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94" r:id="rId4"/>
    <p:sldMasterId id="2147483711" r:id="rId5"/>
    <p:sldMasterId id="2147483723" r:id="rId6"/>
  </p:sldMasterIdLst>
  <p:notesMasterIdLst>
    <p:notesMasterId r:id="rId83"/>
  </p:notesMasterIdLst>
  <p:handoutMasterIdLst>
    <p:handoutMasterId r:id="rId84"/>
  </p:handoutMasterIdLst>
  <p:sldIdLst>
    <p:sldId id="256" r:id="rId7"/>
    <p:sldId id="354" r:id="rId8"/>
    <p:sldId id="353" r:id="rId9"/>
    <p:sldId id="258" r:id="rId10"/>
    <p:sldId id="259" r:id="rId11"/>
    <p:sldId id="260" r:id="rId12"/>
    <p:sldId id="262" r:id="rId13"/>
    <p:sldId id="355" r:id="rId14"/>
    <p:sldId id="263" r:id="rId15"/>
    <p:sldId id="264" r:id="rId16"/>
    <p:sldId id="265" r:id="rId17"/>
    <p:sldId id="356" r:id="rId18"/>
    <p:sldId id="266" r:id="rId19"/>
    <p:sldId id="267" r:id="rId20"/>
    <p:sldId id="268" r:id="rId21"/>
    <p:sldId id="269" r:id="rId22"/>
    <p:sldId id="271" r:id="rId23"/>
    <p:sldId id="272" r:id="rId24"/>
    <p:sldId id="274" r:id="rId25"/>
    <p:sldId id="276" r:id="rId26"/>
    <p:sldId id="278" r:id="rId27"/>
    <p:sldId id="279" r:id="rId28"/>
    <p:sldId id="347" r:id="rId29"/>
    <p:sldId id="348" r:id="rId30"/>
    <p:sldId id="351" r:id="rId31"/>
    <p:sldId id="352" r:id="rId32"/>
    <p:sldId id="282" r:id="rId33"/>
    <p:sldId id="283" r:id="rId34"/>
    <p:sldId id="286" r:id="rId35"/>
    <p:sldId id="287" r:id="rId36"/>
    <p:sldId id="288" r:id="rId37"/>
    <p:sldId id="289" r:id="rId38"/>
    <p:sldId id="290" r:id="rId39"/>
    <p:sldId id="291" r:id="rId40"/>
    <p:sldId id="299" r:id="rId41"/>
    <p:sldId id="300" r:id="rId42"/>
    <p:sldId id="301" r:id="rId43"/>
    <p:sldId id="303" r:id="rId44"/>
    <p:sldId id="304" r:id="rId45"/>
    <p:sldId id="305" r:id="rId46"/>
    <p:sldId id="306" r:id="rId47"/>
    <p:sldId id="307" r:id="rId48"/>
    <p:sldId id="308" r:id="rId49"/>
    <p:sldId id="309" r:id="rId50"/>
    <p:sldId id="310" r:id="rId51"/>
    <p:sldId id="311" r:id="rId52"/>
    <p:sldId id="312" r:id="rId53"/>
    <p:sldId id="317" r:id="rId54"/>
    <p:sldId id="319" r:id="rId55"/>
    <p:sldId id="321" r:id="rId56"/>
    <p:sldId id="359" r:id="rId57"/>
    <p:sldId id="360" r:id="rId58"/>
    <p:sldId id="361" r:id="rId59"/>
    <p:sldId id="36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58" r:id="rId82"/>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22" d="100"/>
        <a:sy n="12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E0AF8-96B4-409E-817F-DC311C76D43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it-IT"/>
        </a:p>
      </dgm:t>
    </dgm:pt>
    <dgm:pt modelId="{61825576-FE04-4F22-9E30-9C86EF9D98F1}">
      <dgm:prSet phldrT="[Testo]"/>
      <dgm:spPr>
        <a:solidFill>
          <a:schemeClr val="accent2">
            <a:lumMod val="75000"/>
          </a:schemeClr>
        </a:solidFill>
      </dgm:spPr>
      <dgm:t>
        <a:bodyPr/>
        <a:lstStyle/>
        <a:p>
          <a:r>
            <a:rPr lang="it-IT" dirty="0" smtClean="0"/>
            <a:t>Artt. 2 e 5 </a:t>
          </a:r>
          <a:r>
            <a:rPr lang="it-IT" dirty="0" err="1" smtClean="0"/>
            <a:t>d.lgs</a:t>
          </a:r>
          <a:r>
            <a:rPr lang="it-IT" dirty="0" smtClean="0"/>
            <a:t> 165/2001</a:t>
          </a:r>
          <a:endParaRPr lang="it-IT" dirty="0"/>
        </a:p>
      </dgm:t>
    </dgm:pt>
    <dgm:pt modelId="{AC12EFF9-7C9A-4984-9E53-2D8EE43005FD}" type="parTrans" cxnId="{2FEB51A0-6F4D-4599-A3DA-4A0D14963451}">
      <dgm:prSet/>
      <dgm:spPr/>
      <dgm:t>
        <a:bodyPr/>
        <a:lstStyle/>
        <a:p>
          <a:endParaRPr lang="it-IT"/>
        </a:p>
      </dgm:t>
    </dgm:pt>
    <dgm:pt modelId="{E083FC56-FA13-4696-A7ED-0039EABF0E5A}" type="sibTrans" cxnId="{2FEB51A0-6F4D-4599-A3DA-4A0D14963451}">
      <dgm:prSet/>
      <dgm:spPr/>
      <dgm:t>
        <a:bodyPr/>
        <a:lstStyle/>
        <a:p>
          <a:endParaRPr lang="it-IT"/>
        </a:p>
      </dgm:t>
    </dgm:pt>
    <dgm:pt modelId="{C02E081D-8218-40B5-AB2F-801A9E83ED4E}">
      <dgm:prSet phldrT="[Testo]"/>
      <dgm:spPr/>
      <dgm:t>
        <a:bodyPr/>
        <a:lstStyle/>
        <a:p>
          <a:r>
            <a:rPr lang="it-IT" dirty="0" smtClean="0"/>
            <a:t>Poteri datoriali di organizzazione e gestione delle risorse umane</a:t>
          </a:r>
          <a:endParaRPr lang="it-IT" dirty="0"/>
        </a:p>
      </dgm:t>
    </dgm:pt>
    <dgm:pt modelId="{1F8DC9F9-E6CA-41E1-8C89-18509A17C684}" type="parTrans" cxnId="{9DA9D9AB-B8F1-4438-8951-BFC770102A8E}">
      <dgm:prSet/>
      <dgm:spPr/>
      <dgm:t>
        <a:bodyPr/>
        <a:lstStyle/>
        <a:p>
          <a:endParaRPr lang="it-IT"/>
        </a:p>
      </dgm:t>
    </dgm:pt>
    <dgm:pt modelId="{6AA9DDB2-B1FD-4730-AA71-36CFAF50134A}" type="sibTrans" cxnId="{9DA9D9AB-B8F1-4438-8951-BFC770102A8E}">
      <dgm:prSet/>
      <dgm:spPr/>
      <dgm:t>
        <a:bodyPr/>
        <a:lstStyle/>
        <a:p>
          <a:endParaRPr lang="it-IT"/>
        </a:p>
      </dgm:t>
    </dgm:pt>
    <dgm:pt modelId="{6201703B-D892-4171-A5D5-1DD1AEE05DE4}">
      <dgm:prSet phldrT="[Testo]"/>
      <dgm:spPr>
        <a:solidFill>
          <a:schemeClr val="bg2">
            <a:lumMod val="75000"/>
          </a:schemeClr>
        </a:solidFill>
      </dgm:spPr>
      <dgm:t>
        <a:bodyPr/>
        <a:lstStyle/>
        <a:p>
          <a:r>
            <a:rPr lang="it-IT" dirty="0" smtClean="0"/>
            <a:t>Art. 17 </a:t>
          </a:r>
          <a:r>
            <a:rPr lang="it-IT" dirty="0" err="1" smtClean="0"/>
            <a:t>d.lgs</a:t>
          </a:r>
          <a:r>
            <a:rPr lang="it-IT" dirty="0" smtClean="0"/>
            <a:t> 165/2001</a:t>
          </a:r>
          <a:endParaRPr lang="it-IT" dirty="0"/>
        </a:p>
      </dgm:t>
    </dgm:pt>
    <dgm:pt modelId="{C6AF8184-6CB7-4647-9DF1-EEAABB7F3EB9}" type="parTrans" cxnId="{AEE8A144-8F72-4554-8CDA-17EE107A5B65}">
      <dgm:prSet/>
      <dgm:spPr/>
      <dgm:t>
        <a:bodyPr/>
        <a:lstStyle/>
        <a:p>
          <a:endParaRPr lang="it-IT"/>
        </a:p>
      </dgm:t>
    </dgm:pt>
    <dgm:pt modelId="{E1B82C11-E051-4A35-8D49-A7D2BE855979}" type="sibTrans" cxnId="{AEE8A144-8F72-4554-8CDA-17EE107A5B65}">
      <dgm:prSet/>
      <dgm:spPr/>
      <dgm:t>
        <a:bodyPr/>
        <a:lstStyle/>
        <a:p>
          <a:endParaRPr lang="it-IT"/>
        </a:p>
      </dgm:t>
    </dgm:pt>
    <dgm:pt modelId="{E29FA089-C033-4E59-9470-6086E7C80CE6}">
      <dgm:prSet phldrT="[Testo]"/>
      <dgm:spPr/>
      <dgm:t>
        <a:bodyPr/>
        <a:lstStyle/>
        <a:p>
          <a:r>
            <a:rPr lang="it-IT" dirty="0" smtClean="0"/>
            <a:t>Potere di sostituzione e potere di delega</a:t>
          </a:r>
          <a:endParaRPr lang="it-IT" dirty="0"/>
        </a:p>
      </dgm:t>
    </dgm:pt>
    <dgm:pt modelId="{023F184E-64EF-46DE-A602-02137881734F}" type="parTrans" cxnId="{FF3C6670-4C98-41D7-B85A-CA6E78B5D8FD}">
      <dgm:prSet/>
      <dgm:spPr/>
      <dgm:t>
        <a:bodyPr/>
        <a:lstStyle/>
        <a:p>
          <a:endParaRPr lang="it-IT"/>
        </a:p>
      </dgm:t>
    </dgm:pt>
    <dgm:pt modelId="{E32345E9-EB38-48A9-A279-C33D5B06AB28}" type="sibTrans" cxnId="{FF3C6670-4C98-41D7-B85A-CA6E78B5D8FD}">
      <dgm:prSet/>
      <dgm:spPr/>
      <dgm:t>
        <a:bodyPr/>
        <a:lstStyle/>
        <a:p>
          <a:endParaRPr lang="it-IT"/>
        </a:p>
      </dgm:t>
    </dgm:pt>
    <dgm:pt modelId="{AE0CA2CA-3FFD-4B44-85CD-46C1811D66B3}">
      <dgm:prSet phldrT="[Testo]"/>
      <dgm:spPr>
        <a:solidFill>
          <a:schemeClr val="bg2">
            <a:lumMod val="90000"/>
          </a:schemeClr>
        </a:solidFill>
      </dgm:spPr>
      <dgm:t>
        <a:bodyPr/>
        <a:lstStyle/>
        <a:p>
          <a:r>
            <a:rPr lang="it-IT" dirty="0" smtClean="0"/>
            <a:t>Art. 25 </a:t>
          </a:r>
          <a:r>
            <a:rPr lang="it-IT" dirty="0" err="1" smtClean="0"/>
            <a:t>d.lgs</a:t>
          </a:r>
          <a:r>
            <a:rPr lang="it-IT" dirty="0" smtClean="0"/>
            <a:t> 165/2001</a:t>
          </a:r>
          <a:endParaRPr lang="it-IT" dirty="0"/>
        </a:p>
      </dgm:t>
    </dgm:pt>
    <dgm:pt modelId="{5AAC10FC-B01A-4D4B-A595-56C53EC3DF1D}" type="parTrans" cxnId="{2C5EE6A2-E4A3-4E2C-AD50-7F12F17FA5D6}">
      <dgm:prSet/>
      <dgm:spPr/>
      <dgm:t>
        <a:bodyPr/>
        <a:lstStyle/>
        <a:p>
          <a:endParaRPr lang="it-IT"/>
        </a:p>
      </dgm:t>
    </dgm:pt>
    <dgm:pt modelId="{66CB8A48-0454-4233-BAB8-F99F9609FA44}" type="sibTrans" cxnId="{2C5EE6A2-E4A3-4E2C-AD50-7F12F17FA5D6}">
      <dgm:prSet/>
      <dgm:spPr/>
      <dgm:t>
        <a:bodyPr/>
        <a:lstStyle/>
        <a:p>
          <a:endParaRPr lang="it-IT"/>
        </a:p>
      </dgm:t>
    </dgm:pt>
    <dgm:pt modelId="{D657FDBC-8353-4A58-938C-B23964BCAB16}">
      <dgm:prSet phldrT="[Testo]"/>
      <dgm:spPr/>
      <dgm:t>
        <a:bodyPr/>
        <a:lstStyle/>
        <a:p>
          <a:r>
            <a:rPr lang="it-IT" dirty="0" smtClean="0"/>
            <a:t>Poteri di direzione coordinamento e valorizzazione delle risorse umane</a:t>
          </a:r>
          <a:endParaRPr lang="it-IT" dirty="0"/>
        </a:p>
      </dgm:t>
    </dgm:pt>
    <dgm:pt modelId="{9585D298-91A2-4B68-A77E-E3E152645AEC}" type="parTrans" cxnId="{B58F0908-649D-45FE-907C-86C95438DB20}">
      <dgm:prSet/>
      <dgm:spPr/>
      <dgm:t>
        <a:bodyPr/>
        <a:lstStyle/>
        <a:p>
          <a:endParaRPr lang="it-IT"/>
        </a:p>
      </dgm:t>
    </dgm:pt>
    <dgm:pt modelId="{5671AD35-E48A-4AB5-8C80-D3A964C7FBE9}" type="sibTrans" cxnId="{B58F0908-649D-45FE-907C-86C95438DB20}">
      <dgm:prSet/>
      <dgm:spPr/>
      <dgm:t>
        <a:bodyPr/>
        <a:lstStyle/>
        <a:p>
          <a:endParaRPr lang="it-IT"/>
        </a:p>
      </dgm:t>
    </dgm:pt>
    <dgm:pt modelId="{7C43CD1E-09DC-4F8C-AD75-E05AD5721DFA}" type="pres">
      <dgm:prSet presAssocID="{881E0AF8-96B4-409E-817F-DC311C76D432}" presName="Name0" presStyleCnt="0">
        <dgm:presLayoutVars>
          <dgm:chMax val="5"/>
          <dgm:chPref val="5"/>
          <dgm:dir/>
          <dgm:animLvl val="lvl"/>
        </dgm:presLayoutVars>
      </dgm:prSet>
      <dgm:spPr/>
      <dgm:t>
        <a:bodyPr/>
        <a:lstStyle/>
        <a:p>
          <a:endParaRPr lang="it-IT"/>
        </a:p>
      </dgm:t>
    </dgm:pt>
    <dgm:pt modelId="{6B33E404-8524-4D39-ADA5-35B9CC1569BF}" type="pres">
      <dgm:prSet presAssocID="{61825576-FE04-4F22-9E30-9C86EF9D98F1}" presName="parentText1" presStyleLbl="node1" presStyleIdx="0" presStyleCnt="3">
        <dgm:presLayoutVars>
          <dgm:chMax/>
          <dgm:chPref val="3"/>
          <dgm:bulletEnabled val="1"/>
        </dgm:presLayoutVars>
      </dgm:prSet>
      <dgm:spPr/>
      <dgm:t>
        <a:bodyPr/>
        <a:lstStyle/>
        <a:p>
          <a:endParaRPr lang="it-IT"/>
        </a:p>
      </dgm:t>
    </dgm:pt>
    <dgm:pt modelId="{9A834E9E-6C60-4963-945C-1A701B3FC9D2}" type="pres">
      <dgm:prSet presAssocID="{61825576-FE04-4F22-9E30-9C86EF9D98F1}" presName="childText1" presStyleLbl="solidAlignAcc1" presStyleIdx="0" presStyleCnt="3">
        <dgm:presLayoutVars>
          <dgm:chMax val="0"/>
          <dgm:chPref val="0"/>
          <dgm:bulletEnabled val="1"/>
        </dgm:presLayoutVars>
      </dgm:prSet>
      <dgm:spPr/>
      <dgm:t>
        <a:bodyPr/>
        <a:lstStyle/>
        <a:p>
          <a:endParaRPr lang="it-IT"/>
        </a:p>
      </dgm:t>
    </dgm:pt>
    <dgm:pt modelId="{412594F2-4D04-4E91-A9CB-A9B5FA76B81C}" type="pres">
      <dgm:prSet presAssocID="{6201703B-D892-4171-A5D5-1DD1AEE05DE4}" presName="parentText2" presStyleLbl="node1" presStyleIdx="1" presStyleCnt="3">
        <dgm:presLayoutVars>
          <dgm:chMax/>
          <dgm:chPref val="3"/>
          <dgm:bulletEnabled val="1"/>
        </dgm:presLayoutVars>
      </dgm:prSet>
      <dgm:spPr/>
      <dgm:t>
        <a:bodyPr/>
        <a:lstStyle/>
        <a:p>
          <a:endParaRPr lang="it-IT"/>
        </a:p>
      </dgm:t>
    </dgm:pt>
    <dgm:pt modelId="{7C3870BE-DA84-48D3-BDC3-058142DBF9FB}" type="pres">
      <dgm:prSet presAssocID="{6201703B-D892-4171-A5D5-1DD1AEE05DE4}" presName="childText2" presStyleLbl="solidAlignAcc1" presStyleIdx="1" presStyleCnt="3">
        <dgm:presLayoutVars>
          <dgm:chMax val="0"/>
          <dgm:chPref val="0"/>
          <dgm:bulletEnabled val="1"/>
        </dgm:presLayoutVars>
      </dgm:prSet>
      <dgm:spPr/>
      <dgm:t>
        <a:bodyPr/>
        <a:lstStyle/>
        <a:p>
          <a:endParaRPr lang="it-IT"/>
        </a:p>
      </dgm:t>
    </dgm:pt>
    <dgm:pt modelId="{54DBA368-8CA5-4EBB-95E1-B680DCA0BDDE}" type="pres">
      <dgm:prSet presAssocID="{AE0CA2CA-3FFD-4B44-85CD-46C1811D66B3}" presName="parentText3" presStyleLbl="node1" presStyleIdx="2" presStyleCnt="3">
        <dgm:presLayoutVars>
          <dgm:chMax/>
          <dgm:chPref val="3"/>
          <dgm:bulletEnabled val="1"/>
        </dgm:presLayoutVars>
      </dgm:prSet>
      <dgm:spPr/>
      <dgm:t>
        <a:bodyPr/>
        <a:lstStyle/>
        <a:p>
          <a:endParaRPr lang="it-IT"/>
        </a:p>
      </dgm:t>
    </dgm:pt>
    <dgm:pt modelId="{491A3448-63E5-4A3C-9BCA-EB71D11ECA81}" type="pres">
      <dgm:prSet presAssocID="{AE0CA2CA-3FFD-4B44-85CD-46C1811D66B3}" presName="childText3" presStyleLbl="solidAlignAcc1" presStyleIdx="2" presStyleCnt="3">
        <dgm:presLayoutVars>
          <dgm:chMax val="0"/>
          <dgm:chPref val="0"/>
          <dgm:bulletEnabled val="1"/>
        </dgm:presLayoutVars>
      </dgm:prSet>
      <dgm:spPr/>
      <dgm:t>
        <a:bodyPr/>
        <a:lstStyle/>
        <a:p>
          <a:endParaRPr lang="it-IT"/>
        </a:p>
      </dgm:t>
    </dgm:pt>
  </dgm:ptLst>
  <dgm:cxnLst>
    <dgm:cxn modelId="{FF3C6670-4C98-41D7-B85A-CA6E78B5D8FD}" srcId="{6201703B-D892-4171-A5D5-1DD1AEE05DE4}" destId="{E29FA089-C033-4E59-9470-6086E7C80CE6}" srcOrd="0" destOrd="0" parTransId="{023F184E-64EF-46DE-A602-02137881734F}" sibTransId="{E32345E9-EB38-48A9-A279-C33D5B06AB28}"/>
    <dgm:cxn modelId="{2FEB51A0-6F4D-4599-A3DA-4A0D14963451}" srcId="{881E0AF8-96B4-409E-817F-DC311C76D432}" destId="{61825576-FE04-4F22-9E30-9C86EF9D98F1}" srcOrd="0" destOrd="0" parTransId="{AC12EFF9-7C9A-4984-9E53-2D8EE43005FD}" sibTransId="{E083FC56-FA13-4696-A7ED-0039EABF0E5A}"/>
    <dgm:cxn modelId="{B7E5DDB1-F13E-46A2-BE95-A4690FA5A69C}" type="presOf" srcId="{AE0CA2CA-3FFD-4B44-85CD-46C1811D66B3}" destId="{54DBA368-8CA5-4EBB-95E1-B680DCA0BDDE}" srcOrd="0" destOrd="0" presId="urn:microsoft.com/office/officeart/2009/3/layout/IncreasingArrowsProcess"/>
    <dgm:cxn modelId="{AEE8A144-8F72-4554-8CDA-17EE107A5B65}" srcId="{881E0AF8-96B4-409E-817F-DC311C76D432}" destId="{6201703B-D892-4171-A5D5-1DD1AEE05DE4}" srcOrd="1" destOrd="0" parTransId="{C6AF8184-6CB7-4647-9DF1-EEAABB7F3EB9}" sibTransId="{E1B82C11-E051-4A35-8D49-A7D2BE855979}"/>
    <dgm:cxn modelId="{9DA9D9AB-B8F1-4438-8951-BFC770102A8E}" srcId="{61825576-FE04-4F22-9E30-9C86EF9D98F1}" destId="{C02E081D-8218-40B5-AB2F-801A9E83ED4E}" srcOrd="0" destOrd="0" parTransId="{1F8DC9F9-E6CA-41E1-8C89-18509A17C684}" sibTransId="{6AA9DDB2-B1FD-4730-AA71-36CFAF50134A}"/>
    <dgm:cxn modelId="{B58F0908-649D-45FE-907C-86C95438DB20}" srcId="{AE0CA2CA-3FFD-4B44-85CD-46C1811D66B3}" destId="{D657FDBC-8353-4A58-938C-B23964BCAB16}" srcOrd="0" destOrd="0" parTransId="{9585D298-91A2-4B68-A77E-E3E152645AEC}" sibTransId="{5671AD35-E48A-4AB5-8C80-D3A964C7FBE9}"/>
    <dgm:cxn modelId="{C652536A-1705-4E56-B5CC-74192DFA5C7C}" type="presOf" srcId="{61825576-FE04-4F22-9E30-9C86EF9D98F1}" destId="{6B33E404-8524-4D39-ADA5-35B9CC1569BF}" srcOrd="0" destOrd="0" presId="urn:microsoft.com/office/officeart/2009/3/layout/IncreasingArrowsProcess"/>
    <dgm:cxn modelId="{AC3C73E3-2629-4271-81D7-5426B536B969}" type="presOf" srcId="{C02E081D-8218-40B5-AB2F-801A9E83ED4E}" destId="{9A834E9E-6C60-4963-945C-1A701B3FC9D2}" srcOrd="0" destOrd="0" presId="urn:microsoft.com/office/officeart/2009/3/layout/IncreasingArrowsProcess"/>
    <dgm:cxn modelId="{D31860DC-20B0-481B-BF4C-C3DE413BF1B0}" type="presOf" srcId="{D657FDBC-8353-4A58-938C-B23964BCAB16}" destId="{491A3448-63E5-4A3C-9BCA-EB71D11ECA81}" srcOrd="0" destOrd="0" presId="urn:microsoft.com/office/officeart/2009/3/layout/IncreasingArrowsProcess"/>
    <dgm:cxn modelId="{2C5EE6A2-E4A3-4E2C-AD50-7F12F17FA5D6}" srcId="{881E0AF8-96B4-409E-817F-DC311C76D432}" destId="{AE0CA2CA-3FFD-4B44-85CD-46C1811D66B3}" srcOrd="2" destOrd="0" parTransId="{5AAC10FC-B01A-4D4B-A595-56C53EC3DF1D}" sibTransId="{66CB8A48-0454-4233-BAB8-F99F9609FA44}"/>
    <dgm:cxn modelId="{57D9618D-1941-49E8-AE3F-48B7EE83C155}" type="presOf" srcId="{881E0AF8-96B4-409E-817F-DC311C76D432}" destId="{7C43CD1E-09DC-4F8C-AD75-E05AD5721DFA}" srcOrd="0" destOrd="0" presId="urn:microsoft.com/office/officeart/2009/3/layout/IncreasingArrowsProcess"/>
    <dgm:cxn modelId="{03EBBC0B-CA91-48BC-AEEC-B1D6FFD9392E}" type="presOf" srcId="{6201703B-D892-4171-A5D5-1DD1AEE05DE4}" destId="{412594F2-4D04-4E91-A9CB-A9B5FA76B81C}" srcOrd="0" destOrd="0" presId="urn:microsoft.com/office/officeart/2009/3/layout/IncreasingArrowsProcess"/>
    <dgm:cxn modelId="{ABE25010-1CF9-479D-86E9-C0F10DAF8F3E}" type="presOf" srcId="{E29FA089-C033-4E59-9470-6086E7C80CE6}" destId="{7C3870BE-DA84-48D3-BDC3-058142DBF9FB}" srcOrd="0" destOrd="0" presId="urn:microsoft.com/office/officeart/2009/3/layout/IncreasingArrowsProcess"/>
    <dgm:cxn modelId="{90CDCF74-9880-4614-99DF-0379179B8DEF}" type="presParOf" srcId="{7C43CD1E-09DC-4F8C-AD75-E05AD5721DFA}" destId="{6B33E404-8524-4D39-ADA5-35B9CC1569BF}" srcOrd="0" destOrd="0" presId="urn:microsoft.com/office/officeart/2009/3/layout/IncreasingArrowsProcess"/>
    <dgm:cxn modelId="{2AEC8D31-0DD8-4426-B98B-5EBB2F455042}" type="presParOf" srcId="{7C43CD1E-09DC-4F8C-AD75-E05AD5721DFA}" destId="{9A834E9E-6C60-4963-945C-1A701B3FC9D2}" srcOrd="1" destOrd="0" presId="urn:microsoft.com/office/officeart/2009/3/layout/IncreasingArrowsProcess"/>
    <dgm:cxn modelId="{D7E67E2D-CEB3-4E43-9E31-5545FEE8F0C8}" type="presParOf" srcId="{7C43CD1E-09DC-4F8C-AD75-E05AD5721DFA}" destId="{412594F2-4D04-4E91-A9CB-A9B5FA76B81C}" srcOrd="2" destOrd="0" presId="urn:microsoft.com/office/officeart/2009/3/layout/IncreasingArrowsProcess"/>
    <dgm:cxn modelId="{25291381-B95F-4FAD-83DC-6FE1876A28A5}" type="presParOf" srcId="{7C43CD1E-09DC-4F8C-AD75-E05AD5721DFA}" destId="{7C3870BE-DA84-48D3-BDC3-058142DBF9FB}" srcOrd="3" destOrd="0" presId="urn:microsoft.com/office/officeart/2009/3/layout/IncreasingArrowsProcess"/>
    <dgm:cxn modelId="{69765549-5E8A-4ABE-B594-50BDEE2E6804}" type="presParOf" srcId="{7C43CD1E-09DC-4F8C-AD75-E05AD5721DFA}" destId="{54DBA368-8CA5-4EBB-95E1-B680DCA0BDDE}" srcOrd="4" destOrd="0" presId="urn:microsoft.com/office/officeart/2009/3/layout/IncreasingArrowsProcess"/>
    <dgm:cxn modelId="{F1D4E6C2-6349-441E-B434-9F6C88B2FA16}" type="presParOf" srcId="{7C43CD1E-09DC-4F8C-AD75-E05AD5721DFA}" destId="{491A3448-63E5-4A3C-9BCA-EB71D11ECA81}"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3E404-8524-4D39-ADA5-35B9CC1569BF}">
      <dsp:nvSpPr>
        <dsp:cNvPr id="0" name=""/>
        <dsp:cNvSpPr/>
      </dsp:nvSpPr>
      <dsp:spPr>
        <a:xfrm>
          <a:off x="0" y="708955"/>
          <a:ext cx="7488832" cy="1090659"/>
        </a:xfrm>
        <a:prstGeom prst="rightArrow">
          <a:avLst>
            <a:gd name="adj1" fmla="val 50000"/>
            <a:gd name="adj2" fmla="val 5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73142" numCol="1" spcCol="1270" anchor="ctr" anchorCtr="0">
          <a:noAutofit/>
        </a:bodyPr>
        <a:lstStyle/>
        <a:p>
          <a:pPr lvl="0" algn="l" defTabSz="800100">
            <a:lnSpc>
              <a:spcPct val="90000"/>
            </a:lnSpc>
            <a:spcBef>
              <a:spcPct val="0"/>
            </a:spcBef>
            <a:spcAft>
              <a:spcPct val="35000"/>
            </a:spcAft>
          </a:pPr>
          <a:r>
            <a:rPr lang="it-IT" sz="1800" kern="1200" dirty="0" smtClean="0"/>
            <a:t>Artt. 2 e 5 </a:t>
          </a:r>
          <a:r>
            <a:rPr lang="it-IT" sz="1800" kern="1200" dirty="0" err="1" smtClean="0"/>
            <a:t>d.lgs</a:t>
          </a:r>
          <a:r>
            <a:rPr lang="it-IT" sz="1800" kern="1200" dirty="0" smtClean="0"/>
            <a:t> 165/2001</a:t>
          </a:r>
          <a:endParaRPr lang="it-IT" sz="1800" kern="1200" dirty="0"/>
        </a:p>
      </dsp:txBody>
      <dsp:txXfrm>
        <a:off x="0" y="981620"/>
        <a:ext cx="7216167" cy="545329"/>
      </dsp:txXfrm>
    </dsp:sp>
    <dsp:sp modelId="{9A834E9E-6C60-4963-945C-1A701B3FC9D2}">
      <dsp:nvSpPr>
        <dsp:cNvPr id="0" name=""/>
        <dsp:cNvSpPr/>
      </dsp:nvSpPr>
      <dsp:spPr>
        <a:xfrm>
          <a:off x="0" y="1550011"/>
          <a:ext cx="2306560" cy="210101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t-IT" sz="1800" kern="1200" dirty="0" smtClean="0"/>
            <a:t>Poteri datoriali di organizzazione e gestione delle risorse umane</a:t>
          </a:r>
          <a:endParaRPr lang="it-IT" sz="1800" kern="1200" dirty="0"/>
        </a:p>
      </dsp:txBody>
      <dsp:txXfrm>
        <a:off x="0" y="1550011"/>
        <a:ext cx="2306560" cy="2101011"/>
      </dsp:txXfrm>
    </dsp:sp>
    <dsp:sp modelId="{412594F2-4D04-4E91-A9CB-A9B5FA76B81C}">
      <dsp:nvSpPr>
        <dsp:cNvPr id="0" name=""/>
        <dsp:cNvSpPr/>
      </dsp:nvSpPr>
      <dsp:spPr>
        <a:xfrm>
          <a:off x="2306560" y="1072508"/>
          <a:ext cx="5182271" cy="1090659"/>
        </a:xfrm>
        <a:prstGeom prst="rightArrow">
          <a:avLst>
            <a:gd name="adj1" fmla="val 50000"/>
            <a:gd name="adj2" fmla="val 5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73142" numCol="1" spcCol="1270" anchor="ctr" anchorCtr="0">
          <a:noAutofit/>
        </a:bodyPr>
        <a:lstStyle/>
        <a:p>
          <a:pPr lvl="0" algn="l" defTabSz="800100">
            <a:lnSpc>
              <a:spcPct val="90000"/>
            </a:lnSpc>
            <a:spcBef>
              <a:spcPct val="0"/>
            </a:spcBef>
            <a:spcAft>
              <a:spcPct val="35000"/>
            </a:spcAft>
          </a:pPr>
          <a:r>
            <a:rPr lang="it-IT" sz="1800" kern="1200" dirty="0" smtClean="0"/>
            <a:t>Art. 17 </a:t>
          </a:r>
          <a:r>
            <a:rPr lang="it-IT" sz="1800" kern="1200" dirty="0" err="1" smtClean="0"/>
            <a:t>d.lgs</a:t>
          </a:r>
          <a:r>
            <a:rPr lang="it-IT" sz="1800" kern="1200" dirty="0" smtClean="0"/>
            <a:t> 165/2001</a:t>
          </a:r>
          <a:endParaRPr lang="it-IT" sz="1800" kern="1200" dirty="0"/>
        </a:p>
      </dsp:txBody>
      <dsp:txXfrm>
        <a:off x="2306560" y="1345173"/>
        <a:ext cx="4909606" cy="545329"/>
      </dsp:txXfrm>
    </dsp:sp>
    <dsp:sp modelId="{7C3870BE-DA84-48D3-BDC3-058142DBF9FB}">
      <dsp:nvSpPr>
        <dsp:cNvPr id="0" name=""/>
        <dsp:cNvSpPr/>
      </dsp:nvSpPr>
      <dsp:spPr>
        <a:xfrm>
          <a:off x="2306560" y="1913564"/>
          <a:ext cx="2306560" cy="210101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t-IT" sz="1800" kern="1200" dirty="0" smtClean="0"/>
            <a:t>Potere di sostituzione e potere di delega</a:t>
          </a:r>
          <a:endParaRPr lang="it-IT" sz="1800" kern="1200" dirty="0"/>
        </a:p>
      </dsp:txBody>
      <dsp:txXfrm>
        <a:off x="2306560" y="1913564"/>
        <a:ext cx="2306560" cy="2101011"/>
      </dsp:txXfrm>
    </dsp:sp>
    <dsp:sp modelId="{54DBA368-8CA5-4EBB-95E1-B680DCA0BDDE}">
      <dsp:nvSpPr>
        <dsp:cNvPr id="0" name=""/>
        <dsp:cNvSpPr/>
      </dsp:nvSpPr>
      <dsp:spPr>
        <a:xfrm>
          <a:off x="4613120" y="1436061"/>
          <a:ext cx="2875711" cy="1090659"/>
        </a:xfrm>
        <a:prstGeom prst="rightArrow">
          <a:avLst>
            <a:gd name="adj1" fmla="val 50000"/>
            <a:gd name="adj2" fmla="val 5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73142" numCol="1" spcCol="1270" anchor="ctr" anchorCtr="0">
          <a:noAutofit/>
        </a:bodyPr>
        <a:lstStyle/>
        <a:p>
          <a:pPr lvl="0" algn="l" defTabSz="800100">
            <a:lnSpc>
              <a:spcPct val="90000"/>
            </a:lnSpc>
            <a:spcBef>
              <a:spcPct val="0"/>
            </a:spcBef>
            <a:spcAft>
              <a:spcPct val="35000"/>
            </a:spcAft>
          </a:pPr>
          <a:r>
            <a:rPr lang="it-IT" sz="1800" kern="1200" dirty="0" smtClean="0"/>
            <a:t>Art. 25 </a:t>
          </a:r>
          <a:r>
            <a:rPr lang="it-IT" sz="1800" kern="1200" dirty="0" err="1" smtClean="0"/>
            <a:t>d.lgs</a:t>
          </a:r>
          <a:r>
            <a:rPr lang="it-IT" sz="1800" kern="1200" dirty="0" smtClean="0"/>
            <a:t> 165/2001</a:t>
          </a:r>
          <a:endParaRPr lang="it-IT" sz="1800" kern="1200" dirty="0"/>
        </a:p>
      </dsp:txBody>
      <dsp:txXfrm>
        <a:off x="4613120" y="1708726"/>
        <a:ext cx="2603046" cy="545329"/>
      </dsp:txXfrm>
    </dsp:sp>
    <dsp:sp modelId="{491A3448-63E5-4A3C-9BCA-EB71D11ECA81}">
      <dsp:nvSpPr>
        <dsp:cNvPr id="0" name=""/>
        <dsp:cNvSpPr/>
      </dsp:nvSpPr>
      <dsp:spPr>
        <a:xfrm>
          <a:off x="4613120" y="2277117"/>
          <a:ext cx="2306560" cy="207026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t-IT" sz="1800" kern="1200" dirty="0" smtClean="0"/>
            <a:t>Poteri di direzione coordinamento e valorizzazione delle risorse umane</a:t>
          </a:r>
          <a:endParaRPr lang="it-IT" sz="1800" kern="1200" dirty="0"/>
        </a:p>
      </dsp:txBody>
      <dsp:txXfrm>
        <a:off x="4613120" y="2277117"/>
        <a:ext cx="2306560" cy="207026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60FB3D6-DF3C-435B-93CB-64AF3B44A240}" type="datetimeFigureOut">
              <a:rPr lang="it-IT" smtClean="0"/>
              <a:t>23/11/2012</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BB3C125-D570-40C0-A977-73D04BF497A3}" type="slidenum">
              <a:rPr lang="it-IT" smtClean="0"/>
              <a:t>‹N›</a:t>
            </a:fld>
            <a:endParaRPr lang="it-IT"/>
          </a:p>
        </p:txBody>
      </p:sp>
    </p:spTree>
    <p:extLst>
      <p:ext uri="{BB962C8B-B14F-4D97-AF65-F5344CB8AC3E}">
        <p14:creationId xmlns:p14="http://schemas.microsoft.com/office/powerpoint/2010/main" val="3620641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3D7E3F5-5362-46AD-A5DD-7074BBA89D38}" type="datetimeFigureOut">
              <a:rPr lang="it-IT" smtClean="0"/>
              <a:t>23/11/2012</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3E36226-BA8C-4AD1-B78F-8F4B95C7B787}" type="slidenum">
              <a:rPr lang="it-IT" smtClean="0"/>
              <a:t>‹N›</a:t>
            </a:fld>
            <a:endParaRPr lang="it-IT"/>
          </a:p>
        </p:txBody>
      </p:sp>
    </p:spTree>
    <p:extLst>
      <p:ext uri="{BB962C8B-B14F-4D97-AF65-F5344CB8AC3E}">
        <p14:creationId xmlns:p14="http://schemas.microsoft.com/office/powerpoint/2010/main" val="1079177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Prot</a:t>
            </a:r>
            <a:r>
              <a:rPr lang="it-IT" dirty="0" smtClean="0"/>
              <a:t>. AOODPPR Reg. Uff. n. 1682/ U </a:t>
            </a:r>
          </a:p>
          <a:p>
            <a:r>
              <a:rPr lang="it-IT" dirty="0" smtClean="0"/>
              <a:t> </a:t>
            </a:r>
          </a:p>
          <a:p>
            <a:r>
              <a:rPr lang="it-IT" dirty="0" smtClean="0">
                <a:hlinkClick r:id="" action="ppaction://hlinkfile" tooltip="vai ai destinatari"/>
              </a:rPr>
              <a:t>Destinatari</a:t>
            </a:r>
            <a:endParaRPr lang="it-IT" dirty="0" smtClean="0"/>
          </a:p>
          <a:p>
            <a:r>
              <a:rPr lang="it-IT" dirty="0" smtClean="0"/>
              <a:t> </a:t>
            </a:r>
          </a:p>
          <a:p>
            <a:pPr algn="ctr"/>
            <a:r>
              <a:rPr lang="it-IT" b="1" dirty="0" smtClean="0">
                <a:effectLst/>
              </a:rPr>
              <a:t>Ministero dell’Istruzione, dell’Università e della Ricerca</a:t>
            </a:r>
            <a:r>
              <a:rPr lang="it-IT" dirty="0" smtClean="0">
                <a:effectLst/>
              </a:rPr>
              <a:t/>
            </a:r>
            <a:br>
              <a:rPr lang="it-IT" dirty="0" smtClean="0">
                <a:effectLst/>
              </a:rPr>
            </a:br>
            <a:r>
              <a:rPr lang="it-IT" dirty="0" smtClean="0">
                <a:effectLst/>
              </a:rPr>
              <a:t>Dipartimento per la programmazione e la gestione delle risorse umane, finanziarie e strumentali </a:t>
            </a:r>
          </a:p>
          <a:p>
            <a:pPr algn="r"/>
            <a:r>
              <a:rPr lang="it-IT" dirty="0" smtClean="0">
                <a:effectLst/>
              </a:rPr>
              <a:t>Roma, 3 ottobre 2012 </a:t>
            </a:r>
          </a:p>
          <a:p>
            <a:r>
              <a:rPr lang="it-IT" dirty="0" smtClean="0"/>
              <a:t>Oggetto: Registri on line - Dematerializzazione attività delle segreterie scolastiche </a:t>
            </a:r>
          </a:p>
          <a:p>
            <a:r>
              <a:rPr lang="it-IT" dirty="0" smtClean="0"/>
              <a:t/>
            </a:r>
            <a:br>
              <a:rPr lang="it-IT" dirty="0" smtClean="0"/>
            </a:br>
            <a:endParaRPr lang="it-IT" dirty="0" smtClean="0"/>
          </a:p>
          <a:p>
            <a:endParaRPr lang="it-IT" dirty="0"/>
          </a:p>
        </p:txBody>
      </p:sp>
      <p:sp>
        <p:nvSpPr>
          <p:cNvPr id="4" name="Segnaposto numero diapositiva 3"/>
          <p:cNvSpPr>
            <a:spLocks noGrp="1"/>
          </p:cNvSpPr>
          <p:nvPr>
            <p:ph type="sldNum" sz="quarter" idx="10"/>
          </p:nvPr>
        </p:nvSpPr>
        <p:spPr/>
        <p:txBody>
          <a:bodyPr/>
          <a:lstStyle/>
          <a:p>
            <a:fld id="{83E36226-BA8C-4AD1-B78F-8F4B95C7B787}" type="slidenum">
              <a:rPr lang="it-IT" smtClean="0"/>
              <a:t>4</a:t>
            </a:fld>
            <a:endParaRPr lang="it-IT"/>
          </a:p>
        </p:txBody>
      </p:sp>
    </p:spTree>
    <p:extLst>
      <p:ext uri="{BB962C8B-B14F-4D97-AF65-F5344CB8AC3E}">
        <p14:creationId xmlns:p14="http://schemas.microsoft.com/office/powerpoint/2010/main" val="234496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9"/>
          <p:cNvSpPr>
            <a:spLocks noGrp="1" noChangeArrowheads="1"/>
          </p:cNvSpPr>
          <p:nvPr>
            <p:ph type="sldNum" sz="quarter"/>
          </p:nvPr>
        </p:nvSpPr>
        <p:spPr>
          <a:noFill/>
        </p:spPr>
        <p:txBody>
          <a:bodyPr/>
          <a:lstStyle>
            <a:lvl1pPr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1pPr>
            <a:lvl2pPr marL="755506" indent="-290579"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2pPr>
            <a:lvl3pPr marL="1162317"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3pPr>
            <a:lvl4pPr marL="1627243"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4pPr>
            <a:lvl5pPr marL="2092170"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5pPr>
            <a:lvl6pPr marL="255709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6pPr>
            <a:lvl7pPr marL="3022023"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7pPr>
            <a:lvl8pPr marL="3486950"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8pPr>
            <a:lvl9pPr marL="395187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9pPr>
          </a:lstStyle>
          <a:p>
            <a:pPr eaLnBrk="1" hangingPunct="1"/>
            <a:fld id="{F4A79BC3-300C-4277-AE8A-9E5CA6B19199}" type="slidenum">
              <a:rPr lang="en-GB" smtClean="0">
                <a:solidFill>
                  <a:srgbClr val="000000"/>
                </a:solidFill>
              </a:rPr>
              <a:pPr eaLnBrk="1" hangingPunct="1"/>
              <a:t>30</a:t>
            </a:fld>
            <a:endParaRPr lang="en-GB" smtClean="0">
              <a:solidFill>
                <a:srgbClr val="000000"/>
              </a:solidFill>
            </a:endParaRPr>
          </a:p>
        </p:txBody>
      </p:sp>
      <p:sp>
        <p:nvSpPr>
          <p:cNvPr id="68611" name="Text Box 1"/>
          <p:cNvSpPr txBox="1">
            <a:spLocks noChangeArrowheads="1"/>
          </p:cNvSpPr>
          <p:nvPr/>
        </p:nvSpPr>
        <p:spPr bwMode="auto">
          <a:xfrm>
            <a:off x="1132676" y="744740"/>
            <a:ext cx="4532323" cy="37220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977" tIns="46489" rIns="92977" bIns="46489" anchor="ct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eaLnBrk="1" hangingPunct="1"/>
            <a:endParaRPr lang="it-IT"/>
          </a:p>
        </p:txBody>
      </p:sp>
      <p:sp>
        <p:nvSpPr>
          <p:cNvPr id="68612" name="Rectangle 2"/>
          <p:cNvSpPr>
            <a:spLocks noGrp="1" noChangeArrowheads="1"/>
          </p:cNvSpPr>
          <p:nvPr>
            <p:ph type="body"/>
          </p:nvPr>
        </p:nvSpPr>
        <p:spPr>
          <a:xfrm>
            <a:off x="679606" y="4715074"/>
            <a:ext cx="5435228" cy="446360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9"/>
          <p:cNvSpPr>
            <a:spLocks noGrp="1" noChangeArrowheads="1"/>
          </p:cNvSpPr>
          <p:nvPr>
            <p:ph type="sldNum" sz="quarter"/>
          </p:nvPr>
        </p:nvSpPr>
        <p:spPr>
          <a:noFill/>
        </p:spPr>
        <p:txBody>
          <a:bodyPr/>
          <a:lstStyle>
            <a:lvl1pPr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1pPr>
            <a:lvl2pPr marL="755506" indent="-290579"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2pPr>
            <a:lvl3pPr marL="1162317"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3pPr>
            <a:lvl4pPr marL="1627243"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4pPr>
            <a:lvl5pPr marL="2092170"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5pPr>
            <a:lvl6pPr marL="255709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6pPr>
            <a:lvl7pPr marL="3022023"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7pPr>
            <a:lvl8pPr marL="3486950"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8pPr>
            <a:lvl9pPr marL="395187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9pPr>
          </a:lstStyle>
          <a:p>
            <a:pPr eaLnBrk="1" hangingPunct="1"/>
            <a:fld id="{43F60FCC-5E28-4254-ACE5-8E8C1F062EE8}" type="slidenum">
              <a:rPr lang="en-GB" smtClean="0">
                <a:solidFill>
                  <a:srgbClr val="000000"/>
                </a:solidFill>
              </a:rPr>
              <a:pPr eaLnBrk="1" hangingPunct="1"/>
              <a:t>31</a:t>
            </a:fld>
            <a:endParaRPr lang="en-GB" smtClean="0">
              <a:solidFill>
                <a:srgbClr val="000000"/>
              </a:solidFill>
            </a:endParaRPr>
          </a:p>
        </p:txBody>
      </p:sp>
      <p:sp>
        <p:nvSpPr>
          <p:cNvPr id="69635" name="Text Box 1"/>
          <p:cNvSpPr txBox="1">
            <a:spLocks noChangeArrowheads="1"/>
          </p:cNvSpPr>
          <p:nvPr/>
        </p:nvSpPr>
        <p:spPr bwMode="auto">
          <a:xfrm>
            <a:off x="1132676" y="744740"/>
            <a:ext cx="4532323" cy="37220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977" tIns="46489" rIns="92977" bIns="46489" anchor="ct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eaLnBrk="1" hangingPunct="1"/>
            <a:endParaRPr lang="it-IT"/>
          </a:p>
        </p:txBody>
      </p:sp>
      <p:sp>
        <p:nvSpPr>
          <p:cNvPr id="69636" name="Rectangle 2"/>
          <p:cNvSpPr>
            <a:spLocks noGrp="1" noChangeArrowheads="1"/>
          </p:cNvSpPr>
          <p:nvPr>
            <p:ph type="body"/>
          </p:nvPr>
        </p:nvSpPr>
        <p:spPr>
          <a:xfrm>
            <a:off x="679606" y="4715074"/>
            <a:ext cx="5435228" cy="446360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9"/>
          <p:cNvSpPr>
            <a:spLocks noGrp="1" noChangeArrowheads="1"/>
          </p:cNvSpPr>
          <p:nvPr>
            <p:ph type="sldNum" sz="quarter"/>
          </p:nvPr>
        </p:nvSpPr>
        <p:spPr>
          <a:noFill/>
        </p:spPr>
        <p:txBody>
          <a:bodyPr/>
          <a:lstStyle>
            <a:lvl1pPr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1pPr>
            <a:lvl2pPr marL="755506" indent="-290579"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2pPr>
            <a:lvl3pPr marL="1162317"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3pPr>
            <a:lvl4pPr marL="1627243"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4pPr>
            <a:lvl5pPr marL="2092170"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5pPr>
            <a:lvl6pPr marL="255709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6pPr>
            <a:lvl7pPr marL="3022023"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7pPr>
            <a:lvl8pPr marL="3486950"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8pPr>
            <a:lvl9pPr marL="395187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9pPr>
          </a:lstStyle>
          <a:p>
            <a:pPr eaLnBrk="1" hangingPunct="1"/>
            <a:fld id="{A355AD39-8CB4-4ECD-AD2F-A3C4955A9F96}" type="slidenum">
              <a:rPr lang="en-GB" smtClean="0">
                <a:solidFill>
                  <a:srgbClr val="000000"/>
                </a:solidFill>
              </a:rPr>
              <a:pPr eaLnBrk="1" hangingPunct="1"/>
              <a:t>33</a:t>
            </a:fld>
            <a:endParaRPr lang="en-GB" smtClean="0">
              <a:solidFill>
                <a:srgbClr val="000000"/>
              </a:solidFill>
            </a:endParaRPr>
          </a:p>
        </p:txBody>
      </p:sp>
      <p:sp>
        <p:nvSpPr>
          <p:cNvPr id="70659" name="Text Box 1"/>
          <p:cNvSpPr txBox="1">
            <a:spLocks noChangeArrowheads="1"/>
          </p:cNvSpPr>
          <p:nvPr/>
        </p:nvSpPr>
        <p:spPr bwMode="auto">
          <a:xfrm>
            <a:off x="1132676" y="744740"/>
            <a:ext cx="4532323" cy="37220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977" tIns="46489" rIns="92977" bIns="46489" anchor="ct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eaLnBrk="1" hangingPunct="1"/>
            <a:endParaRPr lang="it-IT"/>
          </a:p>
        </p:txBody>
      </p:sp>
      <p:sp>
        <p:nvSpPr>
          <p:cNvPr id="70660" name="Rectangle 2"/>
          <p:cNvSpPr>
            <a:spLocks noGrp="1" noChangeArrowheads="1"/>
          </p:cNvSpPr>
          <p:nvPr>
            <p:ph type="body"/>
          </p:nvPr>
        </p:nvSpPr>
        <p:spPr>
          <a:xfrm>
            <a:off x="679606" y="4715074"/>
            <a:ext cx="5435228" cy="446360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p:cNvSpPr txBox="1">
            <a:spLocks noGrp="1" noChangeArrowheads="1"/>
          </p:cNvSpPr>
          <p:nvPr/>
        </p:nvSpPr>
        <p:spPr bwMode="auto">
          <a:xfrm>
            <a:off x="3851099" y="9428533"/>
            <a:ext cx="2943340" cy="494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59" tIns="46935" rIns="90259" bIns="46935" anchor="b"/>
          <a:lstStyle>
            <a:lvl1pPr eaLnBrk="0" hangingPunc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9pPr>
          </a:lstStyle>
          <a:p>
            <a:pPr algn="r" eaLnBrk="1" hangingPunct="1"/>
            <a:fld id="{2AC82DB0-0562-438B-8FD9-0B5D9F2B70EB}" type="slidenum">
              <a:rPr lang="en-GB" sz="1200">
                <a:solidFill>
                  <a:srgbClr val="FFFFFF"/>
                </a:solidFill>
              </a:rPr>
              <a:pPr algn="r" eaLnBrk="1" hangingPunct="1"/>
              <a:t>34</a:t>
            </a:fld>
            <a:endParaRPr lang="en-GB" sz="1200">
              <a:solidFill>
                <a:srgbClr val="FFFFFF"/>
              </a:solidFill>
            </a:endParaRPr>
          </a:p>
        </p:txBody>
      </p:sp>
      <p:sp>
        <p:nvSpPr>
          <p:cNvPr id="71683" name="Text Box 1"/>
          <p:cNvSpPr txBox="1">
            <a:spLocks noChangeArrowheads="1"/>
          </p:cNvSpPr>
          <p:nvPr/>
        </p:nvSpPr>
        <p:spPr bwMode="auto">
          <a:xfrm>
            <a:off x="1132676" y="743129"/>
            <a:ext cx="4532323" cy="372369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703" tIns="45852" rIns="91703" bIns="45852" anchor="ct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eaLnBrk="1" hangingPunct="1">
              <a:lnSpc>
                <a:spcPct val="87000"/>
              </a:lnSpc>
            </a:pPr>
            <a:endParaRPr lang="it-IT">
              <a:solidFill>
                <a:srgbClr val="FFFFFF"/>
              </a:solidFill>
            </a:endParaRPr>
          </a:p>
        </p:txBody>
      </p:sp>
      <p:sp>
        <p:nvSpPr>
          <p:cNvPr id="71684" name="Rectangle 2"/>
          <p:cNvSpPr>
            <a:spLocks noGrp="1" noChangeArrowheads="1"/>
          </p:cNvSpPr>
          <p:nvPr>
            <p:ph type="body"/>
          </p:nvPr>
        </p:nvSpPr>
        <p:spPr>
          <a:xfrm>
            <a:off x="679606" y="4715073"/>
            <a:ext cx="5436845" cy="446843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259" tIns="46935" rIns="90259" bIns="46935" anchor="ctr"/>
          <a:lstStyle/>
          <a:p>
            <a:endParaRPr lang="it-IT" smtClean="0">
              <a:latin typeface="Times New Roman" pitchFamily="18" charset="0"/>
            </a:endParaRPr>
          </a:p>
        </p:txBody>
      </p:sp>
      <p:sp>
        <p:nvSpPr>
          <p:cNvPr id="71685" name="Segnaposto piè di pagina 1"/>
          <p:cNvSpPr txBox="1">
            <a:spLocks noGrp="1"/>
          </p:cNvSpPr>
          <p:nvPr/>
        </p:nvSpPr>
        <p:spPr bwMode="auto">
          <a:xfrm>
            <a:off x="1" y="9428533"/>
            <a:ext cx="2943340" cy="494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59" tIns="46935" rIns="90259" bIns="46935" anchor="b"/>
          <a:lstStyle>
            <a:lvl1pPr eaLnBrk="0" hangingPunc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tabLst>
                <a:tab pos="0" algn="l"/>
                <a:tab pos="901700" algn="l"/>
                <a:tab pos="1803400" algn="l"/>
                <a:tab pos="2705100" algn="l"/>
                <a:tab pos="3606800" algn="l"/>
                <a:tab pos="4508500" algn="l"/>
                <a:tab pos="5410200" algn="l"/>
                <a:tab pos="6311900" algn="l"/>
                <a:tab pos="7213600" algn="l"/>
                <a:tab pos="8115300" algn="l"/>
                <a:tab pos="9018588" algn="l"/>
                <a:tab pos="9920288" algn="l"/>
              </a:tabLst>
              <a:defRPr>
                <a:solidFill>
                  <a:schemeClr val="bg1"/>
                </a:solidFill>
                <a:latin typeface="Arial" charset="0"/>
                <a:ea typeface="Lucida Sans Unicode" pitchFamily="34" charset="0"/>
                <a:cs typeface="Lucida Sans Unicode" pitchFamily="34" charset="0"/>
              </a:defRPr>
            </a:lvl9pPr>
          </a:lstStyle>
          <a:p>
            <a:pPr eaLnBrk="1" hangingPunct="1"/>
            <a:r>
              <a:rPr lang="it-IT" sz="1200">
                <a:solidFill>
                  <a:srgbClr val="000000"/>
                </a:solidFill>
              </a:rPr>
              <a:t>Bardolino, 8 febbraio 2011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egnaposto immagine diapositiva 1"/>
          <p:cNvSpPr>
            <a:spLocks noGrp="1" noRot="1" noChangeAspect="1" noTextEdit="1"/>
          </p:cNvSpPr>
          <p:nvPr>
            <p:ph type="sldImg"/>
          </p:nvPr>
        </p:nvSpPr>
        <p:spPr>
          <a:ln/>
        </p:spPr>
      </p:sp>
      <p:sp>
        <p:nvSpPr>
          <p:cNvPr id="193539"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193540"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8A5D2D-82FE-445E-91B3-189252FBD168}" type="slidenum">
              <a:rPr lang="it-IT">
                <a:solidFill>
                  <a:prstClr val="black"/>
                </a:solidFill>
              </a:rPr>
              <a:pPr eaLnBrk="1" hangingPunct="1"/>
              <a:t>42</a:t>
            </a:fld>
            <a:endParaRPr lang="it-IT">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egnaposto immagine diapositiva 1"/>
          <p:cNvSpPr>
            <a:spLocks noGrp="1" noRot="1" noChangeAspect="1" noTextEdit="1"/>
          </p:cNvSpPr>
          <p:nvPr>
            <p:ph type="sldImg"/>
          </p:nvPr>
        </p:nvSpPr>
        <p:spPr>
          <a:ln/>
        </p:spPr>
      </p:sp>
      <p:sp>
        <p:nvSpPr>
          <p:cNvPr id="19456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19456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46D688-452E-41CF-9430-CB56DAB83B22}" type="slidenum">
              <a:rPr lang="it-IT">
                <a:solidFill>
                  <a:prstClr val="black"/>
                </a:solidFill>
              </a:rPr>
              <a:pPr eaLnBrk="1" hangingPunct="1"/>
              <a:t>43</a:t>
            </a:fld>
            <a:endParaRPr lang="it-IT">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egnaposto immagine diapositiva 1"/>
          <p:cNvSpPr>
            <a:spLocks noGrp="1" noRot="1" noChangeAspect="1" noTextEdit="1"/>
          </p:cNvSpPr>
          <p:nvPr>
            <p:ph type="sldImg"/>
          </p:nvPr>
        </p:nvSpPr>
        <p:spPr>
          <a:ln/>
        </p:spPr>
      </p:sp>
      <p:sp>
        <p:nvSpPr>
          <p:cNvPr id="1955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1955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CD742C-C3A7-4BF3-8C2A-2F654BA26809}" type="slidenum">
              <a:rPr lang="it-IT">
                <a:solidFill>
                  <a:prstClr val="black"/>
                </a:solidFill>
              </a:rPr>
              <a:pPr eaLnBrk="1" hangingPunct="1"/>
              <a:t>44</a:t>
            </a:fld>
            <a:endParaRPr lang="it-IT">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egnaposto immagine diapositiva 1"/>
          <p:cNvSpPr>
            <a:spLocks noGrp="1" noRot="1" noChangeAspect="1" noTextEdit="1"/>
          </p:cNvSpPr>
          <p:nvPr>
            <p:ph type="sldImg"/>
          </p:nvPr>
        </p:nvSpPr>
        <p:spPr>
          <a:ln/>
        </p:spPr>
      </p:sp>
      <p:sp>
        <p:nvSpPr>
          <p:cNvPr id="196611"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196612"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974DB9-4321-427E-9617-015BE9F50210}" type="slidenum">
              <a:rPr lang="it-IT">
                <a:solidFill>
                  <a:prstClr val="black"/>
                </a:solidFill>
              </a:rPr>
              <a:pPr eaLnBrk="1" hangingPunct="1"/>
              <a:t>45</a:t>
            </a:fld>
            <a:endParaRPr lang="it-IT">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egnaposto immagine diapositiva 1"/>
          <p:cNvSpPr>
            <a:spLocks noGrp="1" noRot="1" noChangeAspect="1" noTextEdit="1"/>
          </p:cNvSpPr>
          <p:nvPr>
            <p:ph type="sldImg"/>
          </p:nvPr>
        </p:nvSpPr>
        <p:spPr>
          <a:ln/>
        </p:spPr>
      </p:sp>
      <p:sp>
        <p:nvSpPr>
          <p:cNvPr id="19968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19968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E2E150-7734-473A-848E-44090E0D8C16}" type="slidenum">
              <a:rPr lang="it-IT">
                <a:solidFill>
                  <a:prstClr val="black"/>
                </a:solidFill>
              </a:rPr>
              <a:pPr eaLnBrk="1" hangingPunct="1"/>
              <a:t>46</a:t>
            </a:fld>
            <a:endParaRPr lang="it-IT">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egnaposto immagine diapositiva 1"/>
          <p:cNvSpPr>
            <a:spLocks noGrp="1" noRot="1" noChangeAspect="1" noTextEdit="1"/>
          </p:cNvSpPr>
          <p:nvPr>
            <p:ph type="sldImg"/>
          </p:nvPr>
        </p:nvSpPr>
        <p:spPr>
          <a:ln/>
        </p:spPr>
      </p:sp>
      <p:sp>
        <p:nvSpPr>
          <p:cNvPr id="20070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20070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F497AB-E979-4EF0-9FBC-0D5905280050}" type="slidenum">
              <a:rPr lang="it-IT">
                <a:solidFill>
                  <a:prstClr val="black"/>
                </a:solidFill>
              </a:rPr>
              <a:pPr eaLnBrk="1" hangingPunct="1"/>
              <a:t>47</a:t>
            </a:fld>
            <a:endParaRPr lang="it-IT">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3E36226-BA8C-4AD1-B78F-8F4B95C7B787}" type="slidenum">
              <a:rPr lang="it-IT" smtClean="0"/>
              <a:t>5</a:t>
            </a:fld>
            <a:endParaRPr lang="it-IT"/>
          </a:p>
        </p:txBody>
      </p:sp>
    </p:spTree>
    <p:extLst>
      <p:ext uri="{BB962C8B-B14F-4D97-AF65-F5344CB8AC3E}">
        <p14:creationId xmlns:p14="http://schemas.microsoft.com/office/powerpoint/2010/main" val="3431540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9"/>
          <p:cNvSpPr>
            <a:spLocks noGrp="1" noChangeArrowheads="1"/>
          </p:cNvSpPr>
          <p:nvPr>
            <p:ph type="sldNum" sz="quarter"/>
          </p:nvPr>
        </p:nvSpPr>
        <p:spPr>
          <a:noFill/>
        </p:spPr>
        <p:txBody>
          <a:bodyPr/>
          <a:lstStyle>
            <a:lvl1pPr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1pPr>
            <a:lvl2pPr marL="755506" indent="-290579"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2pPr>
            <a:lvl3pPr marL="1162317"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3pPr>
            <a:lvl4pPr marL="1627243"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4pPr>
            <a:lvl5pPr marL="2092170"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5pPr>
            <a:lvl6pPr marL="255709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6pPr>
            <a:lvl7pPr marL="3022023"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7pPr>
            <a:lvl8pPr marL="3486950"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8pPr>
            <a:lvl9pPr marL="395187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9pPr>
          </a:lstStyle>
          <a:p>
            <a:pPr eaLnBrk="1" hangingPunct="1"/>
            <a:fld id="{6B0B55C8-0322-4F82-904C-6D0B8282F4B7}" type="slidenum">
              <a:rPr lang="en-GB" smtClean="0">
                <a:solidFill>
                  <a:srgbClr val="000000"/>
                </a:solidFill>
              </a:rPr>
              <a:pPr eaLnBrk="1" hangingPunct="1"/>
              <a:t>54</a:t>
            </a:fld>
            <a:endParaRPr lang="en-GB" smtClean="0">
              <a:solidFill>
                <a:srgbClr val="000000"/>
              </a:solidFill>
            </a:endParaRPr>
          </a:p>
        </p:txBody>
      </p:sp>
      <p:sp>
        <p:nvSpPr>
          <p:cNvPr id="73731" name="Text Box 1"/>
          <p:cNvSpPr txBox="1">
            <a:spLocks noChangeArrowheads="1"/>
          </p:cNvSpPr>
          <p:nvPr/>
        </p:nvSpPr>
        <p:spPr bwMode="auto">
          <a:xfrm>
            <a:off x="1132676" y="744740"/>
            <a:ext cx="4532323" cy="37220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985" tIns="46493" rIns="92985" bIns="46493" anchor="ct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eaLnBrk="1" hangingPunct="1"/>
            <a:endParaRPr lang="it-IT"/>
          </a:p>
        </p:txBody>
      </p:sp>
      <p:sp>
        <p:nvSpPr>
          <p:cNvPr id="73732" name="Rectangle 2"/>
          <p:cNvSpPr txBox="1">
            <a:spLocks noGrp="1" noChangeArrowheads="1"/>
          </p:cNvSpPr>
          <p:nvPr>
            <p:ph type="body"/>
          </p:nvPr>
        </p:nvSpPr>
        <p:spPr>
          <a:xfrm>
            <a:off x="679606" y="4715074"/>
            <a:ext cx="5435228" cy="446360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903288" y="762000"/>
            <a:ext cx="4975225" cy="3732213"/>
          </a:xfrm>
          <a:ln/>
        </p:spPr>
      </p:sp>
      <p:sp>
        <p:nvSpPr>
          <p:cNvPr id="166915" name="Rectangle 3"/>
          <p:cNvSpPr>
            <a:spLocks noGrp="1" noChangeArrowheads="1"/>
          </p:cNvSpPr>
          <p:nvPr>
            <p:ph type="body" idx="1"/>
          </p:nvPr>
        </p:nvSpPr>
        <p:spPr>
          <a:xfrm>
            <a:off x="914225" y="4723771"/>
            <a:ext cx="4953491" cy="44945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903288" y="762000"/>
            <a:ext cx="4975225" cy="3732213"/>
          </a:xfrm>
          <a:ln/>
        </p:spPr>
      </p:sp>
      <p:sp>
        <p:nvSpPr>
          <p:cNvPr id="167939" name="Rectangle 3"/>
          <p:cNvSpPr>
            <a:spLocks noGrp="1" noChangeArrowheads="1"/>
          </p:cNvSpPr>
          <p:nvPr>
            <p:ph type="body" idx="1"/>
          </p:nvPr>
        </p:nvSpPr>
        <p:spPr>
          <a:xfrm>
            <a:off x="914225" y="4723771"/>
            <a:ext cx="4953491" cy="44945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4978" name="Rectangle 7"/>
          <p:cNvSpPr>
            <a:spLocks noGrp="1" noChangeArrowheads="1"/>
          </p:cNvSpPr>
          <p:nvPr>
            <p:ph type="sldNum" sz="quarter"/>
          </p:nvPr>
        </p:nvSpPr>
        <p:spPr>
          <a:noFill/>
        </p:spPr>
        <p:txBody>
          <a:bodyPr/>
          <a:lstStyle>
            <a:lvl1pPr eaLnBrk="0" hangingPunct="0">
              <a:tabLst>
                <a:tab pos="0" algn="l"/>
                <a:tab pos="916939" algn="l"/>
                <a:tab pos="1833877" algn="l"/>
                <a:tab pos="2750816" algn="l"/>
                <a:tab pos="3667755" algn="l"/>
                <a:tab pos="4584694" algn="l"/>
                <a:tab pos="5501632" algn="l"/>
                <a:tab pos="6418571" algn="l"/>
                <a:tab pos="7335510" algn="l"/>
                <a:tab pos="8252449" algn="l"/>
                <a:tab pos="9171002" algn="l"/>
                <a:tab pos="10087941" algn="l"/>
              </a:tabLst>
              <a:defRPr>
                <a:solidFill>
                  <a:schemeClr val="bg1"/>
                </a:solidFill>
                <a:latin typeface="Arial" charset="0"/>
                <a:ea typeface="Lucida Sans Unicode" pitchFamily="34" charset="0"/>
                <a:cs typeface="Lucida Sans Unicode" pitchFamily="34" charset="0"/>
              </a:defRPr>
            </a:lvl1pPr>
            <a:lvl2pPr marL="755506" indent="-290579" eaLnBrk="0" hangingPunct="0">
              <a:tabLst>
                <a:tab pos="0" algn="l"/>
                <a:tab pos="916939" algn="l"/>
                <a:tab pos="1833877" algn="l"/>
                <a:tab pos="2750816" algn="l"/>
                <a:tab pos="3667755" algn="l"/>
                <a:tab pos="4584694" algn="l"/>
                <a:tab pos="5501632" algn="l"/>
                <a:tab pos="6418571" algn="l"/>
                <a:tab pos="7335510" algn="l"/>
                <a:tab pos="8252449" algn="l"/>
                <a:tab pos="9171002" algn="l"/>
                <a:tab pos="10087941" algn="l"/>
              </a:tabLst>
              <a:defRPr>
                <a:solidFill>
                  <a:schemeClr val="bg1"/>
                </a:solidFill>
                <a:latin typeface="Arial" charset="0"/>
                <a:ea typeface="Lucida Sans Unicode" pitchFamily="34" charset="0"/>
                <a:cs typeface="Lucida Sans Unicode" pitchFamily="34" charset="0"/>
              </a:defRPr>
            </a:lvl2pPr>
            <a:lvl3pPr marL="1162317" indent="-232463" eaLnBrk="0" hangingPunct="0">
              <a:tabLst>
                <a:tab pos="0" algn="l"/>
                <a:tab pos="916939" algn="l"/>
                <a:tab pos="1833877" algn="l"/>
                <a:tab pos="2750816" algn="l"/>
                <a:tab pos="3667755" algn="l"/>
                <a:tab pos="4584694" algn="l"/>
                <a:tab pos="5501632" algn="l"/>
                <a:tab pos="6418571" algn="l"/>
                <a:tab pos="7335510" algn="l"/>
                <a:tab pos="8252449" algn="l"/>
                <a:tab pos="9171002" algn="l"/>
                <a:tab pos="10087941" algn="l"/>
              </a:tabLst>
              <a:defRPr>
                <a:solidFill>
                  <a:schemeClr val="bg1"/>
                </a:solidFill>
                <a:latin typeface="Arial" charset="0"/>
                <a:ea typeface="Lucida Sans Unicode" pitchFamily="34" charset="0"/>
                <a:cs typeface="Lucida Sans Unicode" pitchFamily="34" charset="0"/>
              </a:defRPr>
            </a:lvl3pPr>
            <a:lvl4pPr marL="1627243" indent="-232463" eaLnBrk="0" hangingPunct="0">
              <a:tabLst>
                <a:tab pos="0" algn="l"/>
                <a:tab pos="916939" algn="l"/>
                <a:tab pos="1833877" algn="l"/>
                <a:tab pos="2750816" algn="l"/>
                <a:tab pos="3667755" algn="l"/>
                <a:tab pos="4584694" algn="l"/>
                <a:tab pos="5501632" algn="l"/>
                <a:tab pos="6418571" algn="l"/>
                <a:tab pos="7335510" algn="l"/>
                <a:tab pos="8252449" algn="l"/>
                <a:tab pos="9171002" algn="l"/>
                <a:tab pos="10087941" algn="l"/>
              </a:tabLst>
              <a:defRPr>
                <a:solidFill>
                  <a:schemeClr val="bg1"/>
                </a:solidFill>
                <a:latin typeface="Arial" charset="0"/>
                <a:ea typeface="Lucida Sans Unicode" pitchFamily="34" charset="0"/>
                <a:cs typeface="Lucida Sans Unicode" pitchFamily="34" charset="0"/>
              </a:defRPr>
            </a:lvl4pPr>
            <a:lvl5pPr marL="2092170" indent="-232463" eaLnBrk="0" hangingPunct="0">
              <a:tabLst>
                <a:tab pos="0" algn="l"/>
                <a:tab pos="916939" algn="l"/>
                <a:tab pos="1833877" algn="l"/>
                <a:tab pos="2750816" algn="l"/>
                <a:tab pos="3667755" algn="l"/>
                <a:tab pos="4584694" algn="l"/>
                <a:tab pos="5501632" algn="l"/>
                <a:tab pos="6418571" algn="l"/>
                <a:tab pos="7335510" algn="l"/>
                <a:tab pos="8252449" algn="l"/>
                <a:tab pos="9171002" algn="l"/>
                <a:tab pos="10087941" algn="l"/>
              </a:tabLst>
              <a:defRPr>
                <a:solidFill>
                  <a:schemeClr val="bg1"/>
                </a:solidFill>
                <a:latin typeface="Arial" charset="0"/>
                <a:ea typeface="Lucida Sans Unicode" pitchFamily="34" charset="0"/>
                <a:cs typeface="Lucida Sans Unicode" pitchFamily="34" charset="0"/>
              </a:defRPr>
            </a:lvl5pPr>
            <a:lvl6pPr marL="2557097" indent="-232463" defTabSz="456856" eaLnBrk="0" fontAlgn="base" hangingPunct="0">
              <a:spcBef>
                <a:spcPct val="0"/>
              </a:spcBef>
              <a:spcAft>
                <a:spcPct val="0"/>
              </a:spcAft>
              <a:tabLst>
                <a:tab pos="0" algn="l"/>
                <a:tab pos="916939" algn="l"/>
                <a:tab pos="1833877" algn="l"/>
                <a:tab pos="2750816" algn="l"/>
                <a:tab pos="3667755" algn="l"/>
                <a:tab pos="4584694" algn="l"/>
                <a:tab pos="5501632" algn="l"/>
                <a:tab pos="6418571" algn="l"/>
                <a:tab pos="7335510" algn="l"/>
                <a:tab pos="8252449" algn="l"/>
                <a:tab pos="9171002" algn="l"/>
                <a:tab pos="10087941" algn="l"/>
              </a:tabLst>
              <a:defRPr>
                <a:solidFill>
                  <a:schemeClr val="bg1"/>
                </a:solidFill>
                <a:latin typeface="Arial" charset="0"/>
                <a:ea typeface="Lucida Sans Unicode" pitchFamily="34" charset="0"/>
                <a:cs typeface="Lucida Sans Unicode" pitchFamily="34" charset="0"/>
              </a:defRPr>
            </a:lvl6pPr>
            <a:lvl7pPr marL="3022023" indent="-232463" defTabSz="456856" eaLnBrk="0" fontAlgn="base" hangingPunct="0">
              <a:spcBef>
                <a:spcPct val="0"/>
              </a:spcBef>
              <a:spcAft>
                <a:spcPct val="0"/>
              </a:spcAft>
              <a:tabLst>
                <a:tab pos="0" algn="l"/>
                <a:tab pos="916939" algn="l"/>
                <a:tab pos="1833877" algn="l"/>
                <a:tab pos="2750816" algn="l"/>
                <a:tab pos="3667755" algn="l"/>
                <a:tab pos="4584694" algn="l"/>
                <a:tab pos="5501632" algn="l"/>
                <a:tab pos="6418571" algn="l"/>
                <a:tab pos="7335510" algn="l"/>
                <a:tab pos="8252449" algn="l"/>
                <a:tab pos="9171002" algn="l"/>
                <a:tab pos="10087941" algn="l"/>
              </a:tabLst>
              <a:defRPr>
                <a:solidFill>
                  <a:schemeClr val="bg1"/>
                </a:solidFill>
                <a:latin typeface="Arial" charset="0"/>
                <a:ea typeface="Lucida Sans Unicode" pitchFamily="34" charset="0"/>
                <a:cs typeface="Lucida Sans Unicode" pitchFamily="34" charset="0"/>
              </a:defRPr>
            </a:lvl7pPr>
            <a:lvl8pPr marL="3486950" indent="-232463" defTabSz="456856" eaLnBrk="0" fontAlgn="base" hangingPunct="0">
              <a:spcBef>
                <a:spcPct val="0"/>
              </a:spcBef>
              <a:spcAft>
                <a:spcPct val="0"/>
              </a:spcAft>
              <a:tabLst>
                <a:tab pos="0" algn="l"/>
                <a:tab pos="916939" algn="l"/>
                <a:tab pos="1833877" algn="l"/>
                <a:tab pos="2750816" algn="l"/>
                <a:tab pos="3667755" algn="l"/>
                <a:tab pos="4584694" algn="l"/>
                <a:tab pos="5501632" algn="l"/>
                <a:tab pos="6418571" algn="l"/>
                <a:tab pos="7335510" algn="l"/>
                <a:tab pos="8252449" algn="l"/>
                <a:tab pos="9171002" algn="l"/>
                <a:tab pos="10087941" algn="l"/>
              </a:tabLst>
              <a:defRPr>
                <a:solidFill>
                  <a:schemeClr val="bg1"/>
                </a:solidFill>
                <a:latin typeface="Arial" charset="0"/>
                <a:ea typeface="Lucida Sans Unicode" pitchFamily="34" charset="0"/>
                <a:cs typeface="Lucida Sans Unicode" pitchFamily="34" charset="0"/>
              </a:defRPr>
            </a:lvl8pPr>
            <a:lvl9pPr marL="3951877" indent="-232463" defTabSz="456856" eaLnBrk="0" fontAlgn="base" hangingPunct="0">
              <a:spcBef>
                <a:spcPct val="0"/>
              </a:spcBef>
              <a:spcAft>
                <a:spcPct val="0"/>
              </a:spcAft>
              <a:tabLst>
                <a:tab pos="0" algn="l"/>
                <a:tab pos="916939" algn="l"/>
                <a:tab pos="1833877" algn="l"/>
                <a:tab pos="2750816" algn="l"/>
                <a:tab pos="3667755" algn="l"/>
                <a:tab pos="4584694" algn="l"/>
                <a:tab pos="5501632" algn="l"/>
                <a:tab pos="6418571" algn="l"/>
                <a:tab pos="7335510" algn="l"/>
                <a:tab pos="8252449" algn="l"/>
                <a:tab pos="9171002" algn="l"/>
                <a:tab pos="10087941" algn="l"/>
              </a:tabLst>
              <a:defRPr>
                <a:solidFill>
                  <a:schemeClr val="bg1"/>
                </a:solidFill>
                <a:latin typeface="Arial" charset="0"/>
                <a:ea typeface="Lucida Sans Unicode" pitchFamily="34" charset="0"/>
                <a:cs typeface="Lucida Sans Unicode" pitchFamily="34" charset="0"/>
              </a:defRPr>
            </a:lvl9pPr>
          </a:lstStyle>
          <a:p>
            <a:pPr eaLnBrk="1" hangingPunct="1">
              <a:buFont typeface="Arial" charset="0"/>
              <a:buNone/>
            </a:pPr>
            <a:fld id="{03A38296-BD96-49B4-BBD2-E29C5CAD3735}" type="slidenum">
              <a:rPr lang="en-GB">
                <a:solidFill>
                  <a:srgbClr val="000000"/>
                </a:solidFill>
              </a:rPr>
              <a:pPr eaLnBrk="1" hangingPunct="1">
                <a:buFont typeface="Arial" charset="0"/>
                <a:buNone/>
              </a:pPr>
              <a:t>76</a:t>
            </a:fld>
            <a:endParaRPr lang="en-GB">
              <a:solidFill>
                <a:srgbClr val="000000"/>
              </a:solidFill>
            </a:endParaRPr>
          </a:p>
        </p:txBody>
      </p:sp>
      <p:sp>
        <p:nvSpPr>
          <p:cNvPr id="254979" name="Rectangle 1"/>
          <p:cNvSpPr>
            <a:spLocks noGrp="1" noRot="1" noChangeAspect="1" noChangeArrowheads="1" noTextEdit="1"/>
          </p:cNvSpPr>
          <p:nvPr>
            <p:ph type="sldImg"/>
          </p:nvPr>
        </p:nvSpPr>
        <p:spPr>
          <a:xfrm>
            <a:off x="907759" y="743129"/>
            <a:ext cx="4983775" cy="372369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4980" name="Rectangle 2"/>
          <p:cNvSpPr>
            <a:spLocks noGrp="1" noChangeArrowheads="1"/>
          </p:cNvSpPr>
          <p:nvPr>
            <p:ph type="body" idx="1"/>
          </p:nvPr>
        </p:nvSpPr>
        <p:spPr>
          <a:xfrm>
            <a:off x="679606" y="4715073"/>
            <a:ext cx="5438464" cy="44684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3E36226-BA8C-4AD1-B78F-8F4B95C7B787}" type="slidenum">
              <a:rPr lang="it-IT" smtClean="0"/>
              <a:t>6</a:t>
            </a:fld>
            <a:endParaRPr lang="it-IT"/>
          </a:p>
        </p:txBody>
      </p:sp>
    </p:spTree>
    <p:extLst>
      <p:ext uri="{BB962C8B-B14F-4D97-AF65-F5344CB8AC3E}">
        <p14:creationId xmlns:p14="http://schemas.microsoft.com/office/powerpoint/2010/main" val="195135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a:spLocks noGrp="1" noChangeArrowheads="1"/>
          </p:cNvSpPr>
          <p:nvPr>
            <p:ph type="sldNum" sz="quarter"/>
          </p:nvPr>
        </p:nvSpPr>
        <p:spPr>
          <a:noFill/>
        </p:spPr>
        <p:txBody>
          <a:bodyPr/>
          <a:lstStyle>
            <a:lvl1pPr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1pPr>
            <a:lvl2pPr marL="755506" indent="-290579"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2pPr>
            <a:lvl3pPr marL="1162317"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3pPr>
            <a:lvl4pPr marL="1627243"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4pPr>
            <a:lvl5pPr marL="2092170"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5pPr>
            <a:lvl6pPr marL="255709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6pPr>
            <a:lvl7pPr marL="3022023"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7pPr>
            <a:lvl8pPr marL="3486950"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8pPr>
            <a:lvl9pPr marL="395187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9pPr>
          </a:lstStyle>
          <a:p>
            <a:pPr eaLnBrk="1" hangingPunct="1"/>
            <a:fld id="{ED25F1FC-D21D-4A92-9E91-DF85F7E9D138}" type="slidenum">
              <a:rPr lang="en-GB" smtClean="0">
                <a:solidFill>
                  <a:srgbClr val="000000"/>
                </a:solidFill>
              </a:rPr>
              <a:pPr eaLnBrk="1" hangingPunct="1"/>
              <a:t>17</a:t>
            </a:fld>
            <a:endParaRPr lang="en-GB" smtClean="0">
              <a:solidFill>
                <a:srgbClr val="000000"/>
              </a:solidFill>
            </a:endParaRPr>
          </a:p>
        </p:txBody>
      </p:sp>
      <p:sp>
        <p:nvSpPr>
          <p:cNvPr id="60419" name="Text Box 1"/>
          <p:cNvSpPr txBox="1">
            <a:spLocks noChangeArrowheads="1"/>
          </p:cNvSpPr>
          <p:nvPr/>
        </p:nvSpPr>
        <p:spPr bwMode="auto">
          <a:xfrm>
            <a:off x="1132676" y="744740"/>
            <a:ext cx="4532323" cy="37220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977" tIns="46489" rIns="92977" bIns="46489" anchor="ct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eaLnBrk="1" hangingPunct="1"/>
            <a:endParaRPr lang="it-IT"/>
          </a:p>
        </p:txBody>
      </p:sp>
      <p:sp>
        <p:nvSpPr>
          <p:cNvPr id="60420" name="Rectangle 2"/>
          <p:cNvSpPr>
            <a:spLocks noGrp="1" noChangeArrowheads="1"/>
          </p:cNvSpPr>
          <p:nvPr>
            <p:ph type="body"/>
          </p:nvPr>
        </p:nvSpPr>
        <p:spPr>
          <a:xfrm>
            <a:off x="679606" y="4715074"/>
            <a:ext cx="5435228" cy="446360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9"/>
          <p:cNvSpPr>
            <a:spLocks noGrp="1" noChangeArrowheads="1"/>
          </p:cNvSpPr>
          <p:nvPr>
            <p:ph type="sldNum" sz="quarter"/>
          </p:nvPr>
        </p:nvSpPr>
        <p:spPr>
          <a:noFill/>
        </p:spPr>
        <p:txBody>
          <a:bodyPr/>
          <a:lstStyle>
            <a:lvl1pPr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1pPr>
            <a:lvl2pPr marL="755506" indent="-290579"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2pPr>
            <a:lvl3pPr marL="1162317"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3pPr>
            <a:lvl4pPr marL="1627243"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4pPr>
            <a:lvl5pPr marL="2092170"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5pPr>
            <a:lvl6pPr marL="255709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6pPr>
            <a:lvl7pPr marL="3022023"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7pPr>
            <a:lvl8pPr marL="3486950"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8pPr>
            <a:lvl9pPr marL="395187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9pPr>
          </a:lstStyle>
          <a:p>
            <a:pPr eaLnBrk="1" hangingPunct="1"/>
            <a:fld id="{C0D633E9-AC72-4736-B0AA-88E6F3191EC1}" type="slidenum">
              <a:rPr lang="en-GB" smtClean="0">
                <a:solidFill>
                  <a:srgbClr val="000000"/>
                </a:solidFill>
              </a:rPr>
              <a:pPr eaLnBrk="1" hangingPunct="1"/>
              <a:t>18</a:t>
            </a:fld>
            <a:endParaRPr lang="en-GB" smtClean="0">
              <a:solidFill>
                <a:srgbClr val="000000"/>
              </a:solidFill>
            </a:endParaRPr>
          </a:p>
        </p:txBody>
      </p:sp>
      <p:sp>
        <p:nvSpPr>
          <p:cNvPr id="61443" name="Text Box 1"/>
          <p:cNvSpPr txBox="1">
            <a:spLocks noChangeArrowheads="1"/>
          </p:cNvSpPr>
          <p:nvPr/>
        </p:nvSpPr>
        <p:spPr bwMode="auto">
          <a:xfrm>
            <a:off x="1132676" y="744740"/>
            <a:ext cx="4532323" cy="37220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977" tIns="46489" rIns="92977" bIns="46489" anchor="ct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eaLnBrk="1" hangingPunct="1"/>
            <a:endParaRPr lang="it-IT"/>
          </a:p>
        </p:txBody>
      </p:sp>
      <p:sp>
        <p:nvSpPr>
          <p:cNvPr id="61444" name="Rectangle 2"/>
          <p:cNvSpPr>
            <a:spLocks noGrp="1" noChangeArrowheads="1"/>
          </p:cNvSpPr>
          <p:nvPr>
            <p:ph type="body"/>
          </p:nvPr>
        </p:nvSpPr>
        <p:spPr>
          <a:xfrm>
            <a:off x="679606" y="4715074"/>
            <a:ext cx="5435228" cy="446360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9"/>
          <p:cNvSpPr>
            <a:spLocks noGrp="1" noChangeArrowheads="1"/>
          </p:cNvSpPr>
          <p:nvPr>
            <p:ph type="sldNum" sz="quarter"/>
          </p:nvPr>
        </p:nvSpPr>
        <p:spPr>
          <a:noFill/>
        </p:spPr>
        <p:txBody>
          <a:bodyPr/>
          <a:lstStyle>
            <a:lvl1pPr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1pPr>
            <a:lvl2pPr marL="755506" indent="-290579"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2pPr>
            <a:lvl3pPr marL="1162317"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3pPr>
            <a:lvl4pPr marL="1627243"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4pPr>
            <a:lvl5pPr marL="2092170"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5pPr>
            <a:lvl6pPr marL="255709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6pPr>
            <a:lvl7pPr marL="3022023"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7pPr>
            <a:lvl8pPr marL="3486950"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8pPr>
            <a:lvl9pPr marL="395187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9pPr>
          </a:lstStyle>
          <a:p>
            <a:pPr eaLnBrk="1" hangingPunct="1"/>
            <a:fld id="{DC5E6403-9794-48C9-A726-383E6E1C7AF5}" type="slidenum">
              <a:rPr lang="en-GB" smtClean="0">
                <a:solidFill>
                  <a:srgbClr val="000000"/>
                </a:solidFill>
              </a:rPr>
              <a:pPr eaLnBrk="1" hangingPunct="1"/>
              <a:t>19</a:t>
            </a:fld>
            <a:endParaRPr lang="en-GB" smtClean="0">
              <a:solidFill>
                <a:srgbClr val="000000"/>
              </a:solidFill>
            </a:endParaRPr>
          </a:p>
        </p:txBody>
      </p:sp>
      <p:sp>
        <p:nvSpPr>
          <p:cNvPr id="63491" name="Text Box 1"/>
          <p:cNvSpPr txBox="1">
            <a:spLocks noChangeArrowheads="1"/>
          </p:cNvSpPr>
          <p:nvPr/>
        </p:nvSpPr>
        <p:spPr bwMode="auto">
          <a:xfrm>
            <a:off x="1132676" y="744740"/>
            <a:ext cx="4532323" cy="37220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977" tIns="46489" rIns="92977" bIns="46489" anchor="ct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eaLnBrk="1" hangingPunct="1"/>
            <a:endParaRPr lang="it-IT"/>
          </a:p>
        </p:txBody>
      </p:sp>
      <p:sp>
        <p:nvSpPr>
          <p:cNvPr id="63492" name="Rectangle 2"/>
          <p:cNvSpPr>
            <a:spLocks noGrp="1" noChangeArrowheads="1"/>
          </p:cNvSpPr>
          <p:nvPr>
            <p:ph type="body"/>
          </p:nvPr>
        </p:nvSpPr>
        <p:spPr>
          <a:xfrm>
            <a:off x="679606" y="4715074"/>
            <a:ext cx="5435228" cy="446360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9"/>
          <p:cNvSpPr>
            <a:spLocks noGrp="1" noChangeArrowheads="1"/>
          </p:cNvSpPr>
          <p:nvPr>
            <p:ph type="sldNum" sz="quarter"/>
          </p:nvPr>
        </p:nvSpPr>
        <p:spPr>
          <a:noFill/>
        </p:spPr>
        <p:txBody>
          <a:bodyPr/>
          <a:lstStyle>
            <a:lvl1pPr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1pPr>
            <a:lvl2pPr marL="755506" indent="-290579"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2pPr>
            <a:lvl3pPr marL="1162317"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3pPr>
            <a:lvl4pPr marL="1627243"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4pPr>
            <a:lvl5pPr marL="2092170"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5pPr>
            <a:lvl6pPr marL="255709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6pPr>
            <a:lvl7pPr marL="3022023"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7pPr>
            <a:lvl8pPr marL="3486950"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8pPr>
            <a:lvl9pPr marL="395187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9pPr>
          </a:lstStyle>
          <a:p>
            <a:pPr eaLnBrk="1" hangingPunct="1"/>
            <a:fld id="{B0C02E15-8034-4EC0-BF0B-B63CABCF2938}" type="slidenum">
              <a:rPr lang="en-GB" smtClean="0">
                <a:solidFill>
                  <a:srgbClr val="000000"/>
                </a:solidFill>
              </a:rPr>
              <a:pPr eaLnBrk="1" hangingPunct="1"/>
              <a:t>20</a:t>
            </a:fld>
            <a:endParaRPr lang="en-GB" smtClean="0">
              <a:solidFill>
                <a:srgbClr val="000000"/>
              </a:solidFill>
            </a:endParaRPr>
          </a:p>
        </p:txBody>
      </p:sp>
      <p:sp>
        <p:nvSpPr>
          <p:cNvPr id="65539" name="Text Box 1"/>
          <p:cNvSpPr txBox="1">
            <a:spLocks noChangeArrowheads="1"/>
          </p:cNvSpPr>
          <p:nvPr/>
        </p:nvSpPr>
        <p:spPr bwMode="auto">
          <a:xfrm>
            <a:off x="990283" y="744740"/>
            <a:ext cx="4818728" cy="37220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977" tIns="46489" rIns="92977" bIns="46489" anchor="ct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eaLnBrk="1" hangingPunct="1"/>
            <a:endParaRPr lang="it-IT"/>
          </a:p>
        </p:txBody>
      </p:sp>
      <p:sp>
        <p:nvSpPr>
          <p:cNvPr id="65540" name="Text Box 2"/>
          <p:cNvSpPr>
            <a:spLocks noGrp="1" noChangeArrowheads="1"/>
          </p:cNvSpPr>
          <p:nvPr>
            <p:ph type="body"/>
          </p:nvPr>
        </p:nvSpPr>
        <p:spPr>
          <a:xfrm>
            <a:off x="679606" y="4715073"/>
            <a:ext cx="5438464" cy="44668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8"/>
              </a:spcBef>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pPr>
            <a:r>
              <a:rPr lang="en-GB" smtClean="0">
                <a:latin typeface="Arial" charset="0"/>
                <a:ea typeface="Lucida Sans Unicode" pitchFamily="34" charset="0"/>
                <a:cs typeface="Lucida Sans Unicode" pitchFamily="34" charset="0"/>
              </a:rPr>
              <a:t>Si è cosi evitato il pericolo di regimi cogestionali e nel contempo riaffermata l’autonomia del dirigente con la  connessa responsabilità.</a:t>
            </a:r>
          </a:p>
          <a:p>
            <a:pPr>
              <a:spcBef>
                <a:spcPts val="458"/>
              </a:spcBef>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pPr>
            <a:endParaRPr lang="en-GB" smtClean="0">
              <a:latin typeface="Arial" charset="0"/>
              <a:ea typeface="Lucida Sans Unicode" pitchFamily="34" charset="0"/>
              <a:cs typeface="Lucida Sans Unicode"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9"/>
          <p:cNvSpPr>
            <a:spLocks noGrp="1" noChangeArrowheads="1"/>
          </p:cNvSpPr>
          <p:nvPr>
            <p:ph type="sldNum" sz="quarter"/>
          </p:nvPr>
        </p:nvSpPr>
        <p:spPr>
          <a:noFill/>
        </p:spPr>
        <p:txBody>
          <a:bodyPr/>
          <a:lstStyle>
            <a:lvl1pPr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1pPr>
            <a:lvl2pPr marL="755506" indent="-290579"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2pPr>
            <a:lvl3pPr marL="1162317"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3pPr>
            <a:lvl4pPr marL="1627243"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4pPr>
            <a:lvl5pPr marL="2092170"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5pPr>
            <a:lvl6pPr marL="255709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6pPr>
            <a:lvl7pPr marL="3022023"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7pPr>
            <a:lvl8pPr marL="3486950"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8pPr>
            <a:lvl9pPr marL="395187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9pPr>
          </a:lstStyle>
          <a:p>
            <a:pPr eaLnBrk="1" hangingPunct="1"/>
            <a:fld id="{ACE3AB7C-F899-474B-B939-9AE973761F15}" type="slidenum">
              <a:rPr lang="en-GB" smtClean="0">
                <a:solidFill>
                  <a:srgbClr val="000000"/>
                </a:solidFill>
              </a:rPr>
              <a:pPr eaLnBrk="1" hangingPunct="1"/>
              <a:t>28</a:t>
            </a:fld>
            <a:endParaRPr lang="en-GB" smtClean="0">
              <a:solidFill>
                <a:srgbClr val="000000"/>
              </a:solidFill>
            </a:endParaRPr>
          </a:p>
        </p:txBody>
      </p:sp>
      <p:sp>
        <p:nvSpPr>
          <p:cNvPr id="66563" name="Text Box 1"/>
          <p:cNvSpPr txBox="1">
            <a:spLocks noChangeArrowheads="1"/>
          </p:cNvSpPr>
          <p:nvPr/>
        </p:nvSpPr>
        <p:spPr bwMode="auto">
          <a:xfrm>
            <a:off x="1132676" y="744740"/>
            <a:ext cx="4532323" cy="37220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977" tIns="46489" rIns="92977" bIns="46489" anchor="ct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eaLnBrk="1" hangingPunct="1"/>
            <a:endParaRPr lang="it-IT"/>
          </a:p>
        </p:txBody>
      </p:sp>
      <p:sp>
        <p:nvSpPr>
          <p:cNvPr id="66564" name="Rectangle 2"/>
          <p:cNvSpPr>
            <a:spLocks noGrp="1" noChangeArrowheads="1"/>
          </p:cNvSpPr>
          <p:nvPr>
            <p:ph type="body"/>
          </p:nvPr>
        </p:nvSpPr>
        <p:spPr>
          <a:xfrm>
            <a:off x="679606" y="4715074"/>
            <a:ext cx="5435228" cy="446360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9"/>
          <p:cNvSpPr>
            <a:spLocks noGrp="1" noChangeArrowheads="1"/>
          </p:cNvSpPr>
          <p:nvPr>
            <p:ph type="sldNum" sz="quarter"/>
          </p:nvPr>
        </p:nvSpPr>
        <p:spPr>
          <a:noFill/>
        </p:spPr>
        <p:txBody>
          <a:bodyPr/>
          <a:lstStyle>
            <a:lvl1pPr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1pPr>
            <a:lvl2pPr marL="755506" indent="-290579"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2pPr>
            <a:lvl3pPr marL="1162317"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3pPr>
            <a:lvl4pPr marL="1627243"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4pPr>
            <a:lvl5pPr marL="2092170" indent="-232463" eaLnBrk="0" hangingPunc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5pPr>
            <a:lvl6pPr marL="255709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6pPr>
            <a:lvl7pPr marL="3022023"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7pPr>
            <a:lvl8pPr marL="3486950"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8pPr>
            <a:lvl9pPr marL="3951877" indent="-232463" defTabSz="456856" eaLnBrk="0" fontAlgn="base" hangingPunct="0">
              <a:lnSpc>
                <a:spcPct val="81000"/>
              </a:lnSpc>
              <a:spcBef>
                <a:spcPct val="0"/>
              </a:spcBef>
              <a:spcAft>
                <a:spcPct val="0"/>
              </a:spcAft>
              <a:buClr>
                <a:srgbClr val="000000"/>
              </a:buClr>
              <a:buSzPct val="100000"/>
              <a:buFont typeface="Arial" charset="0"/>
              <a:tabLst>
                <a:tab pos="0" algn="l"/>
                <a:tab pos="453627" algn="l"/>
                <a:tab pos="910481" algn="l"/>
                <a:tab pos="1367337" algn="l"/>
                <a:tab pos="1824191" algn="l"/>
                <a:tab pos="2281047" algn="l"/>
                <a:tab pos="2737902" algn="l"/>
                <a:tab pos="3194757" algn="l"/>
                <a:tab pos="3651612" algn="l"/>
                <a:tab pos="4108467" algn="l"/>
                <a:tab pos="4565322" algn="l"/>
                <a:tab pos="5022177" algn="l"/>
                <a:tab pos="5479032" algn="l"/>
                <a:tab pos="5935887" algn="l"/>
                <a:tab pos="6392742" algn="l"/>
                <a:tab pos="6849597" algn="l"/>
                <a:tab pos="7306452" algn="l"/>
                <a:tab pos="7763307" algn="l"/>
                <a:tab pos="8220162" algn="l"/>
                <a:tab pos="8677018" algn="l"/>
                <a:tab pos="9133872" algn="l"/>
              </a:tabLst>
              <a:defRPr>
                <a:solidFill>
                  <a:schemeClr val="bg1"/>
                </a:solidFill>
                <a:latin typeface="Arial" charset="0"/>
                <a:ea typeface="Lucida Sans Unicode" pitchFamily="34" charset="0"/>
                <a:cs typeface="Lucida Sans Unicode" pitchFamily="34" charset="0"/>
              </a:defRPr>
            </a:lvl9pPr>
          </a:lstStyle>
          <a:p>
            <a:pPr eaLnBrk="1" hangingPunct="1"/>
            <a:fld id="{60FD815F-24E1-4AE4-B64F-50CA797BED86}" type="slidenum">
              <a:rPr lang="en-GB" smtClean="0">
                <a:solidFill>
                  <a:srgbClr val="000000"/>
                </a:solidFill>
              </a:rPr>
              <a:pPr eaLnBrk="1" hangingPunct="1"/>
              <a:t>29</a:t>
            </a:fld>
            <a:endParaRPr lang="en-GB" smtClean="0">
              <a:solidFill>
                <a:srgbClr val="000000"/>
              </a:solidFill>
            </a:endParaRPr>
          </a:p>
        </p:txBody>
      </p:sp>
      <p:sp>
        <p:nvSpPr>
          <p:cNvPr id="67587" name="Text Box 1"/>
          <p:cNvSpPr txBox="1">
            <a:spLocks noChangeArrowheads="1"/>
          </p:cNvSpPr>
          <p:nvPr/>
        </p:nvSpPr>
        <p:spPr bwMode="auto">
          <a:xfrm>
            <a:off x="1132676" y="744740"/>
            <a:ext cx="4532323" cy="37220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977" tIns="46489" rIns="92977" bIns="46489" anchor="ct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eaLnBrk="1" hangingPunct="1"/>
            <a:endParaRPr lang="it-IT"/>
          </a:p>
        </p:txBody>
      </p:sp>
      <p:sp>
        <p:nvSpPr>
          <p:cNvPr id="67588" name="Rectangle 2"/>
          <p:cNvSpPr>
            <a:spLocks noGrp="1" noChangeArrowheads="1"/>
          </p:cNvSpPr>
          <p:nvPr>
            <p:ph type="body"/>
          </p:nvPr>
        </p:nvSpPr>
        <p:spPr>
          <a:xfrm>
            <a:off x="679606" y="4715074"/>
            <a:ext cx="5435228" cy="446360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01A521F-EF36-4B40-8C51-7D507873299C}" type="datetime1">
              <a:rPr lang="it-IT" smtClean="0"/>
              <a:t>23/11/2012</a:t>
            </a:fld>
            <a:endParaRPr lang="it-IT"/>
          </a:p>
        </p:txBody>
      </p:sp>
      <p:sp>
        <p:nvSpPr>
          <p:cNvPr id="5" name="Segnaposto piè di pagina 4"/>
          <p:cNvSpPr>
            <a:spLocks noGrp="1"/>
          </p:cNvSpPr>
          <p:nvPr>
            <p:ph type="ftr" sz="quarter" idx="11"/>
          </p:nvPr>
        </p:nvSpPr>
        <p:spPr/>
        <p:txBody>
          <a:bodyPr/>
          <a:lstStyle/>
          <a:p>
            <a:r>
              <a:rPr lang="it-IT" smtClean="0"/>
              <a:t>Anna Armone</a:t>
            </a:r>
            <a:endParaRPr lang="it-IT"/>
          </a:p>
        </p:txBody>
      </p:sp>
      <p:sp>
        <p:nvSpPr>
          <p:cNvPr id="6" name="Segnaposto numero diapositiva 5"/>
          <p:cNvSpPr>
            <a:spLocks noGrp="1"/>
          </p:cNvSpPr>
          <p:nvPr>
            <p:ph type="sldNum" sz="quarter" idx="12"/>
          </p:nvPr>
        </p:nvSpPr>
        <p:spPr/>
        <p:txBody>
          <a:bodyPr/>
          <a:lstStyle/>
          <a:p>
            <a:fld id="{FC98327F-849C-41C6-8359-01F1A4012F6D}" type="slidenum">
              <a:rPr lang="it-IT" smtClean="0"/>
              <a:t>‹N›</a:t>
            </a:fld>
            <a:endParaRPr lang="it-IT"/>
          </a:p>
        </p:txBody>
      </p:sp>
    </p:spTree>
    <p:extLst>
      <p:ext uri="{BB962C8B-B14F-4D97-AF65-F5344CB8AC3E}">
        <p14:creationId xmlns:p14="http://schemas.microsoft.com/office/powerpoint/2010/main" val="264949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B674997-2EAC-4EAC-BDDE-9E8115F7BEA8}" type="datetime1">
              <a:rPr lang="it-IT" smtClean="0"/>
              <a:t>23/11/2012</a:t>
            </a:fld>
            <a:endParaRPr lang="it-IT"/>
          </a:p>
        </p:txBody>
      </p:sp>
      <p:sp>
        <p:nvSpPr>
          <p:cNvPr id="5" name="Segnaposto piè di pagina 4"/>
          <p:cNvSpPr>
            <a:spLocks noGrp="1"/>
          </p:cNvSpPr>
          <p:nvPr>
            <p:ph type="ftr" sz="quarter" idx="11"/>
          </p:nvPr>
        </p:nvSpPr>
        <p:spPr/>
        <p:txBody>
          <a:bodyPr/>
          <a:lstStyle/>
          <a:p>
            <a:r>
              <a:rPr lang="it-IT" smtClean="0"/>
              <a:t>Anna Armone</a:t>
            </a:r>
            <a:endParaRPr lang="it-IT"/>
          </a:p>
        </p:txBody>
      </p:sp>
      <p:sp>
        <p:nvSpPr>
          <p:cNvPr id="6" name="Segnaposto numero diapositiva 5"/>
          <p:cNvSpPr>
            <a:spLocks noGrp="1"/>
          </p:cNvSpPr>
          <p:nvPr>
            <p:ph type="sldNum" sz="quarter" idx="12"/>
          </p:nvPr>
        </p:nvSpPr>
        <p:spPr/>
        <p:txBody>
          <a:bodyPr/>
          <a:lstStyle/>
          <a:p>
            <a:fld id="{FC98327F-849C-41C6-8359-01F1A4012F6D}" type="slidenum">
              <a:rPr lang="it-IT" smtClean="0"/>
              <a:t>‹N›</a:t>
            </a:fld>
            <a:endParaRPr lang="it-IT"/>
          </a:p>
        </p:txBody>
      </p:sp>
    </p:spTree>
    <p:extLst>
      <p:ext uri="{BB962C8B-B14F-4D97-AF65-F5344CB8AC3E}">
        <p14:creationId xmlns:p14="http://schemas.microsoft.com/office/powerpoint/2010/main" val="127787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CBBD2EC-2B3C-4EEA-B361-EB28622134A7}" type="datetime1">
              <a:rPr lang="it-IT" smtClean="0"/>
              <a:t>23/11/2012</a:t>
            </a:fld>
            <a:endParaRPr lang="it-IT"/>
          </a:p>
        </p:txBody>
      </p:sp>
      <p:sp>
        <p:nvSpPr>
          <p:cNvPr id="5" name="Segnaposto piè di pagina 4"/>
          <p:cNvSpPr>
            <a:spLocks noGrp="1"/>
          </p:cNvSpPr>
          <p:nvPr>
            <p:ph type="ftr" sz="quarter" idx="11"/>
          </p:nvPr>
        </p:nvSpPr>
        <p:spPr/>
        <p:txBody>
          <a:bodyPr/>
          <a:lstStyle/>
          <a:p>
            <a:r>
              <a:rPr lang="it-IT" smtClean="0"/>
              <a:t>Anna Armone</a:t>
            </a:r>
            <a:endParaRPr lang="it-IT"/>
          </a:p>
        </p:txBody>
      </p:sp>
      <p:sp>
        <p:nvSpPr>
          <p:cNvPr id="6" name="Segnaposto numero diapositiva 5"/>
          <p:cNvSpPr>
            <a:spLocks noGrp="1"/>
          </p:cNvSpPr>
          <p:nvPr>
            <p:ph type="sldNum" sz="quarter" idx="12"/>
          </p:nvPr>
        </p:nvSpPr>
        <p:spPr/>
        <p:txBody>
          <a:bodyPr/>
          <a:lstStyle/>
          <a:p>
            <a:fld id="{FC98327F-849C-41C6-8359-01F1A4012F6D}" type="slidenum">
              <a:rPr lang="it-IT" smtClean="0"/>
              <a:t>‹N›</a:t>
            </a:fld>
            <a:endParaRPr lang="it-IT"/>
          </a:p>
        </p:txBody>
      </p:sp>
    </p:spTree>
    <p:extLst>
      <p:ext uri="{BB962C8B-B14F-4D97-AF65-F5344CB8AC3E}">
        <p14:creationId xmlns:p14="http://schemas.microsoft.com/office/powerpoint/2010/main" val="2966273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6D9E4175-C21D-4C21-90D9-E3A906002EF1}"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E11951-A2AF-4606-92F4-C0C64EE3EF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77907575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B5593521-E977-4BBC-B3A9-F3A7B2CD1255}"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40CED1-59B3-471C-A10C-F652F522828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9870475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C1560649-E15E-496E-94F1-EF99CFADC69F}"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D89C01-5E40-4A7E-BF81-5C8F1A4FFB3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8491183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216B3B03-9C9F-4AC6-AB72-35AB05A40FD2}" type="datetime1">
              <a:rPr lang="it-IT" smtClean="0">
                <a:solidFill>
                  <a:srgbClr val="000000"/>
                </a:solidFill>
              </a:rPr>
              <a:t>23/11/2012</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EADD31-F526-4BC4-B876-1AA3DC8D370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4550609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90CABB7A-4DD3-4E54-BE08-6EF090798AE2}" type="datetime1">
              <a:rPr lang="it-IT" smtClean="0">
                <a:solidFill>
                  <a:srgbClr val="000000"/>
                </a:solidFill>
              </a:rPr>
              <a:t>23/11/2012</a:t>
            </a:fld>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1C2353-8D46-4EB7-BDEC-8748E83BFA2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22323905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9168DAC3-7575-470F-A3F7-7B79D0816EA9}" type="datetime1">
              <a:rPr lang="it-IT" smtClean="0">
                <a:solidFill>
                  <a:srgbClr val="000000"/>
                </a:solidFill>
              </a:rPr>
              <a:t>23/11/2012</a:t>
            </a:fld>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1F42D6-D382-47E8-BB6C-5876DEAC62B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90341968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FC5104F-4407-4003-B339-82C0E66972AC}" type="datetime1">
              <a:rPr lang="it-IT" smtClean="0">
                <a:solidFill>
                  <a:srgbClr val="000000"/>
                </a:solidFill>
              </a:rPr>
              <a:t>23/11/2012</a:t>
            </a:fld>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B5F2F5B-5B2A-4F0D-96E6-CCF85F13834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77584524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431B0220-C65F-455C-B867-877F4D2B43B2}" type="datetime1">
              <a:rPr lang="it-IT" smtClean="0">
                <a:solidFill>
                  <a:srgbClr val="000000"/>
                </a:solidFill>
              </a:rPr>
              <a:t>23/11/2012</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619599-B7DF-4179-8062-A43A9D2B62C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42038598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24D61BB-ECF3-4A3A-B4C9-2E58EBB52A39}" type="datetime1">
              <a:rPr lang="it-IT" smtClean="0"/>
              <a:t>23/11/2012</a:t>
            </a:fld>
            <a:endParaRPr lang="it-IT"/>
          </a:p>
        </p:txBody>
      </p:sp>
      <p:sp>
        <p:nvSpPr>
          <p:cNvPr id="5" name="Segnaposto piè di pagina 4"/>
          <p:cNvSpPr>
            <a:spLocks noGrp="1"/>
          </p:cNvSpPr>
          <p:nvPr>
            <p:ph type="ftr" sz="quarter" idx="11"/>
          </p:nvPr>
        </p:nvSpPr>
        <p:spPr/>
        <p:txBody>
          <a:bodyPr/>
          <a:lstStyle/>
          <a:p>
            <a:r>
              <a:rPr lang="it-IT" smtClean="0"/>
              <a:t>Anna Armone</a:t>
            </a:r>
            <a:endParaRPr lang="it-IT"/>
          </a:p>
        </p:txBody>
      </p:sp>
      <p:sp>
        <p:nvSpPr>
          <p:cNvPr id="6" name="Segnaposto numero diapositiva 5"/>
          <p:cNvSpPr>
            <a:spLocks noGrp="1"/>
          </p:cNvSpPr>
          <p:nvPr>
            <p:ph type="sldNum" sz="quarter" idx="12"/>
          </p:nvPr>
        </p:nvSpPr>
        <p:spPr/>
        <p:txBody>
          <a:bodyPr/>
          <a:lstStyle/>
          <a:p>
            <a:fld id="{FC98327F-849C-41C6-8359-01F1A4012F6D}" type="slidenum">
              <a:rPr lang="it-IT" smtClean="0"/>
              <a:t>‹N›</a:t>
            </a:fld>
            <a:endParaRPr lang="it-IT"/>
          </a:p>
        </p:txBody>
      </p:sp>
    </p:spTree>
    <p:extLst>
      <p:ext uri="{BB962C8B-B14F-4D97-AF65-F5344CB8AC3E}">
        <p14:creationId xmlns:p14="http://schemas.microsoft.com/office/powerpoint/2010/main" val="2932184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C072658D-DE24-40C3-A9F0-2AA249B22228}" type="datetime1">
              <a:rPr lang="it-IT" smtClean="0">
                <a:solidFill>
                  <a:srgbClr val="000000"/>
                </a:solidFill>
              </a:rPr>
              <a:t>23/11/2012</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B15E93-1844-4115-8A30-7BC82593EBD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043252816"/>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4C969A7D-D1A4-4A1D-9F30-498F4929BA8C}"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499663-1EB4-4702-8C2D-41CBA832927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11566084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80C8BC2A-7EE3-4A67-AEF3-54CA95F7D8A5}"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133FAD-F253-4B76-BB0A-EFCF9FE418E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256203907"/>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B01E95ED-9864-4FFB-96B8-220989FA9685}" type="datetime1">
              <a:rPr lang="it-IT" smtClean="0">
                <a:solidFill>
                  <a:srgbClr val="000000"/>
                </a:solidFill>
              </a:rPr>
              <a:t>23/11/2012</a:t>
            </a:fld>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46C5D7-4B04-4C58-AD15-1BABB3CB4CA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066329182"/>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8229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3938588"/>
            <a:ext cx="8229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3F06F69A-5694-4BEA-8BF8-C2E638DA0A92}" type="datetime1">
              <a:rPr lang="it-IT" smtClean="0">
                <a:solidFill>
                  <a:srgbClr val="000000"/>
                </a:solidFill>
              </a:rPr>
              <a:t>23/11/2012</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225B13-D1E3-462E-8CE5-C93E8B0FEE2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0174238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fld id="{E08B0487-AB0A-4C23-AE4C-9640893387B5}"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6F0BD9-3FCE-4D1D-9615-493FCE85ABB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564231808"/>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57200" y="1600200"/>
            <a:ext cx="8229600" cy="4525963"/>
          </a:xfrm>
        </p:spPr>
        <p:txBody>
          <a:bodyPr/>
          <a:lstStyle/>
          <a:p>
            <a:pPr lvl="0"/>
            <a:endParaRPr lang="it-IT" noProof="0"/>
          </a:p>
        </p:txBody>
      </p:sp>
      <p:sp>
        <p:nvSpPr>
          <p:cNvPr id="4" name="Rectangle 4"/>
          <p:cNvSpPr>
            <a:spLocks noGrp="1" noChangeArrowheads="1"/>
          </p:cNvSpPr>
          <p:nvPr>
            <p:ph type="dt" sz="half" idx="10"/>
          </p:nvPr>
        </p:nvSpPr>
        <p:spPr>
          <a:ln/>
        </p:spPr>
        <p:txBody>
          <a:bodyPr/>
          <a:lstStyle>
            <a:lvl1pPr>
              <a:defRPr/>
            </a:lvl1pPr>
          </a:lstStyle>
          <a:p>
            <a:pPr>
              <a:defRPr/>
            </a:pPr>
            <a:fld id="{F4F039A7-B2CF-4DBE-9379-FDC65B348CDC}"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282304-BB15-4913-B18A-C54024FB217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48129766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fld id="{F058CACE-E14B-432C-B1A7-C4087AED6D2B}" type="datetime1">
              <a:rPr lang="it-IT" smtClean="0">
                <a:solidFill>
                  <a:srgbClr val="000000"/>
                </a:solidFill>
              </a:rPr>
              <a:t>23/11/2012</a:t>
            </a:fld>
            <a:endParaRPr lang="it-IT">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3A31284-4728-45C1-9B80-7546DC09F60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5508399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5AFCC55E-A926-4B60-A74A-4BCCA992B3D0}"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E11951-A2AF-4606-92F4-C0C64EE3EF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68803582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AEFC73B7-5C30-44CC-8422-073AB9884C4A}"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40CED1-59B3-471C-A10C-F652F522828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70588689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2B9628F-D5C0-4A0F-9A87-6F9411784FE2}" type="datetime1">
              <a:rPr lang="it-IT" smtClean="0"/>
              <a:t>23/11/2012</a:t>
            </a:fld>
            <a:endParaRPr lang="it-IT"/>
          </a:p>
        </p:txBody>
      </p:sp>
      <p:sp>
        <p:nvSpPr>
          <p:cNvPr id="5" name="Segnaposto piè di pagina 4"/>
          <p:cNvSpPr>
            <a:spLocks noGrp="1"/>
          </p:cNvSpPr>
          <p:nvPr>
            <p:ph type="ftr" sz="quarter" idx="11"/>
          </p:nvPr>
        </p:nvSpPr>
        <p:spPr/>
        <p:txBody>
          <a:bodyPr/>
          <a:lstStyle/>
          <a:p>
            <a:r>
              <a:rPr lang="it-IT" smtClean="0"/>
              <a:t>Anna Armone</a:t>
            </a:r>
            <a:endParaRPr lang="it-IT"/>
          </a:p>
        </p:txBody>
      </p:sp>
      <p:sp>
        <p:nvSpPr>
          <p:cNvPr id="6" name="Segnaposto numero diapositiva 5"/>
          <p:cNvSpPr>
            <a:spLocks noGrp="1"/>
          </p:cNvSpPr>
          <p:nvPr>
            <p:ph type="sldNum" sz="quarter" idx="12"/>
          </p:nvPr>
        </p:nvSpPr>
        <p:spPr/>
        <p:txBody>
          <a:bodyPr/>
          <a:lstStyle/>
          <a:p>
            <a:fld id="{FC98327F-849C-41C6-8359-01F1A4012F6D}" type="slidenum">
              <a:rPr lang="it-IT" smtClean="0"/>
              <a:t>‹N›</a:t>
            </a:fld>
            <a:endParaRPr lang="it-IT"/>
          </a:p>
        </p:txBody>
      </p:sp>
    </p:spTree>
    <p:extLst>
      <p:ext uri="{BB962C8B-B14F-4D97-AF65-F5344CB8AC3E}">
        <p14:creationId xmlns:p14="http://schemas.microsoft.com/office/powerpoint/2010/main" val="1284167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107A8A5A-A9F4-4CA0-BCB9-9B265360350E}"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D89C01-5E40-4A7E-BF81-5C8F1A4FFB3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02118427"/>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588EA1A7-48D0-4E39-9EC6-D03A322421A6}" type="datetime1">
              <a:rPr lang="it-IT" smtClean="0">
                <a:solidFill>
                  <a:srgbClr val="000000"/>
                </a:solidFill>
              </a:rPr>
              <a:t>23/11/2012</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EADD31-F526-4BC4-B876-1AA3DC8D370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942093315"/>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BF585ECD-2F52-4C9D-85D3-DE51DD760A37}" type="datetime1">
              <a:rPr lang="it-IT" smtClean="0">
                <a:solidFill>
                  <a:srgbClr val="000000"/>
                </a:solidFill>
              </a:rPr>
              <a:t>23/11/2012</a:t>
            </a:fld>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1C2353-8D46-4EB7-BDEC-8748E83BFA2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25526519"/>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13D996CB-4CC7-4142-8958-C2833D888F9A}" type="datetime1">
              <a:rPr lang="it-IT" smtClean="0">
                <a:solidFill>
                  <a:srgbClr val="000000"/>
                </a:solidFill>
              </a:rPr>
              <a:t>23/11/2012</a:t>
            </a:fld>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1F42D6-D382-47E8-BB6C-5876DEAC62B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809033987"/>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9559435-70BA-4530-A3A8-085DA4762313}" type="datetime1">
              <a:rPr lang="it-IT" smtClean="0">
                <a:solidFill>
                  <a:srgbClr val="000000"/>
                </a:solidFill>
              </a:rPr>
              <a:t>23/11/2012</a:t>
            </a:fld>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B5F2F5B-5B2A-4F0D-96E6-CCF85F13834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179453245"/>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BB87CF9C-F1F1-4784-8310-0AA45DF0DCE8}" type="datetime1">
              <a:rPr lang="it-IT" smtClean="0">
                <a:solidFill>
                  <a:srgbClr val="000000"/>
                </a:solidFill>
              </a:rPr>
              <a:t>23/11/2012</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619599-B7DF-4179-8062-A43A9D2B62C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9931526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FD243A9C-024A-4C06-9711-3C80F4384801}" type="datetime1">
              <a:rPr lang="it-IT" smtClean="0">
                <a:solidFill>
                  <a:srgbClr val="000000"/>
                </a:solidFill>
              </a:rPr>
              <a:t>23/11/2012</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B15E93-1844-4115-8A30-7BC82593EBD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426593265"/>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F27A8462-4F52-4234-853C-0A5F278B2F20}"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499663-1EB4-4702-8C2D-41CBA832927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920595398"/>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0C09983D-DC5E-4C9B-8312-36B06D6A47ED}"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133FAD-F253-4B76-BB0A-EFCF9FE418E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021036567"/>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86EB5B09-D83D-46B9-A899-6929885B6DDD}" type="datetime1">
              <a:rPr lang="it-IT" smtClean="0">
                <a:solidFill>
                  <a:srgbClr val="000000"/>
                </a:solidFill>
              </a:rPr>
              <a:t>23/11/2012</a:t>
            </a:fld>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46C5D7-4B04-4C58-AD15-1BABB3CB4CA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06963450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4A9B4B4-B171-4E10-B204-4E153D80D3C4}" type="datetime1">
              <a:rPr lang="it-IT" smtClean="0"/>
              <a:t>23/11/2012</a:t>
            </a:fld>
            <a:endParaRPr lang="it-IT"/>
          </a:p>
        </p:txBody>
      </p:sp>
      <p:sp>
        <p:nvSpPr>
          <p:cNvPr id="6" name="Segnaposto piè di pagina 5"/>
          <p:cNvSpPr>
            <a:spLocks noGrp="1"/>
          </p:cNvSpPr>
          <p:nvPr>
            <p:ph type="ftr" sz="quarter" idx="11"/>
          </p:nvPr>
        </p:nvSpPr>
        <p:spPr/>
        <p:txBody>
          <a:bodyPr/>
          <a:lstStyle/>
          <a:p>
            <a:r>
              <a:rPr lang="it-IT" smtClean="0"/>
              <a:t>Anna Armone</a:t>
            </a:r>
            <a:endParaRPr lang="it-IT"/>
          </a:p>
        </p:txBody>
      </p:sp>
      <p:sp>
        <p:nvSpPr>
          <p:cNvPr id="7" name="Segnaposto numero diapositiva 6"/>
          <p:cNvSpPr>
            <a:spLocks noGrp="1"/>
          </p:cNvSpPr>
          <p:nvPr>
            <p:ph type="sldNum" sz="quarter" idx="12"/>
          </p:nvPr>
        </p:nvSpPr>
        <p:spPr/>
        <p:txBody>
          <a:bodyPr/>
          <a:lstStyle/>
          <a:p>
            <a:fld id="{FC98327F-849C-41C6-8359-01F1A4012F6D}" type="slidenum">
              <a:rPr lang="it-IT" smtClean="0"/>
              <a:t>‹N›</a:t>
            </a:fld>
            <a:endParaRPr lang="it-IT"/>
          </a:p>
        </p:txBody>
      </p:sp>
    </p:spTree>
    <p:extLst>
      <p:ext uri="{BB962C8B-B14F-4D97-AF65-F5344CB8AC3E}">
        <p14:creationId xmlns:p14="http://schemas.microsoft.com/office/powerpoint/2010/main" val="1300963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verTx" preserve="1">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8229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3938588"/>
            <a:ext cx="8229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E5D50BAC-0B04-4D60-952B-398B5F37027C}" type="datetime1">
              <a:rPr lang="it-IT" smtClean="0">
                <a:solidFill>
                  <a:srgbClr val="000000"/>
                </a:solidFill>
              </a:rPr>
              <a:t>23/11/2012</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225B13-D1E3-462E-8CE5-C93E8B0FEE2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881146559"/>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fld id="{56545A1F-0882-456A-AB30-F69190DCED23}"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6F0BD9-3FCE-4D1D-9615-493FCE85ABB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30199715"/>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57200" y="1600200"/>
            <a:ext cx="8229600" cy="4525963"/>
          </a:xfrm>
        </p:spPr>
        <p:txBody>
          <a:bodyPr/>
          <a:lstStyle/>
          <a:p>
            <a:pPr lvl="0"/>
            <a:endParaRPr lang="it-IT" noProof="0"/>
          </a:p>
        </p:txBody>
      </p:sp>
      <p:sp>
        <p:nvSpPr>
          <p:cNvPr id="4" name="Rectangle 4"/>
          <p:cNvSpPr>
            <a:spLocks noGrp="1" noChangeArrowheads="1"/>
          </p:cNvSpPr>
          <p:nvPr>
            <p:ph type="dt" sz="half" idx="10"/>
          </p:nvPr>
        </p:nvSpPr>
        <p:spPr>
          <a:ln/>
        </p:spPr>
        <p:txBody>
          <a:bodyPr/>
          <a:lstStyle>
            <a:lvl1pPr>
              <a:defRPr/>
            </a:lvl1pPr>
          </a:lstStyle>
          <a:p>
            <a:pPr>
              <a:defRPr/>
            </a:pPr>
            <a:fld id="{5DA0D6C5-1678-47EB-AEED-83D54BFB80EA}"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282304-BB15-4913-B18A-C54024FB217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26584396"/>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fld id="{E864FF1C-411A-4C92-9206-998692FC73FC}" type="datetime1">
              <a:rPr lang="it-IT" smtClean="0">
                <a:solidFill>
                  <a:srgbClr val="000000"/>
                </a:solidFill>
              </a:rPr>
              <a:t>23/11/2012</a:t>
            </a:fld>
            <a:endParaRPr lang="it-IT">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3A31284-4728-45C1-9B80-7546DC09F60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30408190"/>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C364D771-B862-4146-8A00-22BCB07EB582}"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E11951-A2AF-4606-92F4-C0C64EE3EF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008646028"/>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F4E19EB1-A134-46ED-8D12-2382885A2307}"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40CED1-59B3-471C-A10C-F652F522828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995769889"/>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7A82E4DB-4FD7-4CE6-90DC-81494279FF38}"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D89C01-5E40-4A7E-BF81-5C8F1A4FFB3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90492085"/>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BAB27443-ACFB-47B6-877E-F1275BCDA337}" type="datetime1">
              <a:rPr lang="it-IT" smtClean="0">
                <a:solidFill>
                  <a:srgbClr val="000000"/>
                </a:solidFill>
              </a:rPr>
              <a:t>23/11/2012</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EADD31-F526-4BC4-B876-1AA3DC8D370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963972128"/>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591D4C72-1684-494B-B325-A40A3951E278}" type="datetime1">
              <a:rPr lang="it-IT" smtClean="0">
                <a:solidFill>
                  <a:srgbClr val="000000"/>
                </a:solidFill>
              </a:rPr>
              <a:t>23/11/2012</a:t>
            </a:fld>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1C2353-8D46-4EB7-BDEC-8748E83BFA2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984975753"/>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91C9926A-0E2D-4507-AFCE-5511CFA9FCB1}" type="datetime1">
              <a:rPr lang="it-IT" smtClean="0">
                <a:solidFill>
                  <a:srgbClr val="000000"/>
                </a:solidFill>
              </a:rPr>
              <a:t>23/11/2012</a:t>
            </a:fld>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1F42D6-D382-47E8-BB6C-5876DEAC62B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44788320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1EC06FD-D0D9-48AE-9E7C-05FB639E3700}" type="datetime1">
              <a:rPr lang="it-IT" smtClean="0"/>
              <a:t>23/11/2012</a:t>
            </a:fld>
            <a:endParaRPr lang="it-IT"/>
          </a:p>
        </p:txBody>
      </p:sp>
      <p:sp>
        <p:nvSpPr>
          <p:cNvPr id="8" name="Segnaposto piè di pagina 7"/>
          <p:cNvSpPr>
            <a:spLocks noGrp="1"/>
          </p:cNvSpPr>
          <p:nvPr>
            <p:ph type="ftr" sz="quarter" idx="11"/>
          </p:nvPr>
        </p:nvSpPr>
        <p:spPr/>
        <p:txBody>
          <a:bodyPr/>
          <a:lstStyle/>
          <a:p>
            <a:r>
              <a:rPr lang="it-IT" smtClean="0"/>
              <a:t>Anna Armone</a:t>
            </a:r>
            <a:endParaRPr lang="it-IT"/>
          </a:p>
        </p:txBody>
      </p:sp>
      <p:sp>
        <p:nvSpPr>
          <p:cNvPr id="9" name="Segnaposto numero diapositiva 8"/>
          <p:cNvSpPr>
            <a:spLocks noGrp="1"/>
          </p:cNvSpPr>
          <p:nvPr>
            <p:ph type="sldNum" sz="quarter" idx="12"/>
          </p:nvPr>
        </p:nvSpPr>
        <p:spPr/>
        <p:txBody>
          <a:bodyPr/>
          <a:lstStyle/>
          <a:p>
            <a:fld id="{FC98327F-849C-41C6-8359-01F1A4012F6D}" type="slidenum">
              <a:rPr lang="it-IT" smtClean="0"/>
              <a:t>‹N›</a:t>
            </a:fld>
            <a:endParaRPr lang="it-IT"/>
          </a:p>
        </p:txBody>
      </p:sp>
    </p:spTree>
    <p:extLst>
      <p:ext uri="{BB962C8B-B14F-4D97-AF65-F5344CB8AC3E}">
        <p14:creationId xmlns:p14="http://schemas.microsoft.com/office/powerpoint/2010/main" val="25417164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67F5C69-189D-47AF-845E-DB68BA16B6AA}" type="datetime1">
              <a:rPr lang="it-IT" smtClean="0">
                <a:solidFill>
                  <a:srgbClr val="000000"/>
                </a:solidFill>
              </a:rPr>
              <a:t>23/11/2012</a:t>
            </a:fld>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B5F2F5B-5B2A-4F0D-96E6-CCF85F13834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97868850"/>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E54166F6-6570-4E60-A75C-424CE514E2FE}" type="datetime1">
              <a:rPr lang="it-IT" smtClean="0">
                <a:solidFill>
                  <a:srgbClr val="000000"/>
                </a:solidFill>
              </a:rPr>
              <a:t>23/11/2012</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619599-B7DF-4179-8062-A43A9D2B62C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079669327"/>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2A51B194-34C7-43B2-90A9-7ADFA8AB81E1}" type="datetime1">
              <a:rPr lang="it-IT" smtClean="0">
                <a:solidFill>
                  <a:srgbClr val="000000"/>
                </a:solidFill>
              </a:rPr>
              <a:t>23/11/2012</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B15E93-1844-4115-8A30-7BC82593EBD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38115592"/>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86B356A3-8520-40CE-944B-CC2DA63E0DCC}"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499663-1EB4-4702-8C2D-41CBA832927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2711564"/>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315AB8DA-8EE6-4E6E-8938-888644CFB82A}"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133FAD-F253-4B76-BB0A-EFCF9FE418E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449661607"/>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0F8D1F7C-7C20-4091-A00D-B74614B5BEE8}" type="datetime1">
              <a:rPr lang="it-IT" smtClean="0">
                <a:solidFill>
                  <a:srgbClr val="000000"/>
                </a:solidFill>
              </a:rPr>
              <a:t>23/11/2012</a:t>
            </a:fld>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46C5D7-4B04-4C58-AD15-1BABB3CB4CA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23254664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verTx" preserve="1">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8229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3938588"/>
            <a:ext cx="8229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29D3B250-ECB1-4A48-A6EB-BB664E219A61}" type="datetime1">
              <a:rPr lang="it-IT" smtClean="0">
                <a:solidFill>
                  <a:srgbClr val="000000"/>
                </a:solidFill>
              </a:rPr>
              <a:t>23/11/2012</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225B13-D1E3-462E-8CE5-C93E8B0FEE2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056341081"/>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fld id="{66DECDC9-49F3-43CF-8FE9-AFE4628C3C06}"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6F0BD9-3FCE-4D1D-9615-493FCE85ABB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9887544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57200" y="1600200"/>
            <a:ext cx="8229600" cy="4525963"/>
          </a:xfrm>
        </p:spPr>
        <p:txBody>
          <a:bodyPr/>
          <a:lstStyle/>
          <a:p>
            <a:pPr lvl="0"/>
            <a:endParaRPr lang="it-IT" noProof="0"/>
          </a:p>
        </p:txBody>
      </p:sp>
      <p:sp>
        <p:nvSpPr>
          <p:cNvPr id="4" name="Rectangle 4"/>
          <p:cNvSpPr>
            <a:spLocks noGrp="1" noChangeArrowheads="1"/>
          </p:cNvSpPr>
          <p:nvPr>
            <p:ph type="dt" sz="half" idx="10"/>
          </p:nvPr>
        </p:nvSpPr>
        <p:spPr>
          <a:ln/>
        </p:spPr>
        <p:txBody>
          <a:bodyPr/>
          <a:lstStyle>
            <a:lvl1pPr>
              <a:defRPr/>
            </a:lvl1pPr>
          </a:lstStyle>
          <a:p>
            <a:pPr>
              <a:defRPr/>
            </a:pPr>
            <a:fld id="{6D38DDFE-6DE0-40AE-900E-FA47B7A2DC96}" type="datetime1">
              <a:rPr lang="it-IT" smtClean="0">
                <a:solidFill>
                  <a:srgbClr val="000000"/>
                </a:solidFill>
              </a:rPr>
              <a:t>23/11/2012</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282304-BB15-4913-B18A-C54024FB217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202929469"/>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fld id="{2BD7C115-FF5F-42E9-ACEF-1F416C461FEB}" type="datetime1">
              <a:rPr lang="it-IT" smtClean="0">
                <a:solidFill>
                  <a:srgbClr val="000000"/>
                </a:solidFill>
              </a:rPr>
              <a:t>23/11/2012</a:t>
            </a:fld>
            <a:endParaRPr lang="it-IT">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Anna Armone</a:t>
            </a:r>
            <a:endParaRPr lang="it-IT">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3A31284-4728-45C1-9B80-7546DC09F60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81078287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0206111-0B55-4237-A6AD-0617C41752A6}" type="datetime1">
              <a:rPr lang="it-IT" smtClean="0"/>
              <a:t>23/11/2012</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5" name="Segnaposto numero diapositiva 4"/>
          <p:cNvSpPr>
            <a:spLocks noGrp="1"/>
          </p:cNvSpPr>
          <p:nvPr>
            <p:ph type="sldNum" sz="quarter" idx="12"/>
          </p:nvPr>
        </p:nvSpPr>
        <p:spPr/>
        <p:txBody>
          <a:bodyPr/>
          <a:lstStyle/>
          <a:p>
            <a:fld id="{FC98327F-849C-41C6-8359-01F1A4012F6D}" type="slidenum">
              <a:rPr lang="it-IT" smtClean="0"/>
              <a:t>‹N›</a:t>
            </a:fld>
            <a:endParaRPr lang="it-IT"/>
          </a:p>
        </p:txBody>
      </p:sp>
    </p:spTree>
    <p:extLst>
      <p:ext uri="{BB962C8B-B14F-4D97-AF65-F5344CB8AC3E}">
        <p14:creationId xmlns:p14="http://schemas.microsoft.com/office/powerpoint/2010/main" val="8396922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71362" name="Rectangle 2"/>
          <p:cNvSpPr>
            <a:spLocks noGrp="1" noChangeArrowheads="1"/>
          </p:cNvSpPr>
          <p:nvPr>
            <p:ph type="ctrTitle" sz="quarter"/>
          </p:nvPr>
        </p:nvSpPr>
        <p:spPr>
          <a:xfrm>
            <a:off x="685800" y="1676400"/>
            <a:ext cx="7772400" cy="1828800"/>
          </a:xfrm>
        </p:spPr>
        <p:txBody>
          <a:bodyPr/>
          <a:lstStyle>
            <a:lvl1pPr>
              <a:defRPr/>
            </a:lvl1pPr>
          </a:lstStyle>
          <a:p>
            <a:r>
              <a:rPr lang="it-IT"/>
              <a:t>Fare clic per modificare lo stile del titolo</a:t>
            </a:r>
          </a:p>
        </p:txBody>
      </p:sp>
      <p:sp>
        <p:nvSpPr>
          <p:cNvPr id="27136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fld id="{EA27C547-3451-4E44-AD39-C6AC679443D0}" type="datetime1">
              <a:rPr lang="it-IT" smtClean="0">
                <a:solidFill>
                  <a:srgbClr val="FFFFFF"/>
                </a:solidFill>
              </a:rPr>
              <a:t>23/11/2012</a:t>
            </a:fld>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FFFFFF"/>
                </a:solidFill>
              </a:rPr>
              <a:t>Anna Armone</a:t>
            </a: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7CBB07-1549-4B91-A3B0-5405FDA6221C}"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15028291"/>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0DE9595F-59F5-41A0-8597-EB1B21D57496}" type="datetime1">
              <a:rPr lang="it-IT" smtClean="0">
                <a:solidFill>
                  <a:srgbClr val="FFFFFF"/>
                </a:solidFill>
              </a:rPr>
              <a:t>23/11/2012</a:t>
            </a:fld>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FFFFFF"/>
                </a:solidFill>
              </a:rPr>
              <a:t>Anna Armone</a:t>
            </a: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CB9BE4-B46B-45A6-9542-CA0CA057211F}"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88041715"/>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9D47E11A-EE92-47D8-8699-71837B0465A7}" type="datetime1">
              <a:rPr lang="it-IT" smtClean="0">
                <a:solidFill>
                  <a:srgbClr val="FFFFFF"/>
                </a:solidFill>
              </a:rPr>
              <a:t>23/11/2012</a:t>
            </a:fld>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FFFFFF"/>
                </a:solidFill>
              </a:rPr>
              <a:t>Anna Armone</a:t>
            </a: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E7AA78-F952-4805-BA03-6F4F219AA10E}"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45638231"/>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53B89A5C-F726-4890-935C-F7EC00E60255}" type="datetime1">
              <a:rPr lang="it-IT" smtClean="0">
                <a:solidFill>
                  <a:srgbClr val="FFFFFF"/>
                </a:solidFill>
              </a:rPr>
              <a:t>23/11/2012</a:t>
            </a:fld>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FFFFFF"/>
                </a:solidFill>
              </a:rPr>
              <a:t>Anna Armone</a:t>
            </a: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4C33F0-231C-4BD8-8B61-0B0309E4D738}"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372033902"/>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39CF999C-D330-445B-943D-F696A6BE0C1C}" type="datetime1">
              <a:rPr lang="it-IT" smtClean="0">
                <a:solidFill>
                  <a:srgbClr val="FFFFFF"/>
                </a:solidFill>
              </a:rPr>
              <a:t>23/11/2012</a:t>
            </a:fld>
            <a:endParaRPr lang="it-IT">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FFFFFF"/>
                </a:solidFill>
              </a:rPr>
              <a:t>Anna Armone</a:t>
            </a:r>
            <a:endParaRPr lang="it-IT">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B06B38-7193-40E6-85C3-685FF4639819}"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508165925"/>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43ACB293-7B96-467E-8280-E8E1C7A63964}" type="datetime1">
              <a:rPr lang="it-IT" smtClean="0">
                <a:solidFill>
                  <a:srgbClr val="FFFFFF"/>
                </a:solidFill>
              </a:rPr>
              <a:t>23/11/2012</a:t>
            </a:fld>
            <a:endParaRPr lang="it-IT">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FFFFFF"/>
                </a:solidFill>
              </a:rPr>
              <a:t>Anna Armone</a:t>
            </a:r>
            <a:endParaRPr lang="it-IT">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AAACD8-8307-4E8D-A2DE-DF9A5A0DAC9B}"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904478546"/>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60496EF-DEF3-4CB3-B631-1DD02D4A7F0A}" type="datetime1">
              <a:rPr lang="it-IT" smtClean="0">
                <a:solidFill>
                  <a:srgbClr val="FFFFFF"/>
                </a:solidFill>
              </a:rPr>
              <a:t>23/11/2012</a:t>
            </a:fld>
            <a:endParaRPr lang="it-IT">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FFFFFF"/>
                </a:solidFill>
              </a:rPr>
              <a:t>Anna Armone</a:t>
            </a:r>
            <a:endParaRPr lang="it-IT">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CDF4C84-8B1A-463E-8736-C62E12844C4E}"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651896318"/>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D12510D3-394A-4F08-B1CB-E84EBC47AFED}" type="datetime1">
              <a:rPr lang="it-IT" smtClean="0">
                <a:solidFill>
                  <a:srgbClr val="FFFFFF"/>
                </a:solidFill>
              </a:rPr>
              <a:t>23/11/2012</a:t>
            </a:fld>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FFFFFF"/>
                </a:solidFill>
              </a:rPr>
              <a:t>Anna Armone</a:t>
            </a: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55955B-AA2B-41D8-B7F3-EC04D9F6978E}"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357076573"/>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4B04360B-E0E1-49D9-9114-479E4859F0D7}" type="datetime1">
              <a:rPr lang="it-IT" smtClean="0">
                <a:solidFill>
                  <a:srgbClr val="FFFFFF"/>
                </a:solidFill>
              </a:rPr>
              <a:t>23/11/2012</a:t>
            </a:fld>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FFFFFF"/>
                </a:solidFill>
              </a:rPr>
              <a:t>Anna Armone</a:t>
            </a: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112721-B824-4F1D-8B5F-C159871CAFB1}"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451523068"/>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9CAF4E38-8B83-4109-98EF-7313430C3193}" type="datetime1">
              <a:rPr lang="it-IT" smtClean="0">
                <a:solidFill>
                  <a:srgbClr val="FFFFFF"/>
                </a:solidFill>
              </a:rPr>
              <a:t>23/11/2012</a:t>
            </a:fld>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FFFFFF"/>
                </a:solidFill>
              </a:rPr>
              <a:t>Anna Armone</a:t>
            </a: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E855AE-5AA0-4DBD-B841-749F1B1AE7E3}"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31541589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D1152E9-C965-4DF6-A990-CD335636B3B3}" type="datetime1">
              <a:rPr lang="it-IT" smtClean="0"/>
              <a:t>23/11/2012</a:t>
            </a:fld>
            <a:endParaRPr lang="it-IT"/>
          </a:p>
        </p:txBody>
      </p:sp>
      <p:sp>
        <p:nvSpPr>
          <p:cNvPr id="3" name="Segnaposto piè di pagina 2"/>
          <p:cNvSpPr>
            <a:spLocks noGrp="1"/>
          </p:cNvSpPr>
          <p:nvPr>
            <p:ph type="ftr" sz="quarter" idx="11"/>
          </p:nvPr>
        </p:nvSpPr>
        <p:spPr/>
        <p:txBody>
          <a:bodyPr/>
          <a:lstStyle/>
          <a:p>
            <a:r>
              <a:rPr lang="it-IT" smtClean="0"/>
              <a:t>Anna Armone</a:t>
            </a:r>
            <a:endParaRPr lang="it-IT"/>
          </a:p>
        </p:txBody>
      </p:sp>
      <p:sp>
        <p:nvSpPr>
          <p:cNvPr id="4" name="Segnaposto numero diapositiva 3"/>
          <p:cNvSpPr>
            <a:spLocks noGrp="1"/>
          </p:cNvSpPr>
          <p:nvPr>
            <p:ph type="sldNum" sz="quarter" idx="12"/>
          </p:nvPr>
        </p:nvSpPr>
        <p:spPr/>
        <p:txBody>
          <a:bodyPr/>
          <a:lstStyle/>
          <a:p>
            <a:fld id="{FC98327F-849C-41C6-8359-01F1A4012F6D}" type="slidenum">
              <a:rPr lang="it-IT" smtClean="0"/>
              <a:t>‹N›</a:t>
            </a:fld>
            <a:endParaRPr lang="it-IT"/>
          </a:p>
        </p:txBody>
      </p:sp>
    </p:spTree>
    <p:extLst>
      <p:ext uri="{BB962C8B-B14F-4D97-AF65-F5344CB8AC3E}">
        <p14:creationId xmlns:p14="http://schemas.microsoft.com/office/powerpoint/2010/main" val="38940196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381000"/>
            <a:ext cx="205740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381000"/>
            <a:ext cx="601980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6DFF9A80-CC34-4CB9-98AF-066A4ADF666D}" type="datetime1">
              <a:rPr lang="it-IT" smtClean="0">
                <a:solidFill>
                  <a:srgbClr val="FFFFFF"/>
                </a:solidFill>
              </a:rPr>
              <a:t>23/11/2012</a:t>
            </a:fld>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FFFFFF"/>
                </a:solidFill>
              </a:rPr>
              <a:t>Anna Armone</a:t>
            </a: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57B8-2D5A-452A-9A6C-7ED039A0E02E}"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847711638"/>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323BF34B-0ADB-45F5-BEB6-EC635CF10528}" type="slidenum">
              <a:rPr lang="en-GB"/>
              <a:pPr>
                <a:defRPr/>
              </a:pPr>
              <a:t>‹N›</a:t>
            </a:fld>
            <a:endParaRPr lang="en-GB"/>
          </a:p>
        </p:txBody>
      </p:sp>
    </p:spTree>
    <p:extLst>
      <p:ext uri="{BB962C8B-B14F-4D97-AF65-F5344CB8AC3E}">
        <p14:creationId xmlns:p14="http://schemas.microsoft.com/office/powerpoint/2010/main" val="10016094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C2A62594-C7AB-4DCA-B82D-7BA6B3993548}" type="slidenum">
              <a:rPr lang="en-GB"/>
              <a:pPr>
                <a:defRPr/>
              </a:pPr>
              <a:t>‹N›</a:t>
            </a:fld>
            <a:endParaRPr lang="en-GB"/>
          </a:p>
        </p:txBody>
      </p:sp>
    </p:spTree>
    <p:extLst>
      <p:ext uri="{BB962C8B-B14F-4D97-AF65-F5344CB8AC3E}">
        <p14:creationId xmlns:p14="http://schemas.microsoft.com/office/powerpoint/2010/main" val="29382932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39C72011-81B9-4F73-8E38-FF096D0BB693}" type="slidenum">
              <a:rPr lang="en-GB"/>
              <a:pPr>
                <a:defRPr/>
              </a:pPr>
              <a:t>‹N›</a:t>
            </a:fld>
            <a:endParaRPr lang="en-GB"/>
          </a:p>
        </p:txBody>
      </p:sp>
    </p:spTree>
    <p:extLst>
      <p:ext uri="{BB962C8B-B14F-4D97-AF65-F5344CB8AC3E}">
        <p14:creationId xmlns:p14="http://schemas.microsoft.com/office/powerpoint/2010/main" val="100573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97057803-049C-400E-A16A-9EFE7C354EE5}" type="slidenum">
              <a:rPr lang="en-GB"/>
              <a:pPr>
                <a:defRPr/>
              </a:pPr>
              <a:t>‹N›</a:t>
            </a:fld>
            <a:endParaRPr lang="en-GB"/>
          </a:p>
        </p:txBody>
      </p:sp>
    </p:spTree>
    <p:extLst>
      <p:ext uri="{BB962C8B-B14F-4D97-AF65-F5344CB8AC3E}">
        <p14:creationId xmlns:p14="http://schemas.microsoft.com/office/powerpoint/2010/main" val="1853868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2909FBA7-B234-430F-9A67-C9B678EB6014}" type="slidenum">
              <a:rPr lang="en-GB"/>
              <a:pPr>
                <a:defRPr/>
              </a:pPr>
              <a:t>‹N›</a:t>
            </a:fld>
            <a:endParaRPr lang="en-GB"/>
          </a:p>
        </p:txBody>
      </p:sp>
    </p:spTree>
    <p:extLst>
      <p:ext uri="{BB962C8B-B14F-4D97-AF65-F5344CB8AC3E}">
        <p14:creationId xmlns:p14="http://schemas.microsoft.com/office/powerpoint/2010/main" val="39017429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78CC0CD1-8E88-4ED8-85B7-3EBDA2542E23}" type="slidenum">
              <a:rPr lang="en-GB"/>
              <a:pPr>
                <a:defRPr/>
              </a:pPr>
              <a:t>‹N›</a:t>
            </a:fld>
            <a:endParaRPr lang="en-GB"/>
          </a:p>
        </p:txBody>
      </p:sp>
    </p:spTree>
    <p:extLst>
      <p:ext uri="{BB962C8B-B14F-4D97-AF65-F5344CB8AC3E}">
        <p14:creationId xmlns:p14="http://schemas.microsoft.com/office/powerpoint/2010/main" val="11777530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1E50BAA8-491B-46F8-987D-30FE580C5051}" type="slidenum">
              <a:rPr lang="en-GB"/>
              <a:pPr>
                <a:defRPr/>
              </a:pPr>
              <a:t>‹N›</a:t>
            </a:fld>
            <a:endParaRPr lang="en-GB"/>
          </a:p>
        </p:txBody>
      </p:sp>
    </p:spTree>
    <p:extLst>
      <p:ext uri="{BB962C8B-B14F-4D97-AF65-F5344CB8AC3E}">
        <p14:creationId xmlns:p14="http://schemas.microsoft.com/office/powerpoint/2010/main" val="6313169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F0238BAC-D71E-4405-A60F-A2F6F2D714C0}" type="slidenum">
              <a:rPr lang="en-GB"/>
              <a:pPr>
                <a:defRPr/>
              </a:pPr>
              <a:t>‹N›</a:t>
            </a:fld>
            <a:endParaRPr lang="en-GB"/>
          </a:p>
        </p:txBody>
      </p:sp>
    </p:spTree>
    <p:extLst>
      <p:ext uri="{BB962C8B-B14F-4D97-AF65-F5344CB8AC3E}">
        <p14:creationId xmlns:p14="http://schemas.microsoft.com/office/powerpoint/2010/main" val="28077544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1CB9001D-FE7C-4BFC-894E-56E1534334D9}" type="slidenum">
              <a:rPr lang="en-GB"/>
              <a:pPr>
                <a:defRPr/>
              </a:pPr>
              <a:t>‹N›</a:t>
            </a:fld>
            <a:endParaRPr lang="en-GB"/>
          </a:p>
        </p:txBody>
      </p:sp>
    </p:spTree>
    <p:extLst>
      <p:ext uri="{BB962C8B-B14F-4D97-AF65-F5344CB8AC3E}">
        <p14:creationId xmlns:p14="http://schemas.microsoft.com/office/powerpoint/2010/main" val="256813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1823074-4FCC-44C6-85D9-945441856147}" type="datetime1">
              <a:rPr lang="it-IT" smtClean="0"/>
              <a:t>23/11/2012</a:t>
            </a:fld>
            <a:endParaRPr lang="it-IT"/>
          </a:p>
        </p:txBody>
      </p:sp>
      <p:sp>
        <p:nvSpPr>
          <p:cNvPr id="6" name="Segnaposto piè di pagina 5"/>
          <p:cNvSpPr>
            <a:spLocks noGrp="1"/>
          </p:cNvSpPr>
          <p:nvPr>
            <p:ph type="ftr" sz="quarter" idx="11"/>
          </p:nvPr>
        </p:nvSpPr>
        <p:spPr/>
        <p:txBody>
          <a:bodyPr/>
          <a:lstStyle/>
          <a:p>
            <a:r>
              <a:rPr lang="it-IT" smtClean="0"/>
              <a:t>Anna Armone</a:t>
            </a:r>
            <a:endParaRPr lang="it-IT"/>
          </a:p>
        </p:txBody>
      </p:sp>
      <p:sp>
        <p:nvSpPr>
          <p:cNvPr id="7" name="Segnaposto numero diapositiva 6"/>
          <p:cNvSpPr>
            <a:spLocks noGrp="1"/>
          </p:cNvSpPr>
          <p:nvPr>
            <p:ph type="sldNum" sz="quarter" idx="12"/>
          </p:nvPr>
        </p:nvSpPr>
        <p:spPr/>
        <p:txBody>
          <a:bodyPr/>
          <a:lstStyle/>
          <a:p>
            <a:fld id="{FC98327F-849C-41C6-8359-01F1A4012F6D}" type="slidenum">
              <a:rPr lang="it-IT" smtClean="0"/>
              <a:t>‹N›</a:t>
            </a:fld>
            <a:endParaRPr lang="it-IT"/>
          </a:p>
        </p:txBody>
      </p:sp>
    </p:spTree>
    <p:extLst>
      <p:ext uri="{BB962C8B-B14F-4D97-AF65-F5344CB8AC3E}">
        <p14:creationId xmlns:p14="http://schemas.microsoft.com/office/powerpoint/2010/main" val="40961002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15E0D2FC-DFF0-466B-97C0-480FCA0768A1}" type="slidenum">
              <a:rPr lang="en-GB"/>
              <a:pPr>
                <a:defRPr/>
              </a:pPr>
              <a:t>‹N›</a:t>
            </a:fld>
            <a:endParaRPr lang="en-GB"/>
          </a:p>
        </p:txBody>
      </p:sp>
    </p:spTree>
    <p:extLst>
      <p:ext uri="{BB962C8B-B14F-4D97-AF65-F5344CB8AC3E}">
        <p14:creationId xmlns:p14="http://schemas.microsoft.com/office/powerpoint/2010/main" val="15207163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87944FC7-0F71-4BB2-B8B4-C0683E949289}" type="slidenum">
              <a:rPr lang="en-GB"/>
              <a:pPr>
                <a:defRPr/>
              </a:pPr>
              <a:t>‹N›</a:t>
            </a:fld>
            <a:endParaRPr lang="en-GB"/>
          </a:p>
        </p:txBody>
      </p:sp>
    </p:spTree>
    <p:extLst>
      <p:ext uri="{BB962C8B-B14F-4D97-AF65-F5344CB8AC3E}">
        <p14:creationId xmlns:p14="http://schemas.microsoft.com/office/powerpoint/2010/main" val="38964422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28588"/>
            <a:ext cx="8228013" cy="1433512"/>
          </a:xfrm>
        </p:spPr>
        <p:txBody>
          <a:bodyPr/>
          <a:lstStyle/>
          <a:p>
            <a:r>
              <a:rPr lang="it-IT" smtClean="0"/>
              <a:t>Fare clic per modificare lo stile del titolo</a:t>
            </a:r>
            <a:endParaRPr lang="it-IT"/>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D1EE5DB5-CD0D-43FC-B320-BD5AB9AF3971}" type="slidenum">
              <a:rPr lang="en-GB"/>
              <a:pPr>
                <a:defRPr/>
              </a:pPr>
              <a:t>‹N›</a:t>
            </a:fld>
            <a:endParaRPr lang="en-GB"/>
          </a:p>
        </p:txBody>
      </p:sp>
    </p:spTree>
    <p:extLst>
      <p:ext uri="{BB962C8B-B14F-4D97-AF65-F5344CB8AC3E}">
        <p14:creationId xmlns:p14="http://schemas.microsoft.com/office/powerpoint/2010/main" val="24007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5902A2-9D93-4FFE-AA93-9868CE714C55}" type="datetime1">
              <a:rPr lang="it-IT" smtClean="0"/>
              <a:t>23/11/2012</a:t>
            </a:fld>
            <a:endParaRPr lang="it-IT"/>
          </a:p>
        </p:txBody>
      </p:sp>
      <p:sp>
        <p:nvSpPr>
          <p:cNvPr id="6" name="Segnaposto piè di pagina 5"/>
          <p:cNvSpPr>
            <a:spLocks noGrp="1"/>
          </p:cNvSpPr>
          <p:nvPr>
            <p:ph type="ftr" sz="quarter" idx="11"/>
          </p:nvPr>
        </p:nvSpPr>
        <p:spPr/>
        <p:txBody>
          <a:bodyPr/>
          <a:lstStyle/>
          <a:p>
            <a:r>
              <a:rPr lang="it-IT" smtClean="0"/>
              <a:t>Anna Armone</a:t>
            </a:r>
            <a:endParaRPr lang="it-IT"/>
          </a:p>
        </p:txBody>
      </p:sp>
      <p:sp>
        <p:nvSpPr>
          <p:cNvPr id="7" name="Segnaposto numero diapositiva 6"/>
          <p:cNvSpPr>
            <a:spLocks noGrp="1"/>
          </p:cNvSpPr>
          <p:nvPr>
            <p:ph type="sldNum" sz="quarter" idx="12"/>
          </p:nvPr>
        </p:nvSpPr>
        <p:spPr/>
        <p:txBody>
          <a:bodyPr/>
          <a:lstStyle/>
          <a:p>
            <a:fld id="{FC98327F-849C-41C6-8359-01F1A4012F6D}" type="slidenum">
              <a:rPr lang="it-IT" smtClean="0"/>
              <a:t>‹N›</a:t>
            </a:fld>
            <a:endParaRPr lang="it-IT"/>
          </a:p>
        </p:txBody>
      </p:sp>
    </p:spTree>
    <p:extLst>
      <p:ext uri="{BB962C8B-B14F-4D97-AF65-F5344CB8AC3E}">
        <p14:creationId xmlns:p14="http://schemas.microsoft.com/office/powerpoint/2010/main" val="380734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6.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0FF7D-8571-46FB-9891-FFD0E350429A}" type="datetime1">
              <a:rPr lang="it-IT" smtClean="0"/>
              <a:t>23/11/2012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Anna Armone</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8327F-849C-41C6-8359-01F1A4012F6D}" type="slidenum">
              <a:rPr lang="it-IT" smtClean="0"/>
              <a:t>‹N›</a:t>
            </a:fld>
            <a:endParaRPr lang="it-IT"/>
          </a:p>
        </p:txBody>
      </p:sp>
    </p:spTree>
    <p:extLst>
      <p:ext uri="{BB962C8B-B14F-4D97-AF65-F5344CB8AC3E}">
        <p14:creationId xmlns:p14="http://schemas.microsoft.com/office/powerpoint/2010/main" val="2474341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3A11693E-FBDC-43D8-B0C4-818F94D7F8F9}" type="datetime1">
              <a:rPr lang="it-IT" smtClean="0">
                <a:solidFill>
                  <a:srgbClr val="000000"/>
                </a:solidFill>
              </a:rPr>
              <a:t>23/11/2012</a:t>
            </a:fld>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r>
              <a:rPr lang="it-IT" smtClean="0">
                <a:solidFill>
                  <a:srgbClr val="000000"/>
                </a:solidFill>
              </a:rPr>
              <a:t>Anna Armone</a:t>
            </a: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E1C3246-0961-446E-85B8-3A532F4C4B4D}"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997390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p:push dir="u"/>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70FED9FB-AA82-4905-AA15-0A09553CF269}" type="datetime1">
              <a:rPr lang="it-IT" smtClean="0">
                <a:solidFill>
                  <a:srgbClr val="000000"/>
                </a:solidFill>
              </a:rPr>
              <a:t>23/11/2012</a:t>
            </a:fld>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r>
              <a:rPr lang="it-IT" smtClean="0">
                <a:solidFill>
                  <a:srgbClr val="000000"/>
                </a:solidFill>
              </a:rPr>
              <a:t>Anna Armone</a:t>
            </a: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E1C3246-0961-446E-85B8-3A532F4C4B4D}"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8093799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spd="slow">
    <p:push dir="u"/>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171BE52F-599A-4B71-86B3-90F6B4E0ABDB}" type="datetime1">
              <a:rPr lang="it-IT" smtClean="0">
                <a:solidFill>
                  <a:srgbClr val="000000"/>
                </a:solidFill>
              </a:rPr>
              <a:t>23/11/2012</a:t>
            </a:fld>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r>
              <a:rPr lang="it-IT" smtClean="0">
                <a:solidFill>
                  <a:srgbClr val="000000"/>
                </a:solidFill>
              </a:rPr>
              <a:t>Anna Armone</a:t>
            </a: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E1C3246-0961-446E-85B8-3A532F4C4B4D}"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155880462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ransition spd="slow">
    <p:push dir="u"/>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7033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0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defRPr/>
            </a:pPr>
            <a:fld id="{02DEEC3C-8E66-45C3-A309-9E548B4365E4}" type="datetime1">
              <a:rPr lang="it-IT" smtClean="0">
                <a:solidFill>
                  <a:srgbClr val="FFFFFF"/>
                </a:solidFill>
              </a:rPr>
              <a:t>23/11/2012</a:t>
            </a:fld>
            <a:endParaRPr lang="it-IT">
              <a:solidFill>
                <a:srgbClr val="FFFFFF"/>
              </a:solidFill>
            </a:endParaRPr>
          </a:p>
        </p:txBody>
      </p:sp>
      <p:sp>
        <p:nvSpPr>
          <p:cNvPr id="270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it-IT" smtClean="0">
                <a:solidFill>
                  <a:srgbClr val="FFFFFF"/>
                </a:solidFill>
              </a:rPr>
              <a:t>Anna Armone</a:t>
            </a:r>
            <a:endParaRPr lang="it-IT">
              <a:solidFill>
                <a:srgbClr val="FFFFFF"/>
              </a:solidFill>
            </a:endParaRPr>
          </a:p>
        </p:txBody>
      </p:sp>
      <p:sp>
        <p:nvSpPr>
          <p:cNvPr id="270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defRPr/>
            </a:pPr>
            <a:fld id="{2A102DDB-B4B9-460A-94F0-E73A8125AA85}" type="slidenum">
              <a:rPr lang="it-IT">
                <a:solidFill>
                  <a:srgbClr val="FFFFFF"/>
                </a:solidFill>
              </a:rPr>
              <a:pPr fontAlgn="base">
                <a:spcBef>
                  <a:spcPct val="0"/>
                </a:spcBef>
                <a:spcAft>
                  <a:spcPct val="0"/>
                </a:spcAft>
                <a:defRPr/>
              </a:pPr>
              <a:t>‹N›</a:t>
            </a:fld>
            <a:endParaRPr lang="it-IT">
              <a:solidFill>
                <a:srgbClr val="FFFFFF"/>
              </a:solidFill>
            </a:endParaRPr>
          </a:p>
        </p:txBody>
      </p:sp>
    </p:spTree>
    <p:extLst>
      <p:ext uri="{BB962C8B-B14F-4D97-AF65-F5344CB8AC3E}">
        <p14:creationId xmlns:p14="http://schemas.microsoft.com/office/powerpoint/2010/main" val="173082624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spd="med">
    <p:fade/>
  </p:transition>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2" name="Rectangle 3"/>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nSpc>
                <a:spcPct val="100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mn-ea"/>
              </a:defRPr>
            </a:lvl1pPr>
          </a:lstStyle>
          <a:p>
            <a:pPr defTabSz="449263" fontAlgn="base">
              <a:spcBef>
                <a:spcPct val="0"/>
              </a:spcBef>
              <a:spcAft>
                <a:spcPct val="0"/>
              </a:spcAft>
              <a:defRPr/>
            </a:pPr>
            <a:endParaRPr lang="en-GB"/>
          </a:p>
        </p:txBody>
      </p:sp>
      <p:sp>
        <p:nvSpPr>
          <p:cNvPr id="1028" name="Rectangle 4"/>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lnSpc>
                <a:spcPct val="100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mn-ea"/>
              </a:defRPr>
            </a:lvl1pPr>
          </a:lstStyle>
          <a:p>
            <a:pPr defTabSz="449263" fontAlgn="base">
              <a:spcBef>
                <a:spcPct val="0"/>
              </a:spcBef>
              <a:spcAft>
                <a:spcPct val="0"/>
              </a:spcAft>
              <a:defRPr/>
            </a:pPr>
            <a:endParaRPr lang="en-GB"/>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lnSpc>
                <a:spcPct val="100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mn-ea"/>
              </a:defRPr>
            </a:lvl1pPr>
          </a:lstStyle>
          <a:p>
            <a:pPr defTabSz="449263" fontAlgn="base">
              <a:spcBef>
                <a:spcPct val="0"/>
              </a:spcBef>
              <a:spcAft>
                <a:spcPct val="0"/>
              </a:spcAft>
              <a:defRPr/>
            </a:pPr>
            <a:fld id="{39180953-87DD-4BA1-8B13-E2DF99BBAE8C}" type="slidenum">
              <a:rPr lang="en-GB"/>
              <a:pPr defTabSz="449263" fontAlgn="base">
                <a:spcBef>
                  <a:spcPct val="0"/>
                </a:spcBef>
                <a:spcAft>
                  <a:spcPct val="0"/>
                </a:spcAft>
                <a:defRPr/>
              </a:pPr>
              <a:t>‹N›</a:t>
            </a:fld>
            <a:endParaRPr lang="en-GB"/>
          </a:p>
        </p:txBody>
      </p:sp>
    </p:spTree>
    <p:extLst>
      <p:ext uri="{BB962C8B-B14F-4D97-AF65-F5344CB8AC3E}">
        <p14:creationId xmlns:p14="http://schemas.microsoft.com/office/powerpoint/2010/main" val="200968697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mj-lt"/>
          <a:ea typeface="Lucida Sans Unicode" pitchFamily="34" charset="0"/>
          <a:cs typeface="+mj-cs"/>
        </a:defRPr>
      </a:lvl1pPr>
      <a:lvl2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pitchFamily="34" charset="0"/>
          <a:ea typeface="Lucida Sans Unicode" pitchFamily="34" charset="0"/>
          <a:cs typeface="Lucida Sans Unicode" pitchFamily="34" charset="0"/>
        </a:defRPr>
      </a:lvl2pPr>
      <a:lvl3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pitchFamily="34" charset="0"/>
          <a:ea typeface="Lucida Sans Unicode" pitchFamily="34" charset="0"/>
          <a:cs typeface="Lucida Sans Unicode" pitchFamily="34" charset="0"/>
        </a:defRPr>
      </a:lvl3pPr>
      <a:lvl4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pitchFamily="34" charset="0"/>
          <a:ea typeface="Lucida Sans Unicode" pitchFamily="34" charset="0"/>
          <a:cs typeface="Lucida Sans Unicode" pitchFamily="34" charset="0"/>
        </a:defRPr>
      </a:lvl4pPr>
      <a:lvl5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pitchFamily="34" charset="0"/>
          <a:ea typeface="Lucida Sans Unicode" pitchFamily="34" charset="0"/>
          <a:cs typeface="Lucida Sans Unicode" pitchFamily="34" charset="0"/>
        </a:defRPr>
      </a:lvl5pPr>
      <a:lvl6pPr marL="457200" algn="ctr" defTabSz="449263" rtl="0" fontAlgn="base">
        <a:lnSpc>
          <a:spcPct val="93000"/>
        </a:lnSpc>
        <a:spcBef>
          <a:spcPct val="0"/>
        </a:spcBef>
        <a:spcAft>
          <a:spcPct val="0"/>
        </a:spcAft>
        <a:buClr>
          <a:srgbClr val="000000"/>
        </a:buClr>
        <a:buSzPct val="100000"/>
        <a:buFont typeface="Arial" pitchFamily="34" charset="0"/>
        <a:defRPr sz="4400">
          <a:solidFill>
            <a:srgbClr val="000000"/>
          </a:solidFill>
          <a:latin typeface="Arial" pitchFamily="34" charset="0"/>
          <a:cs typeface="Lucida Sans Unicode" pitchFamily="34" charset="0"/>
        </a:defRPr>
      </a:lvl6pPr>
      <a:lvl7pPr marL="914400" algn="ctr" defTabSz="449263" rtl="0" fontAlgn="base">
        <a:lnSpc>
          <a:spcPct val="93000"/>
        </a:lnSpc>
        <a:spcBef>
          <a:spcPct val="0"/>
        </a:spcBef>
        <a:spcAft>
          <a:spcPct val="0"/>
        </a:spcAft>
        <a:buClr>
          <a:srgbClr val="000000"/>
        </a:buClr>
        <a:buSzPct val="100000"/>
        <a:buFont typeface="Arial" pitchFamily="34" charset="0"/>
        <a:defRPr sz="4400">
          <a:solidFill>
            <a:srgbClr val="000000"/>
          </a:solidFill>
          <a:latin typeface="Arial" pitchFamily="34" charset="0"/>
          <a:cs typeface="Lucida Sans Unicode" pitchFamily="34" charset="0"/>
        </a:defRPr>
      </a:lvl7pPr>
      <a:lvl8pPr marL="1371600" algn="ctr" defTabSz="449263" rtl="0" fontAlgn="base">
        <a:lnSpc>
          <a:spcPct val="93000"/>
        </a:lnSpc>
        <a:spcBef>
          <a:spcPct val="0"/>
        </a:spcBef>
        <a:spcAft>
          <a:spcPct val="0"/>
        </a:spcAft>
        <a:buClr>
          <a:srgbClr val="000000"/>
        </a:buClr>
        <a:buSzPct val="100000"/>
        <a:buFont typeface="Arial" pitchFamily="34" charset="0"/>
        <a:defRPr sz="4400">
          <a:solidFill>
            <a:srgbClr val="000000"/>
          </a:solidFill>
          <a:latin typeface="Arial" pitchFamily="34" charset="0"/>
          <a:cs typeface="Lucida Sans Unicode" pitchFamily="34" charset="0"/>
        </a:defRPr>
      </a:lvl8pPr>
      <a:lvl9pPr marL="1828800" algn="ctr" defTabSz="449263" rtl="0" fontAlgn="base">
        <a:lnSpc>
          <a:spcPct val="93000"/>
        </a:lnSpc>
        <a:spcBef>
          <a:spcPct val="0"/>
        </a:spcBef>
        <a:spcAft>
          <a:spcPct val="0"/>
        </a:spcAft>
        <a:buClr>
          <a:srgbClr val="000000"/>
        </a:buClr>
        <a:buSzPct val="100000"/>
        <a:buFont typeface="Arial" pitchFamily="34" charset="0"/>
        <a:defRPr sz="4400">
          <a:solidFill>
            <a:srgbClr val="000000"/>
          </a:solidFill>
          <a:latin typeface="Arial" pitchFamily="34" charset="0"/>
          <a:cs typeface="Lucida Sans Unicode" pitchFamily="34" charset="0"/>
        </a:defRPr>
      </a:lvl9pPr>
    </p:titleStyle>
    <p:body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Lucida Sans Unicode" pitchFamily="34"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Lucida Sans Unicode" pitchFamily="34" charset="0"/>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Lucida Sans Unicode" pitchFamily="34" charset="0"/>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Lucida Sans Unicode" pitchFamily="34" charset="0"/>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Lucida Sans Unicode" pitchFamily="34" charset="0"/>
          <a:cs typeface="+mn-cs"/>
        </a:defRPr>
      </a:lvl5pPr>
      <a:lvl6pPr marL="2514600" indent="-228600" algn="l" defTabSz="449263" rtl="0" fontAlgn="base">
        <a:lnSpc>
          <a:spcPct val="93000"/>
        </a:lnSpc>
        <a:spcBef>
          <a:spcPts val="500"/>
        </a:spcBef>
        <a:spcAft>
          <a:spcPct val="0"/>
        </a:spcAft>
        <a:buClr>
          <a:srgbClr val="000000"/>
        </a:buClr>
        <a:buSzPct val="100000"/>
        <a:buFont typeface="Arial" pitchFamily="34" charset="0"/>
        <a:buChar char="»"/>
        <a:defRPr sz="2000">
          <a:solidFill>
            <a:srgbClr val="000000"/>
          </a:solidFill>
          <a:latin typeface="+mn-lt"/>
          <a:cs typeface="+mn-cs"/>
        </a:defRPr>
      </a:lvl6pPr>
      <a:lvl7pPr marL="2971800" indent="-228600" algn="l" defTabSz="449263" rtl="0" fontAlgn="base">
        <a:lnSpc>
          <a:spcPct val="93000"/>
        </a:lnSpc>
        <a:spcBef>
          <a:spcPts val="500"/>
        </a:spcBef>
        <a:spcAft>
          <a:spcPct val="0"/>
        </a:spcAft>
        <a:buClr>
          <a:srgbClr val="000000"/>
        </a:buClr>
        <a:buSzPct val="100000"/>
        <a:buFont typeface="Arial" pitchFamily="34" charset="0"/>
        <a:buChar char="»"/>
        <a:defRPr sz="2000">
          <a:solidFill>
            <a:srgbClr val="000000"/>
          </a:solidFill>
          <a:latin typeface="+mn-lt"/>
          <a:cs typeface="+mn-cs"/>
        </a:defRPr>
      </a:lvl7pPr>
      <a:lvl8pPr marL="3429000" indent="-228600" algn="l" defTabSz="449263" rtl="0" fontAlgn="base">
        <a:lnSpc>
          <a:spcPct val="93000"/>
        </a:lnSpc>
        <a:spcBef>
          <a:spcPts val="500"/>
        </a:spcBef>
        <a:spcAft>
          <a:spcPct val="0"/>
        </a:spcAft>
        <a:buClr>
          <a:srgbClr val="000000"/>
        </a:buClr>
        <a:buSzPct val="100000"/>
        <a:buFont typeface="Arial" pitchFamily="34" charset="0"/>
        <a:buChar char="»"/>
        <a:defRPr sz="2000">
          <a:solidFill>
            <a:srgbClr val="000000"/>
          </a:solidFill>
          <a:latin typeface="+mn-lt"/>
          <a:cs typeface="+mn-cs"/>
        </a:defRPr>
      </a:lvl8pPr>
      <a:lvl9pPr marL="3886200" indent="-228600" algn="l" defTabSz="449263" rtl="0" fontAlgn="base">
        <a:lnSpc>
          <a:spcPct val="93000"/>
        </a:lnSpc>
        <a:spcBef>
          <a:spcPts val="500"/>
        </a:spcBef>
        <a:spcAft>
          <a:spcPct val="0"/>
        </a:spcAft>
        <a:buClr>
          <a:srgbClr val="000000"/>
        </a:buClr>
        <a:buSzPct val="100000"/>
        <a:buFont typeface="Arial" pitchFamily="34" charset="0"/>
        <a:buChar char="»"/>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a:t>L</a:t>
            </a:r>
            <a:r>
              <a:rPr lang="it-IT" dirty="0" smtClean="0"/>
              <a:t>e </a:t>
            </a:r>
            <a:r>
              <a:rPr lang="it-IT" dirty="0"/>
              <a:t>novità normative e procedurali di interesse </a:t>
            </a:r>
            <a:r>
              <a:rPr lang="it-IT" dirty="0" smtClean="0"/>
              <a:t>scolastico</a:t>
            </a:r>
            <a:endParaRPr lang="it-IT" dirty="0"/>
          </a:p>
        </p:txBody>
      </p:sp>
      <p:sp>
        <p:nvSpPr>
          <p:cNvPr id="3" name="Sottotitolo 2"/>
          <p:cNvSpPr>
            <a:spLocks noGrp="1"/>
          </p:cNvSpPr>
          <p:nvPr>
            <p:ph type="subTitle" idx="1"/>
          </p:nvPr>
        </p:nvSpPr>
        <p:spPr/>
        <p:txBody>
          <a:bodyPr/>
          <a:lstStyle/>
          <a:p>
            <a:r>
              <a:rPr lang="it-IT" sz="4000" dirty="0" smtClean="0">
                <a:solidFill>
                  <a:prstClr val="black"/>
                </a:solidFill>
                <a:ea typeface="+mj-ea"/>
                <a:cs typeface="+mj-cs"/>
              </a:rPr>
              <a:t>Dalla </a:t>
            </a:r>
            <a:r>
              <a:rPr lang="it-IT" sz="4000" dirty="0" err="1">
                <a:solidFill>
                  <a:prstClr val="black"/>
                </a:solidFill>
                <a:ea typeface="+mj-ea"/>
                <a:cs typeface="+mj-cs"/>
              </a:rPr>
              <a:t>spending</a:t>
            </a:r>
            <a:r>
              <a:rPr lang="it-IT" sz="4000" dirty="0">
                <a:solidFill>
                  <a:prstClr val="black"/>
                </a:solidFill>
                <a:ea typeface="+mj-ea"/>
                <a:cs typeface="+mj-cs"/>
              </a:rPr>
              <a:t> </a:t>
            </a:r>
            <a:r>
              <a:rPr lang="it-IT" sz="4000" dirty="0" err="1">
                <a:solidFill>
                  <a:prstClr val="black"/>
                </a:solidFill>
                <a:ea typeface="+mj-ea"/>
                <a:cs typeface="+mj-cs"/>
              </a:rPr>
              <a:t>review</a:t>
            </a:r>
            <a:r>
              <a:rPr lang="it-IT" sz="4000" dirty="0">
                <a:solidFill>
                  <a:prstClr val="black"/>
                </a:solidFill>
                <a:ea typeface="+mj-ea"/>
                <a:cs typeface="+mj-cs"/>
              </a:rPr>
              <a:t> alla contrattazione integrativa</a:t>
            </a:r>
            <a:endParaRPr lang="it-IT" dirty="0"/>
          </a:p>
        </p:txBody>
      </p:sp>
      <p:sp>
        <p:nvSpPr>
          <p:cNvPr id="4" name="Segnaposto data 3"/>
          <p:cNvSpPr>
            <a:spLocks noGrp="1"/>
          </p:cNvSpPr>
          <p:nvPr>
            <p:ph type="dt" sz="half" idx="10"/>
          </p:nvPr>
        </p:nvSpPr>
        <p:spPr/>
        <p:txBody>
          <a:bodyPr/>
          <a:lstStyle/>
          <a:p>
            <a:fld id="{30FBBCDF-CB91-4512-A240-0621D2DAB2D9}" type="datetime1">
              <a:rPr lang="it-IT" smtClean="0"/>
              <a:t>23/11/2012</a:t>
            </a:fld>
            <a:endParaRPr lang="it-IT"/>
          </a:p>
        </p:txBody>
      </p:sp>
      <p:sp>
        <p:nvSpPr>
          <p:cNvPr id="5" name="Segnaposto numero diapositiva 4"/>
          <p:cNvSpPr>
            <a:spLocks noGrp="1"/>
          </p:cNvSpPr>
          <p:nvPr>
            <p:ph type="sldNum" sz="quarter" idx="12"/>
          </p:nvPr>
        </p:nvSpPr>
        <p:spPr/>
        <p:txBody>
          <a:bodyPr/>
          <a:lstStyle/>
          <a:p>
            <a:fld id="{FC98327F-849C-41C6-8359-01F1A4012F6D}" type="slidenum">
              <a:rPr lang="it-IT" smtClean="0"/>
              <a:t>1</a:t>
            </a:fld>
            <a:endParaRPr lang="it-IT"/>
          </a:p>
        </p:txBody>
      </p:sp>
      <p:sp>
        <p:nvSpPr>
          <p:cNvPr id="6" name="Segnaposto piè di pagina 5"/>
          <p:cNvSpPr>
            <a:spLocks noGrp="1"/>
          </p:cNvSpPr>
          <p:nvPr>
            <p:ph type="ftr" sz="quarter" idx="11"/>
          </p:nvPr>
        </p:nvSpPr>
        <p:spPr/>
        <p:txBody>
          <a:bodyPr/>
          <a:lstStyle/>
          <a:p>
            <a:r>
              <a:rPr lang="it-IT" smtClean="0"/>
              <a:t>Anna Armone</a:t>
            </a:r>
            <a:endParaRPr lang="it-IT"/>
          </a:p>
        </p:txBody>
      </p:sp>
    </p:spTree>
    <p:extLst>
      <p:ext uri="{BB962C8B-B14F-4D97-AF65-F5344CB8AC3E}">
        <p14:creationId xmlns:p14="http://schemas.microsoft.com/office/powerpoint/2010/main" val="485340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Art. 7 commi 38 e </a:t>
            </a:r>
            <a:r>
              <a:rPr lang="it-IT" dirty="0"/>
              <a:t>41 dl 95/2012 </a:t>
            </a:r>
          </a:p>
        </p:txBody>
      </p:sp>
      <p:sp>
        <p:nvSpPr>
          <p:cNvPr id="4" name="Segnaposto contenuto 3"/>
          <p:cNvSpPr>
            <a:spLocks noGrp="1"/>
          </p:cNvSpPr>
          <p:nvPr>
            <p:ph idx="1"/>
          </p:nvPr>
        </p:nvSpPr>
        <p:spPr/>
        <p:txBody>
          <a:bodyPr/>
          <a:lstStyle/>
          <a:p>
            <a:pPr lvl="0"/>
            <a:r>
              <a:rPr lang="it-IT" sz="2400" dirty="0" smtClean="0">
                <a:solidFill>
                  <a:prstClr val="black"/>
                </a:solidFill>
              </a:rPr>
              <a:t>Non </a:t>
            </a:r>
            <a:r>
              <a:rPr lang="it-IT" sz="2400" dirty="0">
                <a:solidFill>
                  <a:prstClr val="black"/>
                </a:solidFill>
              </a:rPr>
              <a:t>verranno più assegnate alle scuole le risorse per le retribuzioni dei supplenti che verranno </a:t>
            </a:r>
            <a:r>
              <a:rPr lang="it-IT" sz="2400" dirty="0" smtClean="0">
                <a:solidFill>
                  <a:prstClr val="black"/>
                </a:solidFill>
              </a:rPr>
              <a:t>gestite direttamente dai servizi del tesoro e quelle per la mensa scolastica, per i docenti e gli Ata che seguono le classi interessate a questo servizio, che saranno direttamente corrisposte agli enti locali senza più passare </a:t>
            </a:r>
            <a:r>
              <a:rPr lang="it-IT" sz="2400" dirty="0">
                <a:solidFill>
                  <a:prstClr val="black"/>
                </a:solidFill>
              </a:rPr>
              <a:t>per </a:t>
            </a:r>
            <a:r>
              <a:rPr lang="it-IT" sz="2400">
                <a:solidFill>
                  <a:prstClr val="black"/>
                </a:solidFill>
              </a:rPr>
              <a:t>le </a:t>
            </a:r>
            <a:r>
              <a:rPr lang="it-IT" sz="2400" smtClean="0">
                <a:solidFill>
                  <a:prstClr val="black"/>
                </a:solidFill>
              </a:rPr>
              <a:t>scuole </a:t>
            </a:r>
            <a:endParaRPr lang="it-IT" sz="2400" dirty="0">
              <a:solidFill>
                <a:prstClr val="black"/>
              </a:solidFill>
            </a:endParaRPr>
          </a:p>
          <a:p>
            <a:endParaRPr lang="it-IT"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01" y="4437112"/>
            <a:ext cx="7930140" cy="108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fld id="{7DA5F4F8-5FA3-4AC0-8426-48A520D6340B}" type="datetime1">
              <a:rPr lang="it-IT" smtClean="0"/>
              <a:t>23/11/2012</a:t>
            </a:fld>
            <a:endParaRPr lang="it-IT"/>
          </a:p>
        </p:txBody>
      </p:sp>
      <p:sp>
        <p:nvSpPr>
          <p:cNvPr id="5" name="Segnaposto numero diapositiva 4"/>
          <p:cNvSpPr>
            <a:spLocks noGrp="1"/>
          </p:cNvSpPr>
          <p:nvPr>
            <p:ph type="sldNum" sz="quarter" idx="12"/>
          </p:nvPr>
        </p:nvSpPr>
        <p:spPr/>
        <p:txBody>
          <a:bodyPr/>
          <a:lstStyle/>
          <a:p>
            <a:fld id="{FC98327F-849C-41C6-8359-01F1A4012F6D}" type="slidenum">
              <a:rPr lang="it-IT" smtClean="0"/>
              <a:t>10</a:t>
            </a:fld>
            <a:endParaRPr lang="it-IT"/>
          </a:p>
        </p:txBody>
      </p:sp>
      <p:sp>
        <p:nvSpPr>
          <p:cNvPr id="6" name="Segnaposto piè di pagina 5"/>
          <p:cNvSpPr>
            <a:spLocks noGrp="1"/>
          </p:cNvSpPr>
          <p:nvPr>
            <p:ph type="ftr" sz="quarter" idx="11"/>
          </p:nvPr>
        </p:nvSpPr>
        <p:spPr/>
        <p:txBody>
          <a:bodyPr/>
          <a:lstStyle/>
          <a:p>
            <a:r>
              <a:rPr lang="it-IT" smtClean="0"/>
              <a:t>Anna Armone</a:t>
            </a:r>
            <a:endParaRPr lang="it-IT"/>
          </a:p>
        </p:txBody>
      </p:sp>
      <p:sp>
        <p:nvSpPr>
          <p:cNvPr id="8" name="CasellaDiTesto 7"/>
          <p:cNvSpPr txBox="1"/>
          <p:nvPr/>
        </p:nvSpPr>
        <p:spPr>
          <a:xfrm>
            <a:off x="1604" y="7764"/>
            <a:ext cx="1907704" cy="338554"/>
          </a:xfrm>
          <a:prstGeom prst="rect">
            <a:avLst/>
          </a:prstGeom>
          <a:noFill/>
        </p:spPr>
        <p:txBody>
          <a:bodyPr wrap="square" rtlCol="0">
            <a:spAutoFit/>
          </a:bodyPr>
          <a:lstStyle/>
          <a:p>
            <a:r>
              <a:rPr lang="it-IT" sz="1600" dirty="0" err="1" smtClean="0"/>
              <a:t>Spending</a:t>
            </a:r>
            <a:r>
              <a:rPr lang="it-IT" sz="1600" dirty="0" smtClean="0"/>
              <a:t> </a:t>
            </a:r>
            <a:r>
              <a:rPr lang="it-IT" sz="1600" dirty="0" err="1" smtClean="0"/>
              <a:t>review</a:t>
            </a:r>
            <a:endParaRPr lang="it-IT" sz="1600" dirty="0"/>
          </a:p>
        </p:txBody>
      </p:sp>
    </p:spTree>
    <p:extLst>
      <p:ext uri="{BB962C8B-B14F-4D97-AF65-F5344CB8AC3E}">
        <p14:creationId xmlns:p14="http://schemas.microsoft.com/office/powerpoint/2010/main" val="3671594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Art. 14, commi 13, 14 e </a:t>
            </a:r>
            <a:r>
              <a:rPr lang="it-IT" dirty="0"/>
              <a:t>15 dl 95/2012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60" y="1772816"/>
            <a:ext cx="8026988" cy="123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212976"/>
            <a:ext cx="7848588" cy="231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fld id="{E0EABB27-D6CE-4ABA-8FF2-73B0C22F37B1}" type="datetime1">
              <a:rPr lang="it-IT" smtClean="0"/>
              <a:t>23/11/2012</a:t>
            </a:fld>
            <a:endParaRPr lang="it-IT"/>
          </a:p>
        </p:txBody>
      </p:sp>
      <p:sp>
        <p:nvSpPr>
          <p:cNvPr id="4" name="Segnaposto numero diapositiva 3"/>
          <p:cNvSpPr>
            <a:spLocks noGrp="1"/>
          </p:cNvSpPr>
          <p:nvPr>
            <p:ph type="sldNum" sz="quarter" idx="12"/>
          </p:nvPr>
        </p:nvSpPr>
        <p:spPr/>
        <p:txBody>
          <a:bodyPr/>
          <a:lstStyle/>
          <a:p>
            <a:fld id="{FC98327F-849C-41C6-8359-01F1A4012F6D}" type="slidenum">
              <a:rPr lang="it-IT" smtClean="0"/>
              <a:t>11</a:t>
            </a:fld>
            <a:endParaRPr lang="it-IT"/>
          </a:p>
        </p:txBody>
      </p:sp>
      <p:sp>
        <p:nvSpPr>
          <p:cNvPr id="5" name="Segnaposto piè di pagina 4"/>
          <p:cNvSpPr>
            <a:spLocks noGrp="1"/>
          </p:cNvSpPr>
          <p:nvPr>
            <p:ph type="ftr" sz="quarter" idx="11"/>
          </p:nvPr>
        </p:nvSpPr>
        <p:spPr/>
        <p:txBody>
          <a:bodyPr/>
          <a:lstStyle/>
          <a:p>
            <a:r>
              <a:rPr lang="it-IT" smtClean="0"/>
              <a:t>Anna Armone</a:t>
            </a:r>
            <a:endParaRPr lang="it-IT"/>
          </a:p>
        </p:txBody>
      </p:sp>
      <p:sp>
        <p:nvSpPr>
          <p:cNvPr id="9" name="CasellaDiTesto 8"/>
          <p:cNvSpPr txBox="1"/>
          <p:nvPr/>
        </p:nvSpPr>
        <p:spPr>
          <a:xfrm>
            <a:off x="1604" y="7764"/>
            <a:ext cx="1907704" cy="338554"/>
          </a:xfrm>
          <a:prstGeom prst="rect">
            <a:avLst/>
          </a:prstGeom>
          <a:noFill/>
        </p:spPr>
        <p:txBody>
          <a:bodyPr wrap="square" rtlCol="0">
            <a:spAutoFit/>
          </a:bodyPr>
          <a:lstStyle/>
          <a:p>
            <a:r>
              <a:rPr lang="it-IT" sz="1600" dirty="0" err="1" smtClean="0"/>
              <a:t>Spending</a:t>
            </a:r>
            <a:r>
              <a:rPr lang="it-IT" sz="1600" dirty="0" smtClean="0"/>
              <a:t> </a:t>
            </a:r>
            <a:r>
              <a:rPr lang="it-IT" sz="1600" dirty="0" err="1" smtClean="0"/>
              <a:t>review</a:t>
            </a:r>
            <a:endParaRPr lang="it-IT" sz="1600" dirty="0"/>
          </a:p>
        </p:txBody>
      </p:sp>
    </p:spTree>
    <p:extLst>
      <p:ext uri="{BB962C8B-B14F-4D97-AF65-F5344CB8AC3E}">
        <p14:creationId xmlns:p14="http://schemas.microsoft.com/office/powerpoint/2010/main" val="145764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Art. 14, </a:t>
            </a:r>
            <a:r>
              <a:rPr lang="it-IT" sz="3600" dirty="0" smtClean="0">
                <a:latin typeface="Verdana"/>
              </a:rPr>
              <a:t>Commi 17-20 dl 95/2012</a:t>
            </a:r>
            <a:r>
              <a:rPr lang="it-IT" sz="3600" dirty="0" smtClean="0"/>
              <a:t/>
            </a:r>
            <a:br>
              <a:rPr lang="it-IT" sz="3600" dirty="0" smtClean="0"/>
            </a:br>
            <a:endParaRPr lang="it-IT" sz="3600" dirty="0"/>
          </a:p>
        </p:txBody>
      </p:sp>
      <p:sp>
        <p:nvSpPr>
          <p:cNvPr id="3" name="Segnaposto contenuto 2"/>
          <p:cNvSpPr>
            <a:spLocks noGrp="1"/>
          </p:cNvSpPr>
          <p:nvPr>
            <p:ph idx="1"/>
          </p:nvPr>
        </p:nvSpPr>
        <p:spPr/>
        <p:txBody>
          <a:bodyPr>
            <a:normAutofit fontScale="55000" lnSpcReduction="20000"/>
          </a:bodyPr>
          <a:lstStyle/>
          <a:p>
            <a:pPr marL="0" indent="0" algn="just">
              <a:lnSpc>
                <a:spcPct val="150000"/>
              </a:lnSpc>
              <a:buNone/>
            </a:pPr>
            <a:r>
              <a:rPr lang="it-IT" b="1" dirty="0">
                <a:latin typeface="Verdana"/>
              </a:rPr>
              <a:t>Docenti in esubero </a:t>
            </a:r>
            <a:r>
              <a:rPr lang="it-IT" dirty="0" smtClean="0">
                <a:latin typeface="Verdana"/>
              </a:rPr>
              <a:t>Il </a:t>
            </a:r>
            <a:r>
              <a:rPr lang="it-IT" dirty="0">
                <a:latin typeface="Verdana"/>
              </a:rPr>
              <a:t>personale docente in esubero viene utilizzato:</a:t>
            </a:r>
            <a:endParaRPr lang="it-IT" dirty="0"/>
          </a:p>
          <a:p>
            <a:pPr marL="0" indent="0" algn="just">
              <a:buNone/>
            </a:pPr>
            <a:r>
              <a:rPr lang="it-IT" dirty="0" smtClean="0">
                <a:latin typeface="Verdana"/>
              </a:rPr>
              <a:t>- </a:t>
            </a:r>
            <a:r>
              <a:rPr lang="it-IT" dirty="0">
                <a:latin typeface="Verdana"/>
              </a:rPr>
              <a:t>in posti o classi di concorso per cui si possiede un titolo di studio valido, anche in mancanza </a:t>
            </a:r>
            <a:r>
              <a:rPr lang="it-IT" dirty="0" smtClean="0">
                <a:latin typeface="Verdana"/>
              </a:rPr>
              <a:t>dell’abilitazione;</a:t>
            </a:r>
            <a:endParaRPr lang="it-IT" dirty="0"/>
          </a:p>
          <a:p>
            <a:pPr marL="0" indent="0" algn="just">
              <a:buNone/>
            </a:pPr>
            <a:r>
              <a:rPr lang="it-IT" dirty="0">
                <a:latin typeface="Verdana"/>
              </a:rPr>
              <a:t>- in posti di sostegno, nel caso il docente possegga il titolo di specializzazione o abbia frequentato un corso di formazione;</a:t>
            </a:r>
            <a:endParaRPr lang="it-IT" dirty="0"/>
          </a:p>
          <a:p>
            <a:pPr marL="0" indent="0" algn="just">
              <a:buNone/>
            </a:pPr>
            <a:r>
              <a:rPr lang="it-IT" dirty="0">
                <a:latin typeface="Verdana"/>
              </a:rPr>
              <a:t>- frazioni di posto disponibili presso gli istituti scolastici, assegnate prioritariamente dai rispettivi dirigenti </a:t>
            </a:r>
            <a:r>
              <a:rPr lang="it-IT" dirty="0" smtClean="0">
                <a:latin typeface="Verdana"/>
              </a:rPr>
              <a:t>scolastici;</a:t>
            </a:r>
            <a:endParaRPr lang="it-IT" dirty="0"/>
          </a:p>
          <a:p>
            <a:pPr marL="0" indent="0" algn="just">
              <a:buNone/>
            </a:pPr>
            <a:r>
              <a:rPr lang="it-IT" dirty="0">
                <a:latin typeface="Verdana"/>
              </a:rPr>
              <a:t>- posti che dovessero rendersi disponibili nel corso dell’anno </a:t>
            </a:r>
            <a:r>
              <a:rPr lang="it-IT" dirty="0" smtClean="0">
                <a:latin typeface="Verdana"/>
              </a:rPr>
              <a:t>scolastico;</a:t>
            </a:r>
            <a:endParaRPr lang="it-IT" dirty="0"/>
          </a:p>
          <a:p>
            <a:pPr marL="0" indent="0" algn="just">
              <a:buNone/>
            </a:pPr>
            <a:r>
              <a:rPr lang="it-IT" dirty="0">
                <a:latin typeface="Verdana"/>
              </a:rPr>
              <a:t>- a copertura delle supplenze brevi e </a:t>
            </a:r>
            <a:r>
              <a:rPr lang="it-IT" dirty="0" smtClean="0">
                <a:latin typeface="Verdana"/>
              </a:rPr>
              <a:t>saltuarie.</a:t>
            </a:r>
            <a:endParaRPr lang="it-IT" dirty="0"/>
          </a:p>
          <a:p>
            <a:pPr marL="0" indent="0" algn="just">
              <a:buNone/>
            </a:pPr>
            <a:r>
              <a:rPr lang="it-IT" dirty="0">
                <a:latin typeface="Verdana"/>
              </a:rPr>
              <a:t>Le ultime tre operazioni sono di competenza dei dirigenti scolastici, sulla base di un piano delle disponibilità e delle utilizzazioni predisposto ed aggiornato dagli USR; </a:t>
            </a:r>
            <a:endParaRPr lang="it-IT" dirty="0"/>
          </a:p>
          <a:p>
            <a:pPr marL="0" indent="0" algn="just">
              <a:buNone/>
            </a:pPr>
            <a:r>
              <a:rPr lang="it-IT" dirty="0">
                <a:latin typeface="Verdana"/>
              </a:rPr>
              <a:t>I risparmi così ottenuti concorrono al raggiungimento degli obiettivi di contenimento della spesa previsti dalla Legge 133/2008.</a:t>
            </a:r>
            <a:endParaRPr lang="it-IT" dirty="0"/>
          </a:p>
          <a:p>
            <a:endParaRPr lang="it-IT" dirty="0"/>
          </a:p>
        </p:txBody>
      </p:sp>
      <p:sp>
        <p:nvSpPr>
          <p:cNvPr id="4" name="Segnaposto data 3"/>
          <p:cNvSpPr>
            <a:spLocks noGrp="1"/>
          </p:cNvSpPr>
          <p:nvPr>
            <p:ph type="dt" sz="half" idx="10"/>
          </p:nvPr>
        </p:nvSpPr>
        <p:spPr/>
        <p:txBody>
          <a:bodyPr/>
          <a:lstStyle/>
          <a:p>
            <a:fld id="{B24D61BB-ECF3-4A3A-B4C9-2E58EBB52A39}" type="datetime1">
              <a:rPr lang="it-IT" smtClean="0"/>
              <a:t>23/11/2012</a:t>
            </a:fld>
            <a:endParaRPr lang="it-IT"/>
          </a:p>
        </p:txBody>
      </p:sp>
      <p:sp>
        <p:nvSpPr>
          <p:cNvPr id="5" name="Segnaposto piè di pagina 4"/>
          <p:cNvSpPr>
            <a:spLocks noGrp="1"/>
          </p:cNvSpPr>
          <p:nvPr>
            <p:ph type="ftr" sz="quarter" idx="11"/>
          </p:nvPr>
        </p:nvSpPr>
        <p:spPr/>
        <p:txBody>
          <a:bodyPr/>
          <a:lstStyle/>
          <a:p>
            <a:r>
              <a:rPr lang="it-IT" smtClean="0"/>
              <a:t>Anna Armone</a:t>
            </a:r>
            <a:endParaRPr lang="it-IT"/>
          </a:p>
        </p:txBody>
      </p:sp>
      <p:sp>
        <p:nvSpPr>
          <p:cNvPr id="6" name="Segnaposto numero diapositiva 5"/>
          <p:cNvSpPr>
            <a:spLocks noGrp="1"/>
          </p:cNvSpPr>
          <p:nvPr>
            <p:ph type="sldNum" sz="quarter" idx="12"/>
          </p:nvPr>
        </p:nvSpPr>
        <p:spPr/>
        <p:txBody>
          <a:bodyPr/>
          <a:lstStyle/>
          <a:p>
            <a:fld id="{FC98327F-849C-41C6-8359-01F1A4012F6D}" type="slidenum">
              <a:rPr lang="it-IT" smtClean="0"/>
              <a:t>12</a:t>
            </a:fld>
            <a:endParaRPr lang="it-IT"/>
          </a:p>
        </p:txBody>
      </p:sp>
      <p:sp>
        <p:nvSpPr>
          <p:cNvPr id="7" name="CasellaDiTesto 6"/>
          <p:cNvSpPr txBox="1"/>
          <p:nvPr/>
        </p:nvSpPr>
        <p:spPr>
          <a:xfrm>
            <a:off x="1604" y="7764"/>
            <a:ext cx="1907704" cy="338554"/>
          </a:xfrm>
          <a:prstGeom prst="rect">
            <a:avLst/>
          </a:prstGeom>
          <a:noFill/>
        </p:spPr>
        <p:txBody>
          <a:bodyPr wrap="square" rtlCol="0">
            <a:spAutoFit/>
          </a:bodyPr>
          <a:lstStyle/>
          <a:p>
            <a:r>
              <a:rPr lang="it-IT" sz="1600" dirty="0" err="1" smtClean="0"/>
              <a:t>Spending</a:t>
            </a:r>
            <a:r>
              <a:rPr lang="it-IT" sz="1600" dirty="0" smtClean="0"/>
              <a:t> </a:t>
            </a:r>
            <a:r>
              <a:rPr lang="it-IT" sz="1600" dirty="0" err="1" smtClean="0"/>
              <a:t>review</a:t>
            </a:r>
            <a:endParaRPr lang="it-IT" sz="1600" dirty="0"/>
          </a:p>
        </p:txBody>
      </p:sp>
    </p:spTree>
    <p:extLst>
      <p:ext uri="{BB962C8B-B14F-4D97-AF65-F5344CB8AC3E}">
        <p14:creationId xmlns:p14="http://schemas.microsoft.com/office/powerpoint/2010/main" val="73680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Art. 14, c. 22 dl 95/2012</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70" y="1959719"/>
            <a:ext cx="8299894" cy="21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539552" y="4581128"/>
            <a:ext cx="8136904" cy="461665"/>
          </a:xfrm>
          <a:prstGeom prst="rect">
            <a:avLst/>
          </a:prstGeom>
          <a:noFill/>
        </p:spPr>
        <p:txBody>
          <a:bodyPr wrap="square" rtlCol="0">
            <a:spAutoFit/>
          </a:bodyPr>
          <a:lstStyle/>
          <a:p>
            <a:r>
              <a:rPr lang="it-IT" sz="2400" dirty="0" smtClean="0"/>
              <a:t>Attribuzioni di delega ex artt. 25 e 17, </a:t>
            </a:r>
            <a:r>
              <a:rPr lang="it-IT" sz="2400" dirty="0" err="1" smtClean="0"/>
              <a:t>u.c.</a:t>
            </a:r>
            <a:r>
              <a:rPr lang="it-IT" sz="2400" dirty="0" smtClean="0"/>
              <a:t> d.lgs. 16572001</a:t>
            </a:r>
            <a:endParaRPr lang="it-IT" sz="2400" dirty="0"/>
          </a:p>
        </p:txBody>
      </p:sp>
      <p:sp>
        <p:nvSpPr>
          <p:cNvPr id="4" name="Segnaposto data 3"/>
          <p:cNvSpPr>
            <a:spLocks noGrp="1"/>
          </p:cNvSpPr>
          <p:nvPr>
            <p:ph type="dt" sz="half" idx="10"/>
          </p:nvPr>
        </p:nvSpPr>
        <p:spPr/>
        <p:txBody>
          <a:bodyPr/>
          <a:lstStyle/>
          <a:p>
            <a:fld id="{1C87A3B5-A23A-4CFC-B2DF-F2C4012447E3}" type="datetime1">
              <a:rPr lang="it-IT" smtClean="0"/>
              <a:t>23/11/2012</a:t>
            </a:fld>
            <a:endParaRPr lang="it-IT"/>
          </a:p>
        </p:txBody>
      </p:sp>
      <p:sp>
        <p:nvSpPr>
          <p:cNvPr id="5" name="Segnaposto numero diapositiva 4"/>
          <p:cNvSpPr>
            <a:spLocks noGrp="1"/>
          </p:cNvSpPr>
          <p:nvPr>
            <p:ph type="sldNum" sz="quarter" idx="12"/>
          </p:nvPr>
        </p:nvSpPr>
        <p:spPr/>
        <p:txBody>
          <a:bodyPr/>
          <a:lstStyle/>
          <a:p>
            <a:fld id="{FC98327F-849C-41C6-8359-01F1A4012F6D}" type="slidenum">
              <a:rPr lang="it-IT" smtClean="0"/>
              <a:t>13</a:t>
            </a:fld>
            <a:endParaRPr lang="it-IT"/>
          </a:p>
        </p:txBody>
      </p:sp>
      <p:sp>
        <p:nvSpPr>
          <p:cNvPr id="6" name="Segnaposto piè di pagina 5"/>
          <p:cNvSpPr>
            <a:spLocks noGrp="1"/>
          </p:cNvSpPr>
          <p:nvPr>
            <p:ph type="ftr" sz="quarter" idx="11"/>
          </p:nvPr>
        </p:nvSpPr>
        <p:spPr/>
        <p:txBody>
          <a:bodyPr/>
          <a:lstStyle/>
          <a:p>
            <a:r>
              <a:rPr lang="it-IT" smtClean="0"/>
              <a:t>Anna Armone</a:t>
            </a:r>
            <a:endParaRPr lang="it-IT"/>
          </a:p>
        </p:txBody>
      </p:sp>
      <p:sp>
        <p:nvSpPr>
          <p:cNvPr id="8" name="CasellaDiTesto 7"/>
          <p:cNvSpPr txBox="1"/>
          <p:nvPr/>
        </p:nvSpPr>
        <p:spPr>
          <a:xfrm>
            <a:off x="1604" y="7764"/>
            <a:ext cx="1907704" cy="338554"/>
          </a:xfrm>
          <a:prstGeom prst="rect">
            <a:avLst/>
          </a:prstGeom>
          <a:noFill/>
        </p:spPr>
        <p:txBody>
          <a:bodyPr wrap="square" rtlCol="0">
            <a:spAutoFit/>
          </a:bodyPr>
          <a:lstStyle/>
          <a:p>
            <a:r>
              <a:rPr lang="it-IT" sz="1600" dirty="0" err="1" smtClean="0"/>
              <a:t>Spending</a:t>
            </a:r>
            <a:r>
              <a:rPr lang="it-IT" sz="1600" dirty="0" smtClean="0"/>
              <a:t> </a:t>
            </a:r>
            <a:r>
              <a:rPr lang="it-IT" sz="1600" dirty="0" err="1" smtClean="0"/>
              <a:t>review</a:t>
            </a:r>
            <a:endParaRPr lang="it-IT" sz="1600" dirty="0"/>
          </a:p>
        </p:txBody>
      </p:sp>
    </p:spTree>
    <p:extLst>
      <p:ext uri="{BB962C8B-B14F-4D97-AF65-F5344CB8AC3E}">
        <p14:creationId xmlns:p14="http://schemas.microsoft.com/office/powerpoint/2010/main" val="2823736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Art. 14, c. 27 dl 95/2012</a:t>
            </a:r>
            <a:endParaRPr lang="it-I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80928"/>
            <a:ext cx="8546070" cy="95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5148064" y="2308230"/>
            <a:ext cx="3528392" cy="369332"/>
          </a:xfrm>
          <a:prstGeom prst="rect">
            <a:avLst/>
          </a:prstGeom>
          <a:noFill/>
        </p:spPr>
        <p:txBody>
          <a:bodyPr wrap="square" rtlCol="0">
            <a:spAutoFit/>
          </a:bodyPr>
          <a:lstStyle/>
          <a:p>
            <a:pPr algn="r"/>
            <a:r>
              <a:rPr lang="it-IT" dirty="0" smtClean="0"/>
              <a:t>……………………………………</a:t>
            </a:r>
            <a:endParaRPr lang="it-IT" dirty="0"/>
          </a:p>
        </p:txBody>
      </p:sp>
      <p:sp>
        <p:nvSpPr>
          <p:cNvPr id="4" name="Segnaposto data 3"/>
          <p:cNvSpPr>
            <a:spLocks noGrp="1"/>
          </p:cNvSpPr>
          <p:nvPr>
            <p:ph type="dt" sz="half" idx="10"/>
          </p:nvPr>
        </p:nvSpPr>
        <p:spPr/>
        <p:txBody>
          <a:bodyPr/>
          <a:lstStyle/>
          <a:p>
            <a:fld id="{F91D405D-ACE2-4EDA-B342-AC9D12FA82F8}" type="datetime1">
              <a:rPr lang="it-IT" smtClean="0"/>
              <a:t>23/11/2012</a:t>
            </a:fld>
            <a:endParaRPr lang="it-IT"/>
          </a:p>
        </p:txBody>
      </p:sp>
      <p:sp>
        <p:nvSpPr>
          <p:cNvPr id="5" name="Segnaposto numero diapositiva 4"/>
          <p:cNvSpPr>
            <a:spLocks noGrp="1"/>
          </p:cNvSpPr>
          <p:nvPr>
            <p:ph type="sldNum" sz="quarter" idx="12"/>
          </p:nvPr>
        </p:nvSpPr>
        <p:spPr/>
        <p:txBody>
          <a:bodyPr/>
          <a:lstStyle/>
          <a:p>
            <a:fld id="{FC98327F-849C-41C6-8359-01F1A4012F6D}" type="slidenum">
              <a:rPr lang="it-IT" smtClean="0"/>
              <a:t>14</a:t>
            </a:fld>
            <a:endParaRPr lang="it-IT"/>
          </a:p>
        </p:txBody>
      </p:sp>
      <p:sp>
        <p:nvSpPr>
          <p:cNvPr id="6" name="Segnaposto piè di pagina 5"/>
          <p:cNvSpPr>
            <a:spLocks noGrp="1"/>
          </p:cNvSpPr>
          <p:nvPr>
            <p:ph type="ftr" sz="quarter" idx="11"/>
          </p:nvPr>
        </p:nvSpPr>
        <p:spPr/>
        <p:txBody>
          <a:bodyPr/>
          <a:lstStyle/>
          <a:p>
            <a:r>
              <a:rPr lang="it-IT" smtClean="0"/>
              <a:t>Anna Armone</a:t>
            </a:r>
            <a:endParaRPr lang="it-IT"/>
          </a:p>
        </p:txBody>
      </p:sp>
      <p:sp>
        <p:nvSpPr>
          <p:cNvPr id="7" name="CasellaDiTesto 6"/>
          <p:cNvSpPr txBox="1"/>
          <p:nvPr/>
        </p:nvSpPr>
        <p:spPr>
          <a:xfrm>
            <a:off x="467544" y="1700808"/>
            <a:ext cx="4273035" cy="523220"/>
          </a:xfrm>
          <a:prstGeom prst="rect">
            <a:avLst/>
          </a:prstGeom>
          <a:noFill/>
        </p:spPr>
        <p:txBody>
          <a:bodyPr wrap="square" rtlCol="0">
            <a:spAutoFit/>
          </a:bodyPr>
          <a:lstStyle/>
          <a:p>
            <a:r>
              <a:rPr lang="it-IT" sz="2800" dirty="0" smtClean="0"/>
              <a:t>Visite fiscali</a:t>
            </a:r>
            <a:endParaRPr lang="it-IT" sz="2800" dirty="0"/>
          </a:p>
        </p:txBody>
      </p:sp>
      <p:sp>
        <p:nvSpPr>
          <p:cNvPr id="9" name="CasellaDiTesto 8"/>
          <p:cNvSpPr txBox="1"/>
          <p:nvPr/>
        </p:nvSpPr>
        <p:spPr>
          <a:xfrm>
            <a:off x="1604" y="7764"/>
            <a:ext cx="1907704" cy="338554"/>
          </a:xfrm>
          <a:prstGeom prst="rect">
            <a:avLst/>
          </a:prstGeom>
          <a:noFill/>
        </p:spPr>
        <p:txBody>
          <a:bodyPr wrap="square" rtlCol="0">
            <a:spAutoFit/>
          </a:bodyPr>
          <a:lstStyle/>
          <a:p>
            <a:r>
              <a:rPr lang="it-IT" sz="1600" dirty="0" err="1" smtClean="0"/>
              <a:t>Spending</a:t>
            </a:r>
            <a:r>
              <a:rPr lang="it-IT" sz="1600" dirty="0" smtClean="0"/>
              <a:t> </a:t>
            </a:r>
            <a:r>
              <a:rPr lang="it-IT" sz="1600" dirty="0" err="1" smtClean="0"/>
              <a:t>review</a:t>
            </a:r>
            <a:endParaRPr lang="it-IT" sz="1600" dirty="0"/>
          </a:p>
        </p:txBody>
      </p:sp>
    </p:spTree>
    <p:extLst>
      <p:ext uri="{BB962C8B-B14F-4D97-AF65-F5344CB8AC3E}">
        <p14:creationId xmlns:p14="http://schemas.microsoft.com/office/powerpoint/2010/main" val="685836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204864"/>
            <a:ext cx="8229600" cy="1143000"/>
          </a:xfrm>
        </p:spPr>
        <p:txBody>
          <a:bodyPr>
            <a:normAutofit/>
          </a:bodyPr>
          <a:lstStyle/>
          <a:p>
            <a:r>
              <a:rPr lang="it-IT" sz="3200" dirty="0" smtClean="0"/>
              <a:t>La contrattazione integrativa di istituto. A che punto siamo?</a:t>
            </a:r>
            <a:endParaRPr lang="it-IT" sz="3200" dirty="0"/>
          </a:p>
        </p:txBody>
      </p:sp>
      <p:sp>
        <p:nvSpPr>
          <p:cNvPr id="3" name="Segnaposto data 2"/>
          <p:cNvSpPr>
            <a:spLocks noGrp="1"/>
          </p:cNvSpPr>
          <p:nvPr>
            <p:ph type="dt" sz="half" idx="10"/>
          </p:nvPr>
        </p:nvSpPr>
        <p:spPr/>
        <p:txBody>
          <a:bodyPr/>
          <a:lstStyle/>
          <a:p>
            <a:fld id="{09A5AB28-D2B3-42FA-8BE6-09D54555DF11}" type="datetime1">
              <a:rPr lang="it-IT" smtClean="0"/>
              <a:t>23/11/2012</a:t>
            </a:fld>
            <a:endParaRPr lang="it-IT"/>
          </a:p>
        </p:txBody>
      </p:sp>
      <p:sp>
        <p:nvSpPr>
          <p:cNvPr id="4" name="Segnaposto numero diapositiva 3"/>
          <p:cNvSpPr>
            <a:spLocks noGrp="1"/>
          </p:cNvSpPr>
          <p:nvPr>
            <p:ph type="sldNum" sz="quarter" idx="12"/>
          </p:nvPr>
        </p:nvSpPr>
        <p:spPr/>
        <p:txBody>
          <a:bodyPr/>
          <a:lstStyle/>
          <a:p>
            <a:fld id="{FC98327F-849C-41C6-8359-01F1A4012F6D}" type="slidenum">
              <a:rPr lang="it-IT" smtClean="0"/>
              <a:t>15</a:t>
            </a:fld>
            <a:endParaRPr lang="it-IT"/>
          </a:p>
        </p:txBody>
      </p:sp>
      <p:sp>
        <p:nvSpPr>
          <p:cNvPr id="5" name="Segnaposto piè di pagina 4"/>
          <p:cNvSpPr>
            <a:spLocks noGrp="1"/>
          </p:cNvSpPr>
          <p:nvPr>
            <p:ph type="ftr" sz="quarter" idx="11"/>
          </p:nvPr>
        </p:nvSpPr>
        <p:spPr/>
        <p:txBody>
          <a:bodyPr/>
          <a:lstStyle/>
          <a:p>
            <a:r>
              <a:rPr lang="it-IT" smtClean="0"/>
              <a:t>Anna Armone</a:t>
            </a:r>
            <a:endParaRPr lang="it-IT"/>
          </a:p>
        </p:txBody>
      </p:sp>
    </p:spTree>
    <p:extLst>
      <p:ext uri="{BB962C8B-B14F-4D97-AF65-F5344CB8AC3E}">
        <p14:creationId xmlns:p14="http://schemas.microsoft.com/office/powerpoint/2010/main" val="3598178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755576" y="404664"/>
            <a:ext cx="8224837" cy="1196975"/>
          </a:xfrm>
        </p:spPr>
        <p:txBody>
          <a:bodyPr/>
          <a:lstStyle/>
          <a:p>
            <a:r>
              <a:rPr lang="it-IT" sz="2800" dirty="0" smtClean="0"/>
              <a:t>Cosa cambia sul piano normativo e sul piano sistematico</a:t>
            </a:r>
          </a:p>
        </p:txBody>
      </p:sp>
      <p:sp>
        <p:nvSpPr>
          <p:cNvPr id="3" name="CasellaDiTesto 2"/>
          <p:cNvSpPr txBox="1"/>
          <p:nvPr/>
        </p:nvSpPr>
        <p:spPr>
          <a:xfrm>
            <a:off x="468313" y="1751013"/>
            <a:ext cx="4248150" cy="765175"/>
          </a:xfrm>
          <a:prstGeom prst="rect">
            <a:avLst/>
          </a:prstGeom>
          <a:solidFill>
            <a:schemeClr val="bg2">
              <a:lumMod val="20000"/>
              <a:lumOff val="80000"/>
            </a:schemeClr>
          </a:solidFill>
        </p:spPr>
        <p:txBody>
          <a:bodyPr>
            <a:spAutoFit/>
          </a:bodyPr>
          <a:lstStyle/>
          <a:p>
            <a:pPr>
              <a:defRPr/>
            </a:pPr>
            <a:r>
              <a:rPr lang="it-IT" dirty="0">
                <a:solidFill>
                  <a:schemeClr val="tx1"/>
                </a:solidFill>
                <a:ea typeface="Lucida Sans Unicode" charset="0"/>
                <a:cs typeface="Lucida Sans Unicode" charset="0"/>
              </a:rPr>
              <a:t>La l. 15/2009 e il d.lgs. 150/2009 incidono sul rapporto legge – contratto con riguardo a tre aspetti </a:t>
            </a:r>
          </a:p>
        </p:txBody>
      </p:sp>
      <p:sp>
        <p:nvSpPr>
          <p:cNvPr id="4" name="CasellaDiTesto 3"/>
          <p:cNvSpPr txBox="1"/>
          <p:nvPr/>
        </p:nvSpPr>
        <p:spPr>
          <a:xfrm>
            <a:off x="3419475" y="2781300"/>
            <a:ext cx="5256213" cy="2085975"/>
          </a:xfrm>
          <a:prstGeom prst="rect">
            <a:avLst/>
          </a:prstGeom>
          <a:solidFill>
            <a:schemeClr val="accent1">
              <a:lumMod val="20000"/>
              <a:lumOff val="80000"/>
            </a:schemeClr>
          </a:solidFill>
        </p:spPr>
        <p:txBody>
          <a:bodyPr>
            <a:spAutoFit/>
          </a:bodyPr>
          <a:lstStyle/>
          <a:p>
            <a:pPr marL="285750" indent="-285750">
              <a:buFont typeface="Arial" pitchFamily="34" charset="0"/>
              <a:buChar char="•"/>
              <a:defRPr/>
            </a:pPr>
            <a:r>
              <a:rPr lang="it-IT" sz="2000" dirty="0">
                <a:solidFill>
                  <a:schemeClr val="tx1"/>
                </a:solidFill>
                <a:ea typeface="Lucida Sans Unicode" charset="0"/>
                <a:cs typeface="Lucida Sans Unicode" charset="0"/>
              </a:rPr>
              <a:t>Il sostanziale abbandono di un sistema di regolazione del lavoro pubblico stabilmente delegificato;</a:t>
            </a:r>
          </a:p>
          <a:p>
            <a:pPr marL="285750" indent="-285750">
              <a:buFont typeface="Arial" pitchFamily="34" charset="0"/>
              <a:buChar char="•"/>
              <a:defRPr/>
            </a:pPr>
            <a:r>
              <a:rPr lang="it-IT" sz="2000" dirty="0">
                <a:solidFill>
                  <a:schemeClr val="tx1"/>
                </a:solidFill>
                <a:ea typeface="Lucida Sans Unicode" charset="0"/>
                <a:cs typeface="Lucida Sans Unicode" charset="0"/>
              </a:rPr>
              <a:t>Il ripristino di un carattere imperativo della normativa legale;</a:t>
            </a:r>
          </a:p>
          <a:p>
            <a:pPr marL="285750" indent="-285750">
              <a:buFont typeface="Arial" pitchFamily="34" charset="0"/>
              <a:buChar char="•"/>
              <a:defRPr/>
            </a:pPr>
            <a:r>
              <a:rPr lang="it-IT" sz="2000" dirty="0">
                <a:solidFill>
                  <a:schemeClr val="tx1"/>
                </a:solidFill>
                <a:ea typeface="Lucida Sans Unicode" charset="0"/>
                <a:cs typeface="Lucida Sans Unicode" charset="0"/>
              </a:rPr>
              <a:t>L’ampliamento delle materie sottratte alla contrattazione collettiva, da regolare preferenzialmente in via unilaterale</a:t>
            </a:r>
          </a:p>
        </p:txBody>
      </p:sp>
      <p:sp>
        <p:nvSpPr>
          <p:cNvPr id="2" name="Segnaposto data 1"/>
          <p:cNvSpPr>
            <a:spLocks noGrp="1"/>
          </p:cNvSpPr>
          <p:nvPr>
            <p:ph type="dt" sz="half" idx="10"/>
          </p:nvPr>
        </p:nvSpPr>
        <p:spPr/>
        <p:txBody>
          <a:bodyPr/>
          <a:lstStyle/>
          <a:p>
            <a:fld id="{86644786-DDD0-4435-AF43-E49EB8FE5796}" type="datetime1">
              <a:rPr lang="it-IT" smtClean="0"/>
              <a:t>23/11/2012</a:t>
            </a:fld>
            <a:endParaRPr lang="it-IT"/>
          </a:p>
        </p:txBody>
      </p:sp>
      <p:sp>
        <p:nvSpPr>
          <p:cNvPr id="5" name="Segnaposto numero diapositiva 4"/>
          <p:cNvSpPr>
            <a:spLocks noGrp="1"/>
          </p:cNvSpPr>
          <p:nvPr>
            <p:ph type="sldNum" sz="quarter" idx="12"/>
          </p:nvPr>
        </p:nvSpPr>
        <p:spPr/>
        <p:txBody>
          <a:bodyPr/>
          <a:lstStyle/>
          <a:p>
            <a:fld id="{FC98327F-849C-41C6-8359-01F1A4012F6D}" type="slidenum">
              <a:rPr lang="it-IT" smtClean="0"/>
              <a:t>16</a:t>
            </a:fld>
            <a:endParaRPr lang="it-IT"/>
          </a:p>
        </p:txBody>
      </p:sp>
      <p:sp>
        <p:nvSpPr>
          <p:cNvPr id="6" name="Segnaposto piè di pagina 5"/>
          <p:cNvSpPr>
            <a:spLocks noGrp="1"/>
          </p:cNvSpPr>
          <p:nvPr>
            <p:ph type="ftr" sz="quarter" idx="11"/>
          </p:nvPr>
        </p:nvSpPr>
        <p:spPr/>
        <p:txBody>
          <a:bodyPr/>
          <a:lstStyle/>
          <a:p>
            <a:r>
              <a:rPr lang="it-IT" smtClean="0"/>
              <a:t>Anna Armone</a:t>
            </a:r>
            <a:endParaRPr lang="it-IT"/>
          </a:p>
        </p:txBody>
      </p:sp>
      <p:sp>
        <p:nvSpPr>
          <p:cNvPr id="7" name="CasellaDiTesto 6"/>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1993229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83568" y="476672"/>
            <a:ext cx="8229600" cy="1128489"/>
          </a:xfrm>
        </p:spPr>
        <p:txBody>
          <a:bodyPr>
            <a:normAutofit fontScale="90000"/>
          </a:bodyPr>
          <a:lstStyle/>
          <a:p>
            <a:pPr eaLnBrk="1" hangingPunct="1">
              <a:lnSpc>
                <a:spcPct val="100000"/>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latin typeface="Comic Sans MS" pitchFamily="66" charset="0"/>
              </a:rPr>
              <a:t>Il </a:t>
            </a:r>
            <a:r>
              <a:rPr lang="en-GB" sz="3200" b="1" dirty="0" err="1" smtClean="0">
                <a:latin typeface="Comic Sans MS" pitchFamily="66" charset="0"/>
              </a:rPr>
              <a:t>nuovo</a:t>
            </a:r>
            <a:r>
              <a:rPr lang="en-GB" sz="3200" b="1" dirty="0" smtClean="0">
                <a:latin typeface="Comic Sans MS" pitchFamily="66" charset="0"/>
              </a:rPr>
              <a:t> </a:t>
            </a:r>
            <a:r>
              <a:rPr lang="en-GB" sz="3200" b="1" dirty="0" err="1" smtClean="0">
                <a:latin typeface="Comic Sans MS" pitchFamily="66" charset="0"/>
              </a:rPr>
              <a:t>modello</a:t>
            </a:r>
            <a:r>
              <a:rPr lang="en-GB" sz="3200" b="1" dirty="0" smtClean="0">
                <a:latin typeface="Comic Sans MS" pitchFamily="66" charset="0"/>
              </a:rPr>
              <a:t> di </a:t>
            </a:r>
            <a:r>
              <a:rPr lang="en-GB" sz="3200" b="1" dirty="0" err="1" smtClean="0">
                <a:latin typeface="Comic Sans MS" pitchFamily="66" charset="0"/>
              </a:rPr>
              <a:t>contrattazione</a:t>
            </a:r>
            <a:r>
              <a:rPr lang="en-GB" sz="3200" b="1" dirty="0" smtClean="0">
                <a:latin typeface="Comic Sans MS" pitchFamily="66" charset="0"/>
              </a:rPr>
              <a:t> </a:t>
            </a:r>
            <a:r>
              <a:rPr lang="en-GB" sz="3200" b="1" dirty="0" err="1" smtClean="0">
                <a:latin typeface="Comic Sans MS" pitchFamily="66" charset="0"/>
              </a:rPr>
              <a:t>collettiva</a:t>
            </a:r>
            <a:r>
              <a:rPr lang="en-GB" sz="3200" b="1" dirty="0" smtClean="0">
                <a:latin typeface="Comic Sans MS" pitchFamily="66" charset="0"/>
              </a:rPr>
              <a:t> (</a:t>
            </a:r>
            <a:r>
              <a:rPr lang="en-GB" sz="3200" b="1" dirty="0" err="1" smtClean="0">
                <a:latin typeface="Comic Sans MS" pitchFamily="66" charset="0"/>
              </a:rPr>
              <a:t>artt</a:t>
            </a:r>
            <a:r>
              <a:rPr lang="en-GB" sz="3200" b="1" dirty="0" smtClean="0">
                <a:latin typeface="Comic Sans MS" pitchFamily="66" charset="0"/>
              </a:rPr>
              <a:t>. 53 – 66 </a:t>
            </a:r>
            <a:r>
              <a:rPr lang="en-GB" sz="3200" b="1" dirty="0" err="1" smtClean="0">
                <a:latin typeface="Comic Sans MS" pitchFamily="66" charset="0"/>
              </a:rPr>
              <a:t>d.lgs</a:t>
            </a:r>
            <a:r>
              <a:rPr lang="en-GB" sz="3200" b="1" dirty="0" smtClean="0">
                <a:latin typeface="Comic Sans MS" pitchFamily="66" charset="0"/>
              </a:rPr>
              <a:t>. 150/2009) </a:t>
            </a:r>
            <a:br>
              <a:rPr lang="en-GB" sz="3200" b="1" dirty="0" smtClean="0">
                <a:latin typeface="Comic Sans MS" pitchFamily="66" charset="0"/>
              </a:rPr>
            </a:br>
            <a:endParaRPr lang="en-GB" sz="3200" b="1" dirty="0" smtClean="0">
              <a:latin typeface="Comic Sans MS" pitchFamily="66" charset="0"/>
            </a:endParaRPr>
          </a:p>
        </p:txBody>
      </p:sp>
      <p:sp>
        <p:nvSpPr>
          <p:cNvPr id="12291" name="Rectangle 2"/>
          <p:cNvSpPr>
            <a:spLocks noGrp="1" noChangeArrowheads="1"/>
          </p:cNvSpPr>
          <p:nvPr>
            <p:ph type="body" idx="1"/>
          </p:nvPr>
        </p:nvSpPr>
        <p:spPr>
          <a:xfrm>
            <a:off x="457200" y="1600200"/>
            <a:ext cx="8229600" cy="4681538"/>
          </a:xfrm>
        </p:spPr>
        <p:txBody>
          <a:bodyPr/>
          <a:lstStyle/>
          <a:p>
            <a:pPr marL="336550" indent="-336550" eaLnBrk="1" hangingPunct="1">
              <a:lnSpc>
                <a:spcPct val="90000"/>
              </a:lnSpc>
              <a:buFont typeface="Comic Sans MS" pitchFamily="66" charset="0"/>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mtClean="0">
                <a:latin typeface="Comic Sans MS" pitchFamily="66" charset="0"/>
              </a:rPr>
              <a:t>Convergenza con il privato degli assetti regolativi del lavoro pubblico e del sistema delle relazioni sindacali</a:t>
            </a:r>
          </a:p>
          <a:p>
            <a:pPr marL="336550" indent="-336550" eaLnBrk="1" hangingPunct="1">
              <a:lnSpc>
                <a:spcPct val="90000"/>
              </a:lnSpc>
              <a:buFont typeface="Comic Sans MS" pitchFamily="66" charset="0"/>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mtClean="0">
                <a:latin typeface="Comic Sans MS" pitchFamily="66" charset="0"/>
              </a:rPr>
              <a:t>Inderogabilità delle disposizioni di legge, regolamento o statuto sulla disciplina dei rapporti di lavoro dei dipendenti pubblici da parte della contrattazione (eccetto nel caso di esplicita indicazione delle norme stesse)</a:t>
            </a:r>
            <a:r>
              <a:rPr lang="ar-SA" smtClean="0">
                <a:latin typeface="Comic Sans MS" pitchFamily="66" charset="0"/>
                <a:cs typeface="Arial" charset="0"/>
              </a:rPr>
              <a:t>‏</a:t>
            </a:r>
            <a:endParaRPr lang="en-GB" smtClean="0">
              <a:latin typeface="Comic Sans MS" pitchFamily="66" charset="0"/>
            </a:endParaRPr>
          </a:p>
          <a:p>
            <a:pPr marL="336550" indent="-336550" eaLnBrk="1" hangingPunct="1">
              <a:lnSpc>
                <a:spcPct val="90000"/>
              </a:lnSpc>
              <a:buFont typeface="Comic Sans MS" pitchFamily="66" charset="0"/>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GB" smtClean="0">
              <a:latin typeface="Comic Sans MS" pitchFamily="66" charset="0"/>
            </a:endParaRPr>
          </a:p>
        </p:txBody>
      </p:sp>
      <p:sp>
        <p:nvSpPr>
          <p:cNvPr id="2" name="Segnaposto data 1"/>
          <p:cNvSpPr>
            <a:spLocks noGrp="1"/>
          </p:cNvSpPr>
          <p:nvPr>
            <p:ph type="dt" sz="half" idx="10"/>
          </p:nvPr>
        </p:nvSpPr>
        <p:spPr/>
        <p:txBody>
          <a:bodyPr/>
          <a:lstStyle/>
          <a:p>
            <a:fld id="{70831E1C-6FCD-4712-ABE1-0C38D6665D9A}"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17</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7" name="CasellaDiTesto 6"/>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3069068441"/>
      </p:ext>
    </p:extLst>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57200" y="390525"/>
            <a:ext cx="8231188" cy="911225"/>
          </a:xfrm>
        </p:spPr>
        <p:txBody>
          <a:bodyPr/>
          <a:lstStyle/>
          <a:p>
            <a:pPr eaLnBrk="1" hangingPunct="1">
              <a:lnSpc>
                <a:spcPct val="100000"/>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smtClean="0">
                <a:latin typeface="Comic Sans MS" pitchFamily="66" charset="0"/>
              </a:rPr>
              <a:t>Il rapporto tra le fonti normative</a:t>
            </a:r>
          </a:p>
        </p:txBody>
      </p:sp>
      <p:sp>
        <p:nvSpPr>
          <p:cNvPr id="13315" name="Rectangle 2"/>
          <p:cNvSpPr>
            <a:spLocks noGrp="1" noChangeArrowheads="1"/>
          </p:cNvSpPr>
          <p:nvPr>
            <p:ph type="body" idx="1"/>
          </p:nvPr>
        </p:nvSpPr>
        <p:spPr>
          <a:xfrm>
            <a:off x="457200" y="1600200"/>
            <a:ext cx="8231188" cy="4527550"/>
          </a:xfrm>
        </p:spPr>
        <p:txBody>
          <a:bodyPr/>
          <a:lstStyle/>
          <a:p>
            <a:pPr marL="336550" indent="-336550" eaLnBrk="1" hangingPunct="1">
              <a:lnSpc>
                <a:spcPct val="80000"/>
              </a:lnSpc>
              <a:spcBef>
                <a:spcPts val="700"/>
              </a:spcBef>
              <a:buFont typeface="Comic Sans MS" pitchFamily="66" charset="0"/>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800" smtClean="0">
                <a:latin typeface="Comic Sans MS" pitchFamily="66" charset="0"/>
              </a:rPr>
              <a:t>Si tratta della dislocazione, in capo alla fonte collettiva, di un diverso potere: nel pregresso regime la contrattazione era abilitata a disapplicare tutte le disposizioni in materia di rapporto di lavoro pubblico tranne i casi in cui tale facoltà le fosse espressamente inibita dalla medesima legge. </a:t>
            </a:r>
          </a:p>
          <a:p>
            <a:pPr marL="336550" indent="-336550" eaLnBrk="1" hangingPunct="1">
              <a:lnSpc>
                <a:spcPct val="80000"/>
              </a:lnSpc>
              <a:spcBef>
                <a:spcPts val="700"/>
              </a:spcBef>
              <a:buFont typeface="Comic Sans MS" pitchFamily="66" charset="0"/>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800" smtClean="0">
                <a:latin typeface="Comic Sans MS" pitchFamily="66" charset="0"/>
              </a:rPr>
              <a:t>Adesso il rapporto è rovesciato, per cui il contratto potrà regolare diversamente istituti del rapporto di lavoro su cui è intervenuta la legge solo allorché sia espressamente autorizzato in tale senso </a:t>
            </a:r>
          </a:p>
        </p:txBody>
      </p:sp>
      <p:sp>
        <p:nvSpPr>
          <p:cNvPr id="2" name="Segnaposto data 1"/>
          <p:cNvSpPr>
            <a:spLocks noGrp="1"/>
          </p:cNvSpPr>
          <p:nvPr>
            <p:ph type="dt" sz="half" idx="10"/>
          </p:nvPr>
        </p:nvSpPr>
        <p:spPr/>
        <p:txBody>
          <a:bodyPr/>
          <a:lstStyle/>
          <a:p>
            <a:fld id="{4AE42454-4A62-4071-B547-813A4BA64C6E}"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18</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7" name="CasellaDiTesto 6"/>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3095284443"/>
      </p:ext>
    </p:extLst>
  </p:cSld>
  <p:clrMapOvr>
    <a:masterClrMapping/>
  </p:clrMapOvr>
  <p:transition spd="med">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57200" y="300038"/>
            <a:ext cx="8231188" cy="1068387"/>
          </a:xfrm>
        </p:spPr>
        <p:txBody>
          <a:bodyPr/>
          <a:lstStyle/>
          <a:p>
            <a:pPr eaLnBrk="1" hangingPunct="1">
              <a:lnSpc>
                <a:spcPct val="100000"/>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smtClean="0">
                <a:latin typeface="Comic Sans MS" pitchFamily="66" charset="0"/>
              </a:rPr>
              <a:t>Contrattazione integrativa (di amministrazione o anche territoriale)</a:t>
            </a:r>
            <a:r>
              <a:rPr lang="ar-SA" sz="3200" b="1" smtClean="0">
                <a:latin typeface="Comic Sans MS" pitchFamily="66" charset="0"/>
                <a:cs typeface="Arial" charset="0"/>
              </a:rPr>
              <a:t>‏</a:t>
            </a:r>
            <a:endParaRPr lang="en-GB" sz="3200" b="1" smtClean="0">
              <a:latin typeface="Comic Sans MS" pitchFamily="66" charset="0"/>
            </a:endParaRPr>
          </a:p>
        </p:txBody>
      </p:sp>
      <p:sp>
        <p:nvSpPr>
          <p:cNvPr id="15363" name="Rectangle 2"/>
          <p:cNvSpPr>
            <a:spLocks noGrp="1" noChangeArrowheads="1"/>
          </p:cNvSpPr>
          <p:nvPr>
            <p:ph type="body" idx="1"/>
          </p:nvPr>
        </p:nvSpPr>
        <p:spPr>
          <a:xfrm>
            <a:off x="0" y="1600200"/>
            <a:ext cx="8893175" cy="4706938"/>
          </a:xfrm>
        </p:spPr>
        <p:txBody>
          <a:bodyPr>
            <a:normAutofit lnSpcReduction="10000"/>
          </a:bodyPr>
          <a:lstStyle/>
          <a:p>
            <a:pPr marL="336550" indent="-336550" eaLnBrk="1" hangingPunct="1">
              <a:lnSpc>
                <a:spcPct val="80000"/>
              </a:lnSpc>
              <a:spcBef>
                <a:spcPts val="600"/>
              </a:spcBef>
              <a:buFont typeface="Comic Sans MS" pitchFamily="66" charset="0"/>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400" dirty="0" smtClean="0">
                <a:latin typeface="Comic Sans MS" pitchFamily="66" charset="0"/>
              </a:rPr>
              <a:t>Il </a:t>
            </a:r>
            <a:r>
              <a:rPr lang="en-GB" sz="2400" dirty="0" err="1" smtClean="0">
                <a:latin typeface="Comic Sans MS" pitchFamily="66" charset="0"/>
              </a:rPr>
              <a:t>nuovo</a:t>
            </a:r>
            <a:r>
              <a:rPr lang="en-GB" sz="2400" dirty="0" smtClean="0">
                <a:latin typeface="Comic Sans MS" pitchFamily="66" charset="0"/>
              </a:rPr>
              <a:t> comma 3-</a:t>
            </a:r>
            <a:r>
              <a:rPr lang="en-GB" sz="2400" i="1" dirty="0" smtClean="0">
                <a:latin typeface="Comic Sans MS" pitchFamily="66" charset="0"/>
              </a:rPr>
              <a:t>bis art. 40 </a:t>
            </a:r>
            <a:r>
              <a:rPr lang="en-GB" sz="2400" i="1" dirty="0" err="1" smtClean="0">
                <a:latin typeface="Comic Sans MS" pitchFamily="66" charset="0"/>
              </a:rPr>
              <a:t>d.lgs</a:t>
            </a:r>
            <a:r>
              <a:rPr lang="en-GB" sz="2400" i="1" dirty="0" smtClean="0">
                <a:latin typeface="Comic Sans MS" pitchFamily="66" charset="0"/>
              </a:rPr>
              <a:t>. 165/2001</a:t>
            </a:r>
            <a:r>
              <a:rPr lang="en-GB" sz="2400" dirty="0" smtClean="0">
                <a:latin typeface="Comic Sans MS" pitchFamily="66" charset="0"/>
              </a:rPr>
              <a:t> </a:t>
            </a:r>
            <a:r>
              <a:rPr lang="en-GB" sz="2400" dirty="0" err="1" smtClean="0">
                <a:latin typeface="Comic Sans MS" pitchFamily="66" charset="0"/>
              </a:rPr>
              <a:t>ribadisce</a:t>
            </a:r>
            <a:r>
              <a:rPr lang="en-GB" sz="2400" dirty="0" smtClean="0">
                <a:latin typeface="Comic Sans MS" pitchFamily="66" charset="0"/>
              </a:rPr>
              <a:t> </a:t>
            </a:r>
            <a:r>
              <a:rPr lang="en-GB" sz="2400" dirty="0" err="1" smtClean="0">
                <a:latin typeface="Comic Sans MS" pitchFamily="66" charset="0"/>
              </a:rPr>
              <a:t>innanzitutto</a:t>
            </a:r>
            <a:r>
              <a:rPr lang="en-GB" sz="2400" dirty="0" smtClean="0">
                <a:latin typeface="Comic Sans MS" pitchFamily="66" charset="0"/>
              </a:rPr>
              <a:t> </a:t>
            </a:r>
            <a:r>
              <a:rPr lang="en-GB" sz="2400" dirty="0" err="1" smtClean="0">
                <a:latin typeface="Comic Sans MS" pitchFamily="66" charset="0"/>
              </a:rPr>
              <a:t>il</a:t>
            </a:r>
            <a:r>
              <a:rPr lang="en-GB" sz="2400" dirty="0" smtClean="0">
                <a:latin typeface="Comic Sans MS" pitchFamily="66" charset="0"/>
              </a:rPr>
              <a:t> </a:t>
            </a:r>
            <a:r>
              <a:rPr lang="en-GB" sz="2400" dirty="0" err="1" smtClean="0">
                <a:latin typeface="Comic Sans MS" pitchFamily="66" charset="0"/>
              </a:rPr>
              <a:t>carattere</a:t>
            </a:r>
            <a:r>
              <a:rPr lang="en-GB" sz="2400" dirty="0" smtClean="0">
                <a:latin typeface="Comic Sans MS" pitchFamily="66" charset="0"/>
              </a:rPr>
              <a:t> di </a:t>
            </a:r>
            <a:r>
              <a:rPr lang="en-GB" sz="2400" dirty="0" err="1" smtClean="0">
                <a:latin typeface="Comic Sans MS" pitchFamily="66" charset="0"/>
              </a:rPr>
              <a:t>doverosità</a:t>
            </a:r>
            <a:r>
              <a:rPr lang="en-GB" sz="2400" dirty="0" smtClean="0">
                <a:latin typeface="Comic Sans MS" pitchFamily="66" charset="0"/>
              </a:rPr>
              <a:t> </a:t>
            </a:r>
            <a:r>
              <a:rPr lang="en-GB" sz="2400" dirty="0" err="1" smtClean="0">
                <a:latin typeface="Comic Sans MS" pitchFamily="66" charset="0"/>
              </a:rPr>
              <a:t>della</a:t>
            </a:r>
            <a:r>
              <a:rPr lang="en-GB" sz="2400" dirty="0" smtClean="0">
                <a:latin typeface="Comic Sans MS" pitchFamily="66" charset="0"/>
              </a:rPr>
              <a:t> </a:t>
            </a:r>
            <a:r>
              <a:rPr lang="en-GB" sz="2400" dirty="0" err="1" smtClean="0">
                <a:latin typeface="Comic Sans MS" pitchFamily="66" charset="0"/>
              </a:rPr>
              <a:t>contrattazione</a:t>
            </a:r>
            <a:r>
              <a:rPr lang="en-GB" sz="2400" dirty="0" smtClean="0">
                <a:latin typeface="Comic Sans MS" pitchFamily="66" charset="0"/>
              </a:rPr>
              <a:t> </a:t>
            </a:r>
            <a:r>
              <a:rPr lang="en-GB" sz="2400" dirty="0" err="1" smtClean="0">
                <a:latin typeface="Comic Sans MS" pitchFamily="66" charset="0"/>
              </a:rPr>
              <a:t>integrativa</a:t>
            </a:r>
            <a:r>
              <a:rPr lang="en-GB" sz="2400" dirty="0" smtClean="0">
                <a:latin typeface="Comic Sans MS" pitchFamily="66" charset="0"/>
              </a:rPr>
              <a:t>, ma </a:t>
            </a:r>
            <a:r>
              <a:rPr lang="en-GB" sz="2400" dirty="0" err="1" smtClean="0">
                <a:latin typeface="Comic Sans MS" pitchFamily="66" charset="0"/>
              </a:rPr>
              <a:t>anche</a:t>
            </a:r>
            <a:r>
              <a:rPr lang="en-GB" sz="2400" dirty="0" smtClean="0">
                <a:latin typeface="Comic Sans MS" pitchFamily="66" charset="0"/>
              </a:rPr>
              <a:t> la </a:t>
            </a:r>
            <a:r>
              <a:rPr lang="en-GB" sz="2400" dirty="0" err="1" smtClean="0">
                <a:latin typeface="Comic Sans MS" pitchFamily="66" charset="0"/>
              </a:rPr>
              <a:t>sua</a:t>
            </a:r>
            <a:r>
              <a:rPr lang="en-GB" sz="2400" dirty="0" smtClean="0">
                <a:latin typeface="Comic Sans MS" pitchFamily="66" charset="0"/>
              </a:rPr>
              <a:t> “</a:t>
            </a:r>
            <a:r>
              <a:rPr lang="en-GB" sz="2400" dirty="0" err="1" smtClean="0">
                <a:latin typeface="Comic Sans MS" pitchFamily="66" charset="0"/>
              </a:rPr>
              <a:t>fisiologica</a:t>
            </a:r>
            <a:r>
              <a:rPr lang="en-GB" sz="2400" dirty="0" smtClean="0">
                <a:latin typeface="Comic Sans MS" pitchFamily="66" charset="0"/>
              </a:rPr>
              <a:t>” </a:t>
            </a:r>
            <a:r>
              <a:rPr lang="en-GB" sz="2400" dirty="0" err="1" smtClean="0">
                <a:latin typeface="Comic Sans MS" pitchFamily="66" charset="0"/>
              </a:rPr>
              <a:t>finalizzazione</a:t>
            </a:r>
            <a:r>
              <a:rPr lang="en-GB" sz="2400" dirty="0" smtClean="0">
                <a:latin typeface="Comic Sans MS" pitchFamily="66" charset="0"/>
              </a:rPr>
              <a:t> </a:t>
            </a:r>
            <a:r>
              <a:rPr lang="en-GB" sz="2400" dirty="0" err="1" smtClean="0">
                <a:latin typeface="Comic Sans MS" pitchFamily="66" charset="0"/>
              </a:rPr>
              <a:t>all’obiettivo</a:t>
            </a:r>
            <a:r>
              <a:rPr lang="en-GB" sz="2400" dirty="0" smtClean="0">
                <a:latin typeface="Comic Sans MS" pitchFamily="66" charset="0"/>
              </a:rPr>
              <a:t> del </a:t>
            </a:r>
            <a:r>
              <a:rPr lang="en-GB" sz="2400" dirty="0" err="1" smtClean="0">
                <a:latin typeface="Comic Sans MS" pitchFamily="66" charset="0"/>
              </a:rPr>
              <a:t>conseguimento</a:t>
            </a:r>
            <a:r>
              <a:rPr lang="en-GB" sz="2400" dirty="0" smtClean="0">
                <a:latin typeface="Comic Sans MS" pitchFamily="66" charset="0"/>
              </a:rPr>
              <a:t> di “</a:t>
            </a:r>
            <a:r>
              <a:rPr lang="en-GB" sz="2400" dirty="0" err="1" smtClean="0">
                <a:latin typeface="Comic Sans MS" pitchFamily="66" charset="0"/>
              </a:rPr>
              <a:t>adeguati</a:t>
            </a:r>
            <a:r>
              <a:rPr lang="en-GB" sz="2400" dirty="0" smtClean="0">
                <a:latin typeface="Comic Sans MS" pitchFamily="66" charset="0"/>
              </a:rPr>
              <a:t> </a:t>
            </a:r>
            <a:r>
              <a:rPr lang="en-GB" sz="2400" dirty="0" err="1" smtClean="0">
                <a:latin typeface="Comic Sans MS" pitchFamily="66" charset="0"/>
              </a:rPr>
              <a:t>livelli</a:t>
            </a:r>
            <a:r>
              <a:rPr lang="en-GB" sz="2400" dirty="0" smtClean="0">
                <a:latin typeface="Comic Sans MS" pitchFamily="66" charset="0"/>
              </a:rPr>
              <a:t> di </a:t>
            </a:r>
            <a:r>
              <a:rPr lang="en-GB" sz="2400" dirty="0" err="1" smtClean="0">
                <a:latin typeface="Comic Sans MS" pitchFamily="66" charset="0"/>
              </a:rPr>
              <a:t>efficienza</a:t>
            </a:r>
            <a:r>
              <a:rPr lang="en-GB" sz="2400" dirty="0" smtClean="0">
                <a:latin typeface="Comic Sans MS" pitchFamily="66" charset="0"/>
              </a:rPr>
              <a:t> e </a:t>
            </a:r>
            <a:r>
              <a:rPr lang="en-GB" sz="2400" dirty="0" err="1" smtClean="0">
                <a:latin typeface="Comic Sans MS" pitchFamily="66" charset="0"/>
              </a:rPr>
              <a:t>produttività</a:t>
            </a:r>
            <a:r>
              <a:rPr lang="en-GB" sz="2400" dirty="0" smtClean="0">
                <a:latin typeface="Comic Sans MS" pitchFamily="66" charset="0"/>
              </a:rPr>
              <a:t> </a:t>
            </a:r>
            <a:r>
              <a:rPr lang="en-GB" sz="2400" dirty="0" err="1" smtClean="0">
                <a:latin typeface="Comic Sans MS" pitchFamily="66" charset="0"/>
              </a:rPr>
              <a:t>dei</a:t>
            </a:r>
            <a:r>
              <a:rPr lang="en-GB" sz="2400" dirty="0" smtClean="0">
                <a:latin typeface="Comic Sans MS" pitchFamily="66" charset="0"/>
              </a:rPr>
              <a:t> </a:t>
            </a:r>
            <a:r>
              <a:rPr lang="en-GB" sz="2400" dirty="0" err="1" smtClean="0">
                <a:latin typeface="Comic Sans MS" pitchFamily="66" charset="0"/>
              </a:rPr>
              <a:t>servizi</a:t>
            </a:r>
            <a:r>
              <a:rPr lang="en-GB" sz="2400" dirty="0" smtClean="0">
                <a:latin typeface="Comic Sans MS" pitchFamily="66" charset="0"/>
              </a:rPr>
              <a:t> </a:t>
            </a:r>
            <a:r>
              <a:rPr lang="en-GB" sz="2400" dirty="0" err="1" smtClean="0">
                <a:latin typeface="Comic Sans MS" pitchFamily="66" charset="0"/>
              </a:rPr>
              <a:t>pubblici</a:t>
            </a:r>
            <a:r>
              <a:rPr lang="en-GB" sz="2400" dirty="0" smtClean="0">
                <a:latin typeface="Comic Sans MS" pitchFamily="66" charset="0"/>
              </a:rPr>
              <a:t>”. </a:t>
            </a:r>
          </a:p>
          <a:p>
            <a:pPr marL="336550" indent="-336550" eaLnBrk="1" hangingPunct="1">
              <a:lnSpc>
                <a:spcPct val="80000"/>
              </a:lnSpc>
              <a:spcBef>
                <a:spcPts val="600"/>
              </a:spcBef>
              <a:buFont typeface="Comic Sans MS" pitchFamily="66" charset="0"/>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GB" sz="2400" dirty="0" smtClean="0">
              <a:latin typeface="Comic Sans MS" pitchFamily="66" charset="0"/>
            </a:endParaRPr>
          </a:p>
          <a:p>
            <a:pPr marL="0" indent="0" eaLnBrk="1" hangingPunct="1">
              <a:lnSpc>
                <a:spcPct val="80000"/>
              </a:lnSpc>
              <a:spcBef>
                <a:spcPts val="600"/>
              </a:spcBef>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400" dirty="0" smtClean="0">
                <a:latin typeface="Comic Sans MS" pitchFamily="66" charset="0"/>
              </a:rPr>
              <a:t>	Le </a:t>
            </a:r>
            <a:r>
              <a:rPr lang="en-GB" sz="2400" dirty="0" err="1" smtClean="0">
                <a:latin typeface="Comic Sans MS" pitchFamily="66" charset="0"/>
              </a:rPr>
              <a:t>nuove</a:t>
            </a:r>
            <a:r>
              <a:rPr lang="en-GB" sz="2400" dirty="0" smtClean="0">
                <a:latin typeface="Comic Sans MS" pitchFamily="66" charset="0"/>
              </a:rPr>
              <a:t> </a:t>
            </a:r>
            <a:r>
              <a:rPr lang="en-GB" sz="2400" dirty="0" err="1" smtClean="0">
                <a:latin typeface="Comic Sans MS" pitchFamily="66" charset="0"/>
              </a:rPr>
              <a:t>norme</a:t>
            </a:r>
            <a:r>
              <a:rPr lang="en-GB" sz="2400" dirty="0" smtClean="0">
                <a:latin typeface="Comic Sans MS" pitchFamily="66" charset="0"/>
              </a:rPr>
              <a:t> del </a:t>
            </a:r>
            <a:r>
              <a:rPr lang="en-GB" sz="2400" dirty="0" err="1" smtClean="0">
                <a:latin typeface="Comic Sans MS" pitchFamily="66" charset="0"/>
              </a:rPr>
              <a:t>d.lgs</a:t>
            </a:r>
            <a:r>
              <a:rPr lang="en-GB" sz="2400" dirty="0" smtClean="0">
                <a:latin typeface="Comic Sans MS" pitchFamily="66" charset="0"/>
              </a:rPr>
              <a:t>. n. 150 del 2009, </a:t>
            </a:r>
            <a:r>
              <a:rPr lang="en-GB" sz="2400" dirty="0" err="1" smtClean="0">
                <a:latin typeface="Comic Sans MS" pitchFamily="66" charset="0"/>
              </a:rPr>
              <a:t>chiariscono</a:t>
            </a:r>
            <a:r>
              <a:rPr lang="en-GB" sz="2400" dirty="0" smtClean="0">
                <a:latin typeface="Comic Sans MS" pitchFamily="66" charset="0"/>
              </a:rPr>
              <a:t>:</a:t>
            </a:r>
          </a:p>
          <a:p>
            <a:pPr marL="336550" indent="-336550" eaLnBrk="1" hangingPunct="1">
              <a:lnSpc>
                <a:spcPct val="80000"/>
              </a:lnSpc>
              <a:spcBef>
                <a:spcPts val="600"/>
              </a:spcBef>
              <a:buFont typeface="Comic Sans MS" pitchFamily="66" charset="0"/>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400" dirty="0" err="1" smtClean="0">
                <a:latin typeface="Comic Sans MS" pitchFamily="66" charset="0"/>
              </a:rPr>
              <a:t>il</a:t>
            </a:r>
            <a:r>
              <a:rPr lang="en-GB" sz="2400" dirty="0" smtClean="0">
                <a:latin typeface="Comic Sans MS" pitchFamily="66" charset="0"/>
              </a:rPr>
              <a:t> </a:t>
            </a:r>
            <a:r>
              <a:rPr lang="en-GB" sz="2400" dirty="0" err="1" smtClean="0">
                <a:latin typeface="Comic Sans MS" pitchFamily="66" charset="0"/>
              </a:rPr>
              <a:t>necessario</a:t>
            </a:r>
            <a:r>
              <a:rPr lang="en-GB" sz="2400" dirty="0" smtClean="0">
                <a:latin typeface="Comic Sans MS" pitchFamily="66" charset="0"/>
              </a:rPr>
              <a:t> </a:t>
            </a:r>
            <a:r>
              <a:rPr lang="en-GB" sz="2400" dirty="0" err="1" smtClean="0">
                <a:latin typeface="Comic Sans MS" pitchFamily="66" charset="0"/>
              </a:rPr>
              <a:t>rispetto</a:t>
            </a:r>
            <a:r>
              <a:rPr lang="en-GB" sz="2400" dirty="0" smtClean="0">
                <a:latin typeface="Comic Sans MS" pitchFamily="66" charset="0"/>
              </a:rPr>
              <a:t> </a:t>
            </a:r>
            <a:r>
              <a:rPr lang="en-GB" sz="2400" dirty="0" err="1" smtClean="0">
                <a:latin typeface="Comic Sans MS" pitchFamily="66" charset="0"/>
              </a:rPr>
              <a:t>dei</a:t>
            </a:r>
            <a:r>
              <a:rPr lang="en-GB" sz="2400" dirty="0" smtClean="0">
                <a:latin typeface="Comic Sans MS" pitchFamily="66" charset="0"/>
              </a:rPr>
              <a:t> principio di </a:t>
            </a:r>
            <a:r>
              <a:rPr lang="en-GB" sz="2400" dirty="0" err="1" smtClean="0">
                <a:latin typeface="Comic Sans MS" pitchFamily="66" charset="0"/>
              </a:rPr>
              <a:t>corrispettività</a:t>
            </a:r>
            <a:r>
              <a:rPr lang="en-GB" sz="2400" dirty="0" smtClean="0">
                <a:latin typeface="Comic Sans MS" pitchFamily="66" charset="0"/>
              </a:rPr>
              <a:t> ex art. 7, comma 5, del </a:t>
            </a:r>
            <a:r>
              <a:rPr lang="en-GB" sz="2400" dirty="0" err="1" smtClean="0">
                <a:latin typeface="Comic Sans MS" pitchFamily="66" charset="0"/>
              </a:rPr>
              <a:t>d.lgs</a:t>
            </a:r>
            <a:r>
              <a:rPr lang="en-GB" sz="2400" dirty="0" smtClean="0">
                <a:latin typeface="Comic Sans MS" pitchFamily="66" charset="0"/>
              </a:rPr>
              <a:t>. n. 165 del 2001, </a:t>
            </a:r>
            <a:r>
              <a:rPr lang="en-GB" sz="2400" dirty="0" err="1" smtClean="0">
                <a:latin typeface="Comic Sans MS" pitchFamily="66" charset="0"/>
              </a:rPr>
              <a:t>ai</a:t>
            </a:r>
            <a:r>
              <a:rPr lang="en-GB" sz="2400" dirty="0" smtClean="0">
                <a:latin typeface="Comic Sans MS" pitchFamily="66" charset="0"/>
              </a:rPr>
              <a:t> </a:t>
            </a:r>
            <a:r>
              <a:rPr lang="en-GB" sz="2400" dirty="0" err="1" smtClean="0">
                <a:latin typeface="Comic Sans MS" pitchFamily="66" charset="0"/>
              </a:rPr>
              <a:t>sensi</a:t>
            </a:r>
            <a:r>
              <a:rPr lang="en-GB" sz="2400" dirty="0" smtClean="0">
                <a:latin typeface="Comic Sans MS" pitchFamily="66" charset="0"/>
              </a:rPr>
              <a:t> del quale “</a:t>
            </a:r>
            <a:r>
              <a:rPr lang="en-GB" sz="2400" i="1" dirty="0" smtClean="0">
                <a:latin typeface="Comic Sans MS" pitchFamily="66" charset="0"/>
              </a:rPr>
              <a:t>Le </a:t>
            </a:r>
            <a:r>
              <a:rPr lang="en-GB" sz="2400" i="1" dirty="0" err="1" smtClean="0">
                <a:latin typeface="Comic Sans MS" pitchFamily="66" charset="0"/>
              </a:rPr>
              <a:t>amministrazioni</a:t>
            </a:r>
            <a:r>
              <a:rPr lang="en-GB" sz="2400" i="1" dirty="0" smtClean="0">
                <a:latin typeface="Comic Sans MS" pitchFamily="66" charset="0"/>
              </a:rPr>
              <a:t> </a:t>
            </a:r>
            <a:r>
              <a:rPr lang="en-GB" sz="2400" i="1" dirty="0" err="1" smtClean="0">
                <a:latin typeface="Comic Sans MS" pitchFamily="66" charset="0"/>
              </a:rPr>
              <a:t>pubbliche</a:t>
            </a:r>
            <a:r>
              <a:rPr lang="en-GB" sz="2400" i="1" dirty="0" smtClean="0">
                <a:latin typeface="Comic Sans MS" pitchFamily="66" charset="0"/>
              </a:rPr>
              <a:t> non </a:t>
            </a:r>
            <a:r>
              <a:rPr lang="en-GB" sz="2400" i="1" dirty="0" err="1" smtClean="0">
                <a:latin typeface="Comic Sans MS" pitchFamily="66" charset="0"/>
              </a:rPr>
              <a:t>possono</a:t>
            </a:r>
            <a:r>
              <a:rPr lang="en-GB" sz="2400" i="1" dirty="0" smtClean="0">
                <a:latin typeface="Comic Sans MS" pitchFamily="66" charset="0"/>
              </a:rPr>
              <a:t> </a:t>
            </a:r>
            <a:r>
              <a:rPr lang="en-GB" sz="2400" i="1" dirty="0" err="1" smtClean="0">
                <a:latin typeface="Comic Sans MS" pitchFamily="66" charset="0"/>
              </a:rPr>
              <a:t>erogare</a:t>
            </a:r>
            <a:r>
              <a:rPr lang="en-GB" sz="2400" i="1" dirty="0" smtClean="0">
                <a:latin typeface="Comic Sans MS" pitchFamily="66" charset="0"/>
              </a:rPr>
              <a:t> </a:t>
            </a:r>
            <a:r>
              <a:rPr lang="en-GB" sz="2400" i="1" dirty="0" err="1" smtClean="0">
                <a:latin typeface="Comic Sans MS" pitchFamily="66" charset="0"/>
              </a:rPr>
              <a:t>trattamenti</a:t>
            </a:r>
            <a:r>
              <a:rPr lang="en-GB" sz="2400" i="1" dirty="0" smtClean="0">
                <a:latin typeface="Comic Sans MS" pitchFamily="66" charset="0"/>
              </a:rPr>
              <a:t> </a:t>
            </a:r>
            <a:r>
              <a:rPr lang="en-GB" sz="2400" i="1" dirty="0" err="1" smtClean="0">
                <a:latin typeface="Comic Sans MS" pitchFamily="66" charset="0"/>
              </a:rPr>
              <a:t>economici</a:t>
            </a:r>
            <a:r>
              <a:rPr lang="en-GB" sz="2400" i="1" dirty="0" smtClean="0">
                <a:latin typeface="Comic Sans MS" pitchFamily="66" charset="0"/>
              </a:rPr>
              <a:t> </a:t>
            </a:r>
            <a:r>
              <a:rPr lang="en-GB" sz="2400" i="1" dirty="0" err="1" smtClean="0">
                <a:latin typeface="Comic Sans MS" pitchFamily="66" charset="0"/>
              </a:rPr>
              <a:t>accessori</a:t>
            </a:r>
            <a:r>
              <a:rPr lang="en-GB" sz="2400" i="1" dirty="0" smtClean="0">
                <a:latin typeface="Comic Sans MS" pitchFamily="66" charset="0"/>
              </a:rPr>
              <a:t> </a:t>
            </a:r>
            <a:r>
              <a:rPr lang="en-GB" sz="2400" i="1" dirty="0" err="1" smtClean="0">
                <a:latin typeface="Comic Sans MS" pitchFamily="66" charset="0"/>
              </a:rPr>
              <a:t>che</a:t>
            </a:r>
            <a:r>
              <a:rPr lang="en-GB" sz="2400" i="1" dirty="0" smtClean="0">
                <a:latin typeface="Comic Sans MS" pitchFamily="66" charset="0"/>
              </a:rPr>
              <a:t> non </a:t>
            </a:r>
            <a:r>
              <a:rPr lang="en-GB" sz="2400" i="1" dirty="0" err="1" smtClean="0">
                <a:latin typeface="Comic Sans MS" pitchFamily="66" charset="0"/>
              </a:rPr>
              <a:t>corrispondano</a:t>
            </a:r>
            <a:r>
              <a:rPr lang="en-GB" sz="2400" i="1" dirty="0" smtClean="0">
                <a:latin typeface="Comic Sans MS" pitchFamily="66" charset="0"/>
              </a:rPr>
              <a:t> </a:t>
            </a:r>
            <a:r>
              <a:rPr lang="en-GB" sz="2400" i="1" dirty="0" err="1" smtClean="0">
                <a:latin typeface="Comic Sans MS" pitchFamily="66" charset="0"/>
              </a:rPr>
              <a:t>alle</a:t>
            </a:r>
            <a:r>
              <a:rPr lang="en-GB" sz="2400" i="1" dirty="0" smtClean="0">
                <a:latin typeface="Comic Sans MS" pitchFamily="66" charset="0"/>
              </a:rPr>
              <a:t> </a:t>
            </a:r>
            <a:r>
              <a:rPr lang="en-GB" sz="2400" i="1" dirty="0" err="1" smtClean="0">
                <a:latin typeface="Comic Sans MS" pitchFamily="66" charset="0"/>
              </a:rPr>
              <a:t>prestazioni</a:t>
            </a:r>
            <a:r>
              <a:rPr lang="en-GB" sz="2400" i="1" dirty="0" smtClean="0">
                <a:latin typeface="Comic Sans MS" pitchFamily="66" charset="0"/>
              </a:rPr>
              <a:t> </a:t>
            </a:r>
            <a:r>
              <a:rPr lang="en-GB" sz="2400" i="1" dirty="0" err="1" smtClean="0">
                <a:latin typeface="Comic Sans MS" pitchFamily="66" charset="0"/>
              </a:rPr>
              <a:t>effettivamente</a:t>
            </a:r>
            <a:r>
              <a:rPr lang="en-GB" sz="2400" i="1" dirty="0" smtClean="0">
                <a:latin typeface="Comic Sans MS" pitchFamily="66" charset="0"/>
              </a:rPr>
              <a:t> rese</a:t>
            </a:r>
            <a:r>
              <a:rPr lang="en-GB" sz="2400" dirty="0" smtClean="0">
                <a:latin typeface="Comic Sans MS" pitchFamily="66" charset="0"/>
              </a:rPr>
              <a:t>”; </a:t>
            </a:r>
          </a:p>
          <a:p>
            <a:pPr marL="336550" indent="-336550" eaLnBrk="1" hangingPunct="1">
              <a:lnSpc>
                <a:spcPct val="80000"/>
              </a:lnSpc>
              <a:spcBef>
                <a:spcPts val="600"/>
              </a:spcBef>
              <a:buFont typeface="Comic Sans MS" pitchFamily="66" charset="0"/>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400" dirty="0" err="1" smtClean="0">
                <a:latin typeface="Comic Sans MS" pitchFamily="66" charset="0"/>
              </a:rPr>
              <a:t>che</a:t>
            </a:r>
            <a:r>
              <a:rPr lang="en-GB" sz="2400" dirty="0" smtClean="0">
                <a:latin typeface="Comic Sans MS" pitchFamily="66" charset="0"/>
              </a:rPr>
              <a:t> la </a:t>
            </a:r>
            <a:r>
              <a:rPr lang="en-GB" sz="2400" dirty="0" err="1" smtClean="0">
                <a:latin typeface="Comic Sans MS" pitchFamily="66" charset="0"/>
              </a:rPr>
              <a:t>contrattazione</a:t>
            </a:r>
            <a:r>
              <a:rPr lang="en-GB" sz="2400" dirty="0" smtClean="0">
                <a:latin typeface="Comic Sans MS" pitchFamily="66" charset="0"/>
              </a:rPr>
              <a:t> </a:t>
            </a:r>
            <a:r>
              <a:rPr lang="en-GB" sz="2400" dirty="0" err="1" smtClean="0">
                <a:latin typeface="Comic Sans MS" pitchFamily="66" charset="0"/>
              </a:rPr>
              <a:t>collettiva</a:t>
            </a:r>
            <a:r>
              <a:rPr lang="en-GB" sz="2400" dirty="0" smtClean="0">
                <a:latin typeface="Comic Sans MS" pitchFamily="66" charset="0"/>
              </a:rPr>
              <a:t> </a:t>
            </a:r>
            <a:r>
              <a:rPr lang="en-GB" sz="2400" dirty="0" err="1" smtClean="0">
                <a:latin typeface="Comic Sans MS" pitchFamily="66" charset="0"/>
              </a:rPr>
              <a:t>integrativa</a:t>
            </a:r>
            <a:r>
              <a:rPr lang="en-GB" sz="2400" dirty="0" smtClean="0">
                <a:latin typeface="Comic Sans MS" pitchFamily="66" charset="0"/>
              </a:rPr>
              <a:t> è </a:t>
            </a:r>
            <a:r>
              <a:rPr lang="en-GB" sz="2400" dirty="0" err="1" smtClean="0">
                <a:latin typeface="Comic Sans MS" pitchFamily="66" charset="0"/>
              </a:rPr>
              <a:t>tenuta</a:t>
            </a:r>
            <a:r>
              <a:rPr lang="en-GB" sz="2400" dirty="0" smtClean="0">
                <a:latin typeface="Comic Sans MS" pitchFamily="66" charset="0"/>
              </a:rPr>
              <a:t> ad </a:t>
            </a:r>
            <a:r>
              <a:rPr lang="en-GB" sz="2400" dirty="0" err="1" smtClean="0">
                <a:latin typeface="Comic Sans MS" pitchFamily="66" charset="0"/>
              </a:rPr>
              <a:t>assicurare</a:t>
            </a:r>
            <a:r>
              <a:rPr lang="en-GB" sz="2400" dirty="0" smtClean="0">
                <a:latin typeface="Comic Sans MS" pitchFamily="66" charset="0"/>
              </a:rPr>
              <a:t> </a:t>
            </a:r>
            <a:r>
              <a:rPr lang="en-GB" sz="2400" dirty="0" err="1" smtClean="0">
                <a:latin typeface="Comic Sans MS" pitchFamily="66" charset="0"/>
              </a:rPr>
              <a:t>adeguati</a:t>
            </a:r>
            <a:r>
              <a:rPr lang="en-GB" sz="2400" dirty="0" smtClean="0">
                <a:latin typeface="Comic Sans MS" pitchFamily="66" charset="0"/>
              </a:rPr>
              <a:t> </a:t>
            </a:r>
            <a:r>
              <a:rPr lang="en-GB" sz="2400" dirty="0" err="1" smtClean="0">
                <a:latin typeface="Comic Sans MS" pitchFamily="66" charset="0"/>
              </a:rPr>
              <a:t>livelli</a:t>
            </a:r>
            <a:r>
              <a:rPr lang="en-GB" sz="2400" dirty="0" smtClean="0">
                <a:latin typeface="Comic Sans MS" pitchFamily="66" charset="0"/>
              </a:rPr>
              <a:t> di </a:t>
            </a:r>
            <a:r>
              <a:rPr lang="en-GB" sz="2400" dirty="0" err="1" smtClean="0">
                <a:latin typeface="Comic Sans MS" pitchFamily="66" charset="0"/>
              </a:rPr>
              <a:t>efficienza</a:t>
            </a:r>
            <a:r>
              <a:rPr lang="en-GB" sz="2400" dirty="0" smtClean="0">
                <a:latin typeface="Comic Sans MS" pitchFamily="66" charset="0"/>
              </a:rPr>
              <a:t> e </a:t>
            </a:r>
            <a:r>
              <a:rPr lang="en-GB" sz="2400" dirty="0" err="1" smtClean="0">
                <a:latin typeface="Comic Sans MS" pitchFamily="66" charset="0"/>
              </a:rPr>
              <a:t>produttività</a:t>
            </a:r>
            <a:r>
              <a:rPr lang="en-GB" sz="2400" dirty="0" smtClean="0">
                <a:latin typeface="Comic Sans MS" pitchFamily="66" charset="0"/>
              </a:rPr>
              <a:t> </a:t>
            </a:r>
            <a:r>
              <a:rPr lang="en-GB" sz="2400" dirty="0" err="1" smtClean="0">
                <a:latin typeface="Comic Sans MS" pitchFamily="66" charset="0"/>
              </a:rPr>
              <a:t>dei</a:t>
            </a:r>
            <a:r>
              <a:rPr lang="en-GB" sz="2400" dirty="0" smtClean="0">
                <a:latin typeface="Comic Sans MS" pitchFamily="66" charset="0"/>
              </a:rPr>
              <a:t> </a:t>
            </a:r>
            <a:r>
              <a:rPr lang="en-GB" sz="2400" dirty="0" err="1" smtClean="0">
                <a:latin typeface="Comic Sans MS" pitchFamily="66" charset="0"/>
              </a:rPr>
              <a:t>servizi</a:t>
            </a:r>
            <a:r>
              <a:rPr lang="en-GB" sz="2400" dirty="0" smtClean="0">
                <a:latin typeface="Comic Sans MS" pitchFamily="66" charset="0"/>
              </a:rPr>
              <a:t> </a:t>
            </a:r>
            <a:r>
              <a:rPr lang="en-GB" sz="2400" dirty="0" err="1" smtClean="0">
                <a:latin typeface="Comic Sans MS" pitchFamily="66" charset="0"/>
              </a:rPr>
              <a:t>pubblici</a:t>
            </a:r>
            <a:r>
              <a:rPr lang="en-GB" sz="2400" dirty="0" smtClean="0">
                <a:latin typeface="Comic Sans MS" pitchFamily="66" charset="0"/>
              </a:rPr>
              <a:t>, </a:t>
            </a:r>
            <a:r>
              <a:rPr lang="en-GB" sz="2400" dirty="0" err="1" smtClean="0">
                <a:latin typeface="Comic Sans MS" pitchFamily="66" charset="0"/>
              </a:rPr>
              <a:t>incentivando</a:t>
            </a:r>
            <a:r>
              <a:rPr lang="en-GB" sz="2400" dirty="0" smtClean="0">
                <a:latin typeface="Comic Sans MS" pitchFamily="66" charset="0"/>
              </a:rPr>
              <a:t> </a:t>
            </a:r>
            <a:r>
              <a:rPr lang="en-GB" sz="2400" dirty="0" err="1" smtClean="0">
                <a:latin typeface="Comic Sans MS" pitchFamily="66" charset="0"/>
              </a:rPr>
              <a:t>l'impegno</a:t>
            </a:r>
            <a:r>
              <a:rPr lang="en-GB" sz="2400" dirty="0" smtClean="0">
                <a:latin typeface="Comic Sans MS" pitchFamily="66" charset="0"/>
              </a:rPr>
              <a:t> e la </a:t>
            </a:r>
            <a:r>
              <a:rPr lang="en-GB" sz="2400" dirty="0" err="1" smtClean="0">
                <a:latin typeface="Comic Sans MS" pitchFamily="66" charset="0"/>
              </a:rPr>
              <a:t>qualità</a:t>
            </a:r>
            <a:r>
              <a:rPr lang="en-GB" sz="2400" dirty="0" smtClean="0">
                <a:latin typeface="Comic Sans MS" pitchFamily="66" charset="0"/>
              </a:rPr>
              <a:t> </a:t>
            </a:r>
            <a:r>
              <a:rPr lang="en-GB" sz="2400" dirty="0" err="1" smtClean="0">
                <a:latin typeface="Comic Sans MS" pitchFamily="66" charset="0"/>
              </a:rPr>
              <a:t>della</a:t>
            </a:r>
            <a:r>
              <a:rPr lang="en-GB" sz="2400" dirty="0" smtClean="0">
                <a:latin typeface="Comic Sans MS" pitchFamily="66" charset="0"/>
              </a:rPr>
              <a:t> performance </a:t>
            </a:r>
            <a:r>
              <a:rPr lang="en-GB" sz="2400" dirty="0" err="1" smtClean="0">
                <a:latin typeface="Comic Sans MS" pitchFamily="66" charset="0"/>
              </a:rPr>
              <a:t>ai</a:t>
            </a:r>
            <a:r>
              <a:rPr lang="en-GB" sz="2400" dirty="0" smtClean="0">
                <a:latin typeface="Comic Sans MS" pitchFamily="66" charset="0"/>
              </a:rPr>
              <a:t> </a:t>
            </a:r>
            <a:r>
              <a:rPr lang="en-GB" sz="2400" dirty="0" err="1" smtClean="0">
                <a:latin typeface="Comic Sans MS" pitchFamily="66" charset="0"/>
              </a:rPr>
              <a:t>sensi</a:t>
            </a:r>
            <a:r>
              <a:rPr lang="en-GB" sz="2400" dirty="0" smtClean="0">
                <a:latin typeface="Comic Sans MS" pitchFamily="66" charset="0"/>
              </a:rPr>
              <a:t> </a:t>
            </a:r>
            <a:r>
              <a:rPr lang="en-GB" sz="2400" dirty="0" err="1" smtClean="0">
                <a:latin typeface="Comic Sans MS" pitchFamily="66" charset="0"/>
              </a:rPr>
              <a:t>dell’articolo</a:t>
            </a:r>
            <a:r>
              <a:rPr lang="en-GB" sz="2400" dirty="0" smtClean="0">
                <a:latin typeface="Comic Sans MS" pitchFamily="66" charset="0"/>
              </a:rPr>
              <a:t> 45, comma 3. </a:t>
            </a:r>
          </a:p>
        </p:txBody>
      </p:sp>
      <p:sp>
        <p:nvSpPr>
          <p:cNvPr id="2" name="Segnaposto data 1"/>
          <p:cNvSpPr>
            <a:spLocks noGrp="1"/>
          </p:cNvSpPr>
          <p:nvPr>
            <p:ph type="dt" sz="half" idx="10"/>
          </p:nvPr>
        </p:nvSpPr>
        <p:spPr/>
        <p:txBody>
          <a:bodyPr/>
          <a:lstStyle/>
          <a:p>
            <a:fld id="{6591344D-C36B-4BD1-9DEC-5AEFF6084610}"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19</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7" name="CasellaDiTesto 6"/>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1930171893"/>
      </p:ext>
    </p:extLst>
  </p:cSld>
  <p:clrMapOvr>
    <a:masterClrMapping/>
  </p:clrMapOvr>
  <p:transition spd="med">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latin typeface="Verdana"/>
              </a:rPr>
              <a:t>ARTICOLO </a:t>
            </a:r>
            <a:r>
              <a:rPr lang="it-IT" b="1" dirty="0" smtClean="0">
                <a:latin typeface="Verdana"/>
              </a:rPr>
              <a:t>5 </a:t>
            </a:r>
            <a:r>
              <a:rPr lang="it-IT" dirty="0"/>
              <a:t>del </a:t>
            </a:r>
            <a:r>
              <a:rPr lang="it-IT" dirty="0" err="1"/>
              <a:t>d.l.</a:t>
            </a:r>
            <a:r>
              <a:rPr lang="it-IT" dirty="0"/>
              <a:t> 95/2012</a:t>
            </a:r>
            <a:br>
              <a:rPr lang="it-IT" dirty="0"/>
            </a:br>
            <a:endParaRPr lang="it-IT" dirty="0"/>
          </a:p>
        </p:txBody>
      </p:sp>
      <p:sp>
        <p:nvSpPr>
          <p:cNvPr id="3" name="Segnaposto contenuto 2"/>
          <p:cNvSpPr>
            <a:spLocks noGrp="1"/>
          </p:cNvSpPr>
          <p:nvPr>
            <p:ph idx="1"/>
          </p:nvPr>
        </p:nvSpPr>
        <p:spPr/>
        <p:txBody>
          <a:bodyPr>
            <a:normAutofit fontScale="47500" lnSpcReduction="20000"/>
          </a:bodyPr>
          <a:lstStyle/>
          <a:p>
            <a:pPr marL="0" indent="0" algn="just">
              <a:buNone/>
            </a:pPr>
            <a:r>
              <a:rPr lang="it-IT" dirty="0" smtClean="0">
                <a:latin typeface="Verdana"/>
              </a:rPr>
              <a:t>L’art</a:t>
            </a:r>
            <a:r>
              <a:rPr lang="it-IT" dirty="0">
                <a:latin typeface="Verdana"/>
              </a:rPr>
              <a:t>. 5 riguarda tutte le pubbliche amministrazioni, come indicato nella </a:t>
            </a:r>
            <a:r>
              <a:rPr lang="it-IT" dirty="0" smtClean="0">
                <a:latin typeface="Verdana"/>
              </a:rPr>
              <a:t>rubrica</a:t>
            </a:r>
            <a:r>
              <a:rPr lang="it-IT" dirty="0">
                <a:latin typeface="Verdana"/>
              </a:rPr>
              <a:t>: “Riduzione di spese delle pubbliche amministrazioni”; le </a:t>
            </a:r>
            <a:r>
              <a:rPr lang="it-IT" dirty="0" smtClean="0">
                <a:latin typeface="Verdana"/>
              </a:rPr>
              <a:t>	disposizioni </a:t>
            </a:r>
            <a:r>
              <a:rPr lang="it-IT" dirty="0">
                <a:latin typeface="Verdana"/>
              </a:rPr>
              <a:t>applicabili alla scuola sono contenute in tre commi.</a:t>
            </a:r>
            <a:endParaRPr lang="it-IT" dirty="0"/>
          </a:p>
          <a:p>
            <a:pPr algn="just">
              <a:lnSpc>
                <a:spcPct val="150000"/>
              </a:lnSpc>
            </a:pPr>
            <a:r>
              <a:rPr lang="it-IT" b="1" dirty="0">
                <a:latin typeface="Verdana"/>
              </a:rPr>
              <a:t>Divieto di monetizzazione delle ferie, dei permessi e dei riposi non goduti-(Comma 8)</a:t>
            </a:r>
            <a:endParaRPr lang="it-IT" dirty="0"/>
          </a:p>
          <a:p>
            <a:pPr marL="0" indent="0" algn="just">
              <a:buNone/>
            </a:pPr>
            <a:r>
              <a:rPr lang="it-IT" dirty="0" smtClean="0">
                <a:latin typeface="Verdana"/>
              </a:rPr>
              <a:t>	Le </a:t>
            </a:r>
            <a:r>
              <a:rPr lang="it-IT" dirty="0">
                <a:latin typeface="Verdana"/>
              </a:rPr>
              <a:t>ferie, i riposi ed i permessi spettanti devono obbligatoriamente essere </a:t>
            </a:r>
            <a:r>
              <a:rPr lang="it-IT" dirty="0" smtClean="0">
                <a:latin typeface="Verdana"/>
              </a:rPr>
              <a:t>	fruiti </a:t>
            </a:r>
            <a:r>
              <a:rPr lang="it-IT" dirty="0">
                <a:latin typeface="Verdana"/>
              </a:rPr>
              <a:t>dagli aventi diritto; in ogni caso, non possono dar luogo alla loro </a:t>
            </a:r>
            <a:r>
              <a:rPr lang="it-IT" dirty="0" smtClean="0">
                <a:latin typeface="Verdana"/>
              </a:rPr>
              <a:t>	monetizzazione </a:t>
            </a:r>
            <a:r>
              <a:rPr lang="it-IT" dirty="0">
                <a:latin typeface="Verdana"/>
              </a:rPr>
              <a:t>in caso di mancata fruizione.</a:t>
            </a:r>
            <a:endParaRPr lang="it-IT" dirty="0"/>
          </a:p>
          <a:p>
            <a:pPr algn="just"/>
            <a:endParaRPr lang="it-IT" dirty="0" smtClean="0">
              <a:latin typeface="Verdana"/>
            </a:endParaRPr>
          </a:p>
          <a:p>
            <a:pPr algn="just"/>
            <a:endParaRPr lang="it-IT" dirty="0">
              <a:latin typeface="Verdana"/>
            </a:endParaRPr>
          </a:p>
          <a:p>
            <a:pPr lvl="1" algn="just"/>
            <a:r>
              <a:rPr lang="it-IT" sz="3800" dirty="0" smtClean="0">
                <a:latin typeface="Verdana"/>
              </a:rPr>
              <a:t>Eventuali </a:t>
            </a:r>
            <a:r>
              <a:rPr lang="it-IT" sz="3800" dirty="0">
                <a:latin typeface="Verdana"/>
              </a:rPr>
              <a:t>deroghe contrattuali più favorevoli sono abrogate e la mancata applicazione della norma </a:t>
            </a:r>
            <a:r>
              <a:rPr lang="it-IT" sz="3800" i="1" dirty="0">
                <a:latin typeface="Verdana"/>
              </a:rPr>
              <a:t>“oltre a comportare il recupero delle somme indebitamente erogate, è fonte di responsabilità disciplinare ed amministrativa per il dirigente responsabile.”</a:t>
            </a:r>
            <a:endParaRPr lang="it-IT" sz="3800" dirty="0"/>
          </a:p>
          <a:p>
            <a:pPr marL="457200" lvl="1" indent="0" algn="just">
              <a:buNone/>
            </a:pPr>
            <a:endParaRPr lang="it-IT" sz="3800" dirty="0"/>
          </a:p>
          <a:p>
            <a:endParaRPr lang="it-IT" dirty="0"/>
          </a:p>
        </p:txBody>
      </p:sp>
      <p:sp>
        <p:nvSpPr>
          <p:cNvPr id="4" name="Segnaposto data 3"/>
          <p:cNvSpPr>
            <a:spLocks noGrp="1"/>
          </p:cNvSpPr>
          <p:nvPr>
            <p:ph type="dt" sz="half" idx="10"/>
          </p:nvPr>
        </p:nvSpPr>
        <p:spPr/>
        <p:txBody>
          <a:bodyPr/>
          <a:lstStyle/>
          <a:p>
            <a:fld id="{B24D61BB-ECF3-4A3A-B4C9-2E58EBB52A39}" type="datetime1">
              <a:rPr lang="it-IT" smtClean="0"/>
              <a:t>23/11/2012</a:t>
            </a:fld>
            <a:endParaRPr lang="it-IT"/>
          </a:p>
        </p:txBody>
      </p:sp>
      <p:sp>
        <p:nvSpPr>
          <p:cNvPr id="5" name="Segnaposto piè di pagina 4"/>
          <p:cNvSpPr>
            <a:spLocks noGrp="1"/>
          </p:cNvSpPr>
          <p:nvPr>
            <p:ph type="ftr" sz="quarter" idx="11"/>
          </p:nvPr>
        </p:nvSpPr>
        <p:spPr/>
        <p:txBody>
          <a:bodyPr/>
          <a:lstStyle/>
          <a:p>
            <a:r>
              <a:rPr lang="it-IT" smtClean="0"/>
              <a:t>Anna Armone</a:t>
            </a:r>
            <a:endParaRPr lang="it-IT"/>
          </a:p>
        </p:txBody>
      </p:sp>
      <p:sp>
        <p:nvSpPr>
          <p:cNvPr id="6" name="Segnaposto numero diapositiva 5"/>
          <p:cNvSpPr>
            <a:spLocks noGrp="1"/>
          </p:cNvSpPr>
          <p:nvPr>
            <p:ph type="sldNum" sz="quarter" idx="12"/>
          </p:nvPr>
        </p:nvSpPr>
        <p:spPr/>
        <p:txBody>
          <a:bodyPr/>
          <a:lstStyle/>
          <a:p>
            <a:fld id="{FC98327F-849C-41C6-8359-01F1A4012F6D}" type="slidenum">
              <a:rPr lang="it-IT" smtClean="0"/>
              <a:t>2</a:t>
            </a:fld>
            <a:endParaRPr lang="it-IT"/>
          </a:p>
        </p:txBody>
      </p:sp>
      <p:sp>
        <p:nvSpPr>
          <p:cNvPr id="7" name="CasellaDiTesto 6"/>
          <p:cNvSpPr txBox="1"/>
          <p:nvPr/>
        </p:nvSpPr>
        <p:spPr>
          <a:xfrm>
            <a:off x="1604" y="7764"/>
            <a:ext cx="1907704" cy="338554"/>
          </a:xfrm>
          <a:prstGeom prst="rect">
            <a:avLst/>
          </a:prstGeom>
          <a:noFill/>
        </p:spPr>
        <p:txBody>
          <a:bodyPr wrap="square" rtlCol="0">
            <a:spAutoFit/>
          </a:bodyPr>
          <a:lstStyle/>
          <a:p>
            <a:r>
              <a:rPr lang="it-IT" sz="1600" dirty="0" err="1" smtClean="0"/>
              <a:t>Spending</a:t>
            </a:r>
            <a:r>
              <a:rPr lang="it-IT" sz="1600" dirty="0" smtClean="0"/>
              <a:t> </a:t>
            </a:r>
            <a:r>
              <a:rPr lang="it-IT" sz="1600" dirty="0" err="1" smtClean="0"/>
              <a:t>review</a:t>
            </a:r>
            <a:endParaRPr lang="it-IT" sz="1600" dirty="0"/>
          </a:p>
        </p:txBody>
      </p:sp>
    </p:spTree>
    <p:extLst>
      <p:ext uri="{BB962C8B-B14F-4D97-AF65-F5344CB8AC3E}">
        <p14:creationId xmlns:p14="http://schemas.microsoft.com/office/powerpoint/2010/main" val="3199918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311150"/>
            <a:ext cx="8231188" cy="1068388"/>
          </a:xfrm>
        </p:spPr>
        <p:txBody>
          <a:bodyPr/>
          <a:lstStyle/>
          <a:p>
            <a:pPr eaLnBrk="1" hangingPunct="1">
              <a:lnSpc>
                <a:spcPct val="100000"/>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latin typeface="Comic Sans MS" pitchFamily="66" charset="0"/>
              </a:rPr>
              <a:t>La ridefinizione delle materie di contrattazione collettiva (art. 54 d.lgs. 150/2009)</a:t>
            </a:r>
            <a:r>
              <a:rPr lang="ar-SA" sz="2800" smtClean="0">
                <a:latin typeface="Comic Sans MS" pitchFamily="66" charset="0"/>
                <a:cs typeface="Arial" charset="0"/>
              </a:rPr>
              <a:t>‏</a:t>
            </a:r>
            <a:endParaRPr lang="en-GB" sz="2800" smtClean="0">
              <a:latin typeface="Comic Sans MS" pitchFamily="66" charset="0"/>
            </a:endParaRPr>
          </a:p>
        </p:txBody>
      </p:sp>
      <p:sp>
        <p:nvSpPr>
          <p:cNvPr id="17411" name="Text Box 2"/>
          <p:cNvSpPr txBox="1">
            <a:spLocks noChangeArrowheads="1"/>
          </p:cNvSpPr>
          <p:nvPr/>
        </p:nvSpPr>
        <p:spPr bwMode="auto">
          <a:xfrm>
            <a:off x="1187450" y="1700213"/>
            <a:ext cx="7273925" cy="304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hangingPunct="1">
              <a:lnSpc>
                <a:spcPct val="100000"/>
              </a:lnSpc>
              <a:spcBef>
                <a:spcPts val="1500"/>
              </a:spcBef>
              <a:buFont typeface="Comic Sans MS" pitchFamily="66" charset="0"/>
              <a:buNone/>
            </a:pPr>
            <a:r>
              <a:rPr lang="en-GB" sz="2400">
                <a:solidFill>
                  <a:srgbClr val="000000"/>
                </a:solidFill>
                <a:latin typeface="Comic Sans MS" pitchFamily="66" charset="0"/>
              </a:rPr>
              <a:t>Viene operata l’esclusione dalla contrattazione collettiva delle seguenti materie:</a:t>
            </a:r>
          </a:p>
          <a:p>
            <a:pPr eaLnBrk="1" hangingPunct="1">
              <a:lnSpc>
                <a:spcPct val="100000"/>
              </a:lnSpc>
              <a:spcBef>
                <a:spcPts val="1500"/>
              </a:spcBef>
              <a:buFont typeface="Comic Sans MS" pitchFamily="66" charset="0"/>
              <a:buNone/>
            </a:pPr>
            <a:r>
              <a:rPr lang="en-GB" sz="2400">
                <a:solidFill>
                  <a:srgbClr val="000000"/>
                </a:solidFill>
                <a:latin typeface="Comic Sans MS" pitchFamily="66" charset="0"/>
              </a:rPr>
              <a:t>Organizzazione degli uffici</a:t>
            </a:r>
          </a:p>
          <a:p>
            <a:pPr eaLnBrk="1" hangingPunct="1">
              <a:lnSpc>
                <a:spcPct val="100000"/>
              </a:lnSpc>
              <a:spcBef>
                <a:spcPts val="1500"/>
              </a:spcBef>
              <a:buFont typeface="Comic Sans MS" pitchFamily="66" charset="0"/>
              <a:buNone/>
            </a:pPr>
            <a:r>
              <a:rPr lang="en-GB" sz="2400">
                <a:solidFill>
                  <a:srgbClr val="000000"/>
                </a:solidFill>
                <a:latin typeface="Comic Sans MS" pitchFamily="66" charset="0"/>
              </a:rPr>
              <a:t>Materie oggetto solo di partecipazione sindacale</a:t>
            </a:r>
          </a:p>
          <a:p>
            <a:pPr eaLnBrk="1" hangingPunct="1">
              <a:lnSpc>
                <a:spcPct val="100000"/>
              </a:lnSpc>
              <a:spcBef>
                <a:spcPts val="1500"/>
              </a:spcBef>
              <a:buFont typeface="Comic Sans MS" pitchFamily="66" charset="0"/>
              <a:buNone/>
            </a:pPr>
            <a:r>
              <a:rPr lang="en-GB" sz="2400">
                <a:solidFill>
                  <a:srgbClr val="000000"/>
                </a:solidFill>
                <a:latin typeface="Comic Sans MS" pitchFamily="66" charset="0"/>
              </a:rPr>
              <a:t>Prerogative dirigenziali</a:t>
            </a:r>
          </a:p>
          <a:p>
            <a:pPr eaLnBrk="1" hangingPunct="1">
              <a:lnSpc>
                <a:spcPct val="100000"/>
              </a:lnSpc>
              <a:spcBef>
                <a:spcPts val="1500"/>
              </a:spcBef>
              <a:buFont typeface="Comic Sans MS" pitchFamily="66" charset="0"/>
              <a:buNone/>
            </a:pPr>
            <a:r>
              <a:rPr lang="en-GB" sz="2400">
                <a:solidFill>
                  <a:srgbClr val="000000"/>
                </a:solidFill>
                <a:latin typeface="Comic Sans MS" pitchFamily="66" charset="0"/>
              </a:rPr>
              <a:t>Conferimento e revoca di incarichi dirigenziali</a:t>
            </a: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221163"/>
            <a:ext cx="952500"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644900"/>
            <a:ext cx="952500"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143250"/>
            <a:ext cx="952500"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565400"/>
            <a:ext cx="952500"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6" name="Text Box 8"/>
          <p:cNvSpPr txBox="1">
            <a:spLocks noChangeArrowheads="1"/>
          </p:cNvSpPr>
          <p:nvPr/>
        </p:nvSpPr>
        <p:spPr bwMode="auto">
          <a:xfrm>
            <a:off x="790574" y="4869160"/>
            <a:ext cx="7561263"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hangingPunct="1">
              <a:lnSpc>
                <a:spcPct val="100000"/>
              </a:lnSpc>
              <a:spcBef>
                <a:spcPts val="1250"/>
              </a:spcBef>
              <a:buFont typeface="Comic Sans MS" pitchFamily="66" charset="0"/>
              <a:buNone/>
            </a:pPr>
            <a:r>
              <a:rPr lang="en-GB" sz="2000" dirty="0" err="1">
                <a:solidFill>
                  <a:srgbClr val="000000"/>
                </a:solidFill>
                <a:latin typeface="Comic Sans MS" pitchFamily="66" charset="0"/>
              </a:rPr>
              <a:t>nelle</a:t>
            </a:r>
            <a:r>
              <a:rPr lang="en-GB" sz="2000" dirty="0">
                <a:solidFill>
                  <a:srgbClr val="000000"/>
                </a:solidFill>
                <a:latin typeface="Comic Sans MS" pitchFamily="66" charset="0"/>
              </a:rPr>
              <a:t> </a:t>
            </a:r>
            <a:r>
              <a:rPr lang="en-GB" sz="2000" dirty="0" err="1">
                <a:solidFill>
                  <a:srgbClr val="000000"/>
                </a:solidFill>
                <a:latin typeface="Comic Sans MS" pitchFamily="66" charset="0"/>
              </a:rPr>
              <a:t>materie</a:t>
            </a:r>
            <a:r>
              <a:rPr lang="en-GB" sz="2000" dirty="0">
                <a:solidFill>
                  <a:srgbClr val="000000"/>
                </a:solidFill>
                <a:latin typeface="Comic Sans MS" pitchFamily="66" charset="0"/>
              </a:rPr>
              <a:t> </a:t>
            </a:r>
            <a:r>
              <a:rPr lang="en-GB" sz="2000" dirty="0" err="1">
                <a:solidFill>
                  <a:srgbClr val="000000"/>
                </a:solidFill>
                <a:latin typeface="Comic Sans MS" pitchFamily="66" charset="0"/>
              </a:rPr>
              <a:t>afferenti</a:t>
            </a:r>
            <a:r>
              <a:rPr lang="en-GB" sz="2000" dirty="0">
                <a:solidFill>
                  <a:srgbClr val="000000"/>
                </a:solidFill>
                <a:latin typeface="Comic Sans MS" pitchFamily="66" charset="0"/>
              </a:rPr>
              <a:t> </a:t>
            </a:r>
            <a:r>
              <a:rPr lang="en-GB" sz="2000" dirty="0" err="1">
                <a:solidFill>
                  <a:srgbClr val="000000"/>
                </a:solidFill>
                <a:latin typeface="Comic Sans MS" pitchFamily="66" charset="0"/>
              </a:rPr>
              <a:t>ai</a:t>
            </a:r>
            <a:r>
              <a:rPr lang="en-GB" sz="2000" dirty="0">
                <a:solidFill>
                  <a:srgbClr val="000000"/>
                </a:solidFill>
                <a:latin typeface="Comic Sans MS" pitchFamily="66" charset="0"/>
              </a:rPr>
              <a:t> </a:t>
            </a:r>
            <a:r>
              <a:rPr lang="en-GB" sz="2000" dirty="0" err="1">
                <a:solidFill>
                  <a:srgbClr val="000000"/>
                </a:solidFill>
                <a:latin typeface="Comic Sans MS" pitchFamily="66" charset="0"/>
              </a:rPr>
              <a:t>poteri</a:t>
            </a:r>
            <a:r>
              <a:rPr lang="en-GB" sz="2000" dirty="0">
                <a:solidFill>
                  <a:srgbClr val="000000"/>
                </a:solidFill>
                <a:latin typeface="Comic Sans MS" pitchFamily="66" charset="0"/>
              </a:rPr>
              <a:t> </a:t>
            </a:r>
            <a:r>
              <a:rPr lang="en-GB" sz="2000" dirty="0" err="1">
                <a:solidFill>
                  <a:srgbClr val="000000"/>
                </a:solidFill>
                <a:latin typeface="Comic Sans MS" pitchFamily="66" charset="0"/>
              </a:rPr>
              <a:t>datoriali</a:t>
            </a:r>
            <a:r>
              <a:rPr lang="en-GB" sz="2000" dirty="0">
                <a:solidFill>
                  <a:srgbClr val="000000"/>
                </a:solidFill>
                <a:latin typeface="Comic Sans MS" pitchFamily="66" charset="0"/>
              </a:rPr>
              <a:t> del </a:t>
            </a:r>
            <a:r>
              <a:rPr lang="en-GB" sz="2000" dirty="0" err="1">
                <a:solidFill>
                  <a:srgbClr val="000000"/>
                </a:solidFill>
                <a:latin typeface="Comic Sans MS" pitchFamily="66" charset="0"/>
              </a:rPr>
              <a:t>dirigente</a:t>
            </a:r>
            <a:r>
              <a:rPr lang="en-GB" sz="2000" dirty="0">
                <a:solidFill>
                  <a:srgbClr val="000000"/>
                </a:solidFill>
                <a:latin typeface="Comic Sans MS" pitchFamily="66" charset="0"/>
              </a:rPr>
              <a:t> </a:t>
            </a:r>
            <a:r>
              <a:rPr lang="en-GB" sz="2000" dirty="0" err="1">
                <a:solidFill>
                  <a:srgbClr val="000000"/>
                </a:solidFill>
                <a:latin typeface="Comic Sans MS" pitchFamily="66" charset="0"/>
              </a:rPr>
              <a:t>pubblico</a:t>
            </a:r>
            <a:r>
              <a:rPr lang="en-GB" sz="2000" dirty="0">
                <a:solidFill>
                  <a:srgbClr val="000000"/>
                </a:solidFill>
                <a:latin typeface="Comic Sans MS" pitchFamily="66" charset="0"/>
              </a:rPr>
              <a:t> (</a:t>
            </a:r>
            <a:r>
              <a:rPr lang="en-GB" sz="2000" dirty="0" err="1">
                <a:solidFill>
                  <a:srgbClr val="000000"/>
                </a:solidFill>
                <a:latin typeface="Comic Sans MS" pitchFamily="66" charset="0"/>
              </a:rPr>
              <a:t>gestione</a:t>
            </a:r>
            <a:r>
              <a:rPr lang="en-GB" sz="2000" dirty="0">
                <a:solidFill>
                  <a:srgbClr val="000000"/>
                </a:solidFill>
                <a:latin typeface="Comic Sans MS" pitchFamily="66" charset="0"/>
              </a:rPr>
              <a:t> </a:t>
            </a:r>
            <a:r>
              <a:rPr lang="en-GB" sz="2000" dirty="0" err="1">
                <a:solidFill>
                  <a:srgbClr val="000000"/>
                </a:solidFill>
                <a:latin typeface="Comic Sans MS" pitchFamily="66" charset="0"/>
              </a:rPr>
              <a:t>dell’organizzazione</a:t>
            </a:r>
            <a:r>
              <a:rPr lang="en-GB" sz="2000" dirty="0">
                <a:solidFill>
                  <a:srgbClr val="000000"/>
                </a:solidFill>
                <a:latin typeface="Comic Sans MS" pitchFamily="66" charset="0"/>
              </a:rPr>
              <a:t> del </a:t>
            </a:r>
            <a:r>
              <a:rPr lang="en-GB" sz="2000" dirty="0" err="1">
                <a:solidFill>
                  <a:srgbClr val="000000"/>
                </a:solidFill>
                <a:latin typeface="Comic Sans MS" pitchFamily="66" charset="0"/>
              </a:rPr>
              <a:t>lavoro</a:t>
            </a:r>
            <a:r>
              <a:rPr lang="en-GB" sz="2000" dirty="0">
                <a:solidFill>
                  <a:srgbClr val="000000"/>
                </a:solidFill>
                <a:latin typeface="Comic Sans MS" pitchFamily="66" charset="0"/>
              </a:rPr>
              <a:t> e </a:t>
            </a:r>
            <a:r>
              <a:rPr lang="en-GB" sz="2000" dirty="0" err="1">
                <a:solidFill>
                  <a:srgbClr val="000000"/>
                </a:solidFill>
                <a:latin typeface="Comic Sans MS" pitchFamily="66" charset="0"/>
              </a:rPr>
              <a:t>delle</a:t>
            </a:r>
            <a:r>
              <a:rPr lang="en-GB" sz="2000" dirty="0">
                <a:solidFill>
                  <a:srgbClr val="000000"/>
                </a:solidFill>
                <a:latin typeface="Comic Sans MS" pitchFamily="66" charset="0"/>
              </a:rPr>
              <a:t> </a:t>
            </a:r>
            <a:r>
              <a:rPr lang="en-GB" sz="2000" dirty="0" err="1">
                <a:solidFill>
                  <a:srgbClr val="000000"/>
                </a:solidFill>
                <a:latin typeface="Comic Sans MS" pitchFamily="66" charset="0"/>
              </a:rPr>
              <a:t>risorse</a:t>
            </a:r>
            <a:r>
              <a:rPr lang="en-GB" sz="2000" dirty="0">
                <a:solidFill>
                  <a:srgbClr val="000000"/>
                </a:solidFill>
                <a:latin typeface="Comic Sans MS" pitchFamily="66" charset="0"/>
              </a:rPr>
              <a:t> </a:t>
            </a:r>
            <a:r>
              <a:rPr lang="en-GB" sz="2000" dirty="0" err="1">
                <a:solidFill>
                  <a:srgbClr val="000000"/>
                </a:solidFill>
                <a:latin typeface="Comic Sans MS" pitchFamily="66" charset="0"/>
              </a:rPr>
              <a:t>umane</a:t>
            </a:r>
            <a:r>
              <a:rPr lang="en-GB" sz="2000" dirty="0">
                <a:solidFill>
                  <a:srgbClr val="000000"/>
                </a:solidFill>
                <a:latin typeface="Comic Sans MS" pitchFamily="66" charset="0"/>
              </a:rPr>
              <a:t>), </a:t>
            </a:r>
            <a:r>
              <a:rPr lang="en-GB" sz="2000" dirty="0" err="1">
                <a:solidFill>
                  <a:srgbClr val="000000"/>
                </a:solidFill>
                <a:latin typeface="Comic Sans MS" pitchFamily="66" charset="0"/>
              </a:rPr>
              <a:t>potrà</a:t>
            </a:r>
            <a:r>
              <a:rPr lang="en-GB" sz="2000" dirty="0">
                <a:solidFill>
                  <a:srgbClr val="000000"/>
                </a:solidFill>
                <a:latin typeface="Comic Sans MS" pitchFamily="66" charset="0"/>
              </a:rPr>
              <a:t> </a:t>
            </a:r>
            <a:r>
              <a:rPr lang="en-GB" sz="2000" dirty="0" err="1">
                <a:solidFill>
                  <a:srgbClr val="000000"/>
                </a:solidFill>
                <a:latin typeface="Comic Sans MS" pitchFamily="66" charset="0"/>
              </a:rPr>
              <a:t>svilupparsi</a:t>
            </a:r>
            <a:r>
              <a:rPr lang="en-GB" sz="2000" dirty="0">
                <a:solidFill>
                  <a:srgbClr val="000000"/>
                </a:solidFill>
                <a:latin typeface="Comic Sans MS" pitchFamily="66" charset="0"/>
              </a:rPr>
              <a:t> solo </a:t>
            </a:r>
            <a:r>
              <a:rPr lang="en-GB" sz="2000" dirty="0" err="1">
                <a:solidFill>
                  <a:srgbClr val="000000"/>
                </a:solidFill>
                <a:latin typeface="Comic Sans MS" pitchFamily="66" charset="0"/>
              </a:rPr>
              <a:t>nelle</a:t>
            </a:r>
            <a:r>
              <a:rPr lang="en-GB" sz="2000" dirty="0">
                <a:solidFill>
                  <a:srgbClr val="000000"/>
                </a:solidFill>
                <a:latin typeface="Comic Sans MS" pitchFamily="66" charset="0"/>
              </a:rPr>
              <a:t> </a:t>
            </a:r>
            <a:r>
              <a:rPr lang="en-GB" sz="2000" dirty="0" err="1">
                <a:solidFill>
                  <a:srgbClr val="000000"/>
                </a:solidFill>
                <a:latin typeface="Comic Sans MS" pitchFamily="66" charset="0"/>
              </a:rPr>
              <a:t>forme</a:t>
            </a:r>
            <a:r>
              <a:rPr lang="en-GB" sz="2000" dirty="0">
                <a:solidFill>
                  <a:srgbClr val="000000"/>
                </a:solidFill>
                <a:latin typeface="Comic Sans MS" pitchFamily="66" charset="0"/>
              </a:rPr>
              <a:t> </a:t>
            </a:r>
            <a:r>
              <a:rPr lang="en-GB" sz="2000" dirty="0" err="1">
                <a:solidFill>
                  <a:srgbClr val="000000"/>
                </a:solidFill>
                <a:latin typeface="Comic Sans MS" pitchFamily="66" charset="0"/>
              </a:rPr>
              <a:t>dell’informazione</a:t>
            </a:r>
            <a:r>
              <a:rPr lang="en-GB" sz="2000" dirty="0">
                <a:solidFill>
                  <a:srgbClr val="000000"/>
                </a:solidFill>
                <a:latin typeface="Comic Sans MS" pitchFamily="66" charset="0"/>
              </a:rPr>
              <a:t>, con </a:t>
            </a:r>
            <a:r>
              <a:rPr lang="en-GB" sz="2000" dirty="0" err="1">
                <a:solidFill>
                  <a:srgbClr val="000000"/>
                </a:solidFill>
                <a:latin typeface="Comic Sans MS" pitchFamily="66" charset="0"/>
              </a:rPr>
              <a:t>esclusione</a:t>
            </a:r>
            <a:r>
              <a:rPr lang="en-GB" sz="2000" dirty="0">
                <a:solidFill>
                  <a:srgbClr val="000000"/>
                </a:solidFill>
                <a:latin typeface="Comic Sans MS" pitchFamily="66" charset="0"/>
              </a:rPr>
              <a:t> di </a:t>
            </a:r>
            <a:r>
              <a:rPr lang="en-GB" sz="2000" dirty="0" err="1">
                <a:solidFill>
                  <a:srgbClr val="000000"/>
                </a:solidFill>
                <a:latin typeface="Comic Sans MS" pitchFamily="66" charset="0"/>
              </a:rPr>
              <a:t>forme</a:t>
            </a:r>
            <a:r>
              <a:rPr lang="en-GB" sz="2000" dirty="0">
                <a:solidFill>
                  <a:srgbClr val="000000"/>
                </a:solidFill>
                <a:latin typeface="Comic Sans MS" pitchFamily="66" charset="0"/>
              </a:rPr>
              <a:t> di </a:t>
            </a:r>
            <a:r>
              <a:rPr lang="en-GB" sz="2000" dirty="0" err="1">
                <a:solidFill>
                  <a:srgbClr val="000000"/>
                </a:solidFill>
                <a:latin typeface="Comic Sans MS" pitchFamily="66" charset="0"/>
              </a:rPr>
              <a:t>partecipazione</a:t>
            </a:r>
            <a:r>
              <a:rPr lang="en-GB" sz="2000" dirty="0">
                <a:solidFill>
                  <a:srgbClr val="000000"/>
                </a:solidFill>
                <a:latin typeface="Comic Sans MS" pitchFamily="66" charset="0"/>
              </a:rPr>
              <a:t> </a:t>
            </a:r>
            <a:r>
              <a:rPr lang="en-GB" sz="2000" dirty="0" err="1">
                <a:solidFill>
                  <a:srgbClr val="000000"/>
                </a:solidFill>
                <a:latin typeface="Comic Sans MS" pitchFamily="66" charset="0"/>
              </a:rPr>
              <a:t>più</a:t>
            </a:r>
            <a:r>
              <a:rPr lang="en-GB" sz="2000" dirty="0">
                <a:solidFill>
                  <a:srgbClr val="000000"/>
                </a:solidFill>
                <a:latin typeface="Comic Sans MS" pitchFamily="66" charset="0"/>
              </a:rPr>
              <a:t> intrusive</a:t>
            </a:r>
          </a:p>
        </p:txBody>
      </p:sp>
      <p:sp>
        <p:nvSpPr>
          <p:cNvPr id="9225" name="Freeform 9"/>
          <p:cNvSpPr>
            <a:spLocks noChangeArrowheads="1"/>
          </p:cNvSpPr>
          <p:nvPr/>
        </p:nvSpPr>
        <p:spPr bwMode="auto">
          <a:xfrm rot="10380000" flipH="1">
            <a:off x="7870825" y="3424238"/>
            <a:ext cx="687388" cy="2520950"/>
          </a:xfrm>
          <a:custGeom>
            <a:avLst/>
            <a:gdLst>
              <a:gd name="T0" fmla="*/ 2147483647 w 3328"/>
              <a:gd name="T1" fmla="*/ 0 h 2278"/>
              <a:gd name="T2" fmla="*/ 2147483647 w 3328"/>
              <a:gd name="T3" fmla="*/ 2147483647 h 2278"/>
              <a:gd name="T4" fmla="*/ 2147483647 w 3328"/>
              <a:gd name="T5" fmla="*/ 2147483647 h 2278"/>
              <a:gd name="T6" fmla="*/ 2147483647 w 3328"/>
              <a:gd name="T7" fmla="*/ 2147483647 h 2278"/>
              <a:gd name="T8" fmla="*/ 2147483647 w 3328"/>
              <a:gd name="T9" fmla="*/ 2147483647 h 2278"/>
              <a:gd name="T10" fmla="*/ 2147483647 w 3328"/>
              <a:gd name="T11" fmla="*/ 2147483647 h 2278"/>
              <a:gd name="T12" fmla="*/ 2147483647 w 3328"/>
              <a:gd name="T13" fmla="*/ 2147483647 h 2278"/>
              <a:gd name="T14" fmla="*/ 2147483647 w 3328"/>
              <a:gd name="T15" fmla="*/ 2147483647 h 2278"/>
              <a:gd name="T16" fmla="*/ 2147483647 w 3328"/>
              <a:gd name="T17" fmla="*/ 2147483647 h 2278"/>
              <a:gd name="T18" fmla="*/ 2147483647 w 3328"/>
              <a:gd name="T19" fmla="*/ 2147483647 h 2278"/>
              <a:gd name="T20" fmla="*/ 2147483647 w 3328"/>
              <a:gd name="T21" fmla="*/ 2147483647 h 2278"/>
              <a:gd name="T22" fmla="*/ 2147483647 w 3328"/>
              <a:gd name="T23" fmla="*/ 2147483647 h 2278"/>
              <a:gd name="T24" fmla="*/ 2147483647 w 3328"/>
              <a:gd name="T25" fmla="*/ 2147483647 h 2278"/>
              <a:gd name="T26" fmla="*/ 2147483647 w 3328"/>
              <a:gd name="T27" fmla="*/ 2147483647 h 2278"/>
              <a:gd name="T28" fmla="*/ 2147483647 w 3328"/>
              <a:gd name="T29" fmla="*/ 2147483647 h 2278"/>
              <a:gd name="T30" fmla="*/ 2147483647 w 3328"/>
              <a:gd name="T31" fmla="*/ 2147483647 h 2278"/>
              <a:gd name="T32" fmla="*/ 2147483647 w 3328"/>
              <a:gd name="T33" fmla="*/ 2147483647 h 2278"/>
              <a:gd name="T34" fmla="*/ 2147483647 w 3328"/>
              <a:gd name="T35" fmla="*/ 2147483647 h 2278"/>
              <a:gd name="T36" fmla="*/ 2147483647 w 3328"/>
              <a:gd name="T37" fmla="*/ 2147483647 h 2278"/>
              <a:gd name="T38" fmla="*/ 2147483647 w 3328"/>
              <a:gd name="T39" fmla="*/ 2147483647 h 2278"/>
              <a:gd name="T40" fmla="*/ 2147483647 w 3328"/>
              <a:gd name="T41" fmla="*/ 2147483647 h 2278"/>
              <a:gd name="T42" fmla="*/ 2147483647 w 3328"/>
              <a:gd name="T43" fmla="*/ 2147483647 h 2278"/>
              <a:gd name="T44" fmla="*/ 2147483647 w 3328"/>
              <a:gd name="T45" fmla="*/ 2147483647 h 2278"/>
              <a:gd name="T46" fmla="*/ 2147483647 w 3328"/>
              <a:gd name="T47" fmla="*/ 2147483647 h 2278"/>
              <a:gd name="T48" fmla="*/ 2147483647 w 3328"/>
              <a:gd name="T49" fmla="*/ 2147483647 h 2278"/>
              <a:gd name="T50" fmla="*/ 2147483647 w 3328"/>
              <a:gd name="T51" fmla="*/ 2147483647 h 2278"/>
              <a:gd name="T52" fmla="*/ 2147483647 w 3328"/>
              <a:gd name="T53" fmla="*/ 2147483647 h 2278"/>
              <a:gd name="T54" fmla="*/ 2147483647 w 3328"/>
              <a:gd name="T55" fmla="*/ 2147483647 h 2278"/>
              <a:gd name="T56" fmla="*/ 2147483647 w 3328"/>
              <a:gd name="T57" fmla="*/ 2147483647 h 2278"/>
              <a:gd name="T58" fmla="*/ 2147483647 w 3328"/>
              <a:gd name="T59" fmla="*/ 2147483647 h 2278"/>
              <a:gd name="T60" fmla="*/ 2147483647 w 3328"/>
              <a:gd name="T61" fmla="*/ 2147483647 h 2278"/>
              <a:gd name="T62" fmla="*/ 2147483647 w 3328"/>
              <a:gd name="T63" fmla="*/ 2147483647 h 2278"/>
              <a:gd name="T64" fmla="*/ 2147483647 w 3328"/>
              <a:gd name="T65" fmla="*/ 2147483647 h 2278"/>
              <a:gd name="T66" fmla="*/ 2147483647 w 3328"/>
              <a:gd name="T67" fmla="*/ 2147483647 h 2278"/>
              <a:gd name="T68" fmla="*/ 2147483647 w 3328"/>
              <a:gd name="T69" fmla="*/ 2147483647 h 2278"/>
              <a:gd name="T70" fmla="*/ 2147483647 w 3328"/>
              <a:gd name="T71" fmla="*/ 2147483647 h 2278"/>
              <a:gd name="T72" fmla="*/ 2147483647 w 3328"/>
              <a:gd name="T73" fmla="*/ 2147483647 h 2278"/>
              <a:gd name="T74" fmla="*/ 2147483647 w 3328"/>
              <a:gd name="T75" fmla="*/ 2147483647 h 2278"/>
              <a:gd name="T76" fmla="*/ 0 w 3328"/>
              <a:gd name="T77" fmla="*/ 2147483647 h 2278"/>
              <a:gd name="T78" fmla="*/ 2147483647 w 3328"/>
              <a:gd name="T79" fmla="*/ 2147483647 h 2278"/>
              <a:gd name="T80" fmla="*/ 2147483647 w 3328"/>
              <a:gd name="T81" fmla="*/ 2147483647 h 2278"/>
              <a:gd name="T82" fmla="*/ 2147483647 w 3328"/>
              <a:gd name="T83" fmla="*/ 0 h 2278"/>
              <a:gd name="T84" fmla="*/ 2147483647 w 3328"/>
              <a:gd name="T85" fmla="*/ 0 h 2278"/>
              <a:gd name="T86" fmla="*/ 2147483647 w 3328"/>
              <a:gd name="T87" fmla="*/ 0 h 22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28" h="2278">
                <a:moveTo>
                  <a:pt x="1971" y="0"/>
                </a:moveTo>
                <a:lnTo>
                  <a:pt x="1637" y="239"/>
                </a:lnTo>
                <a:lnTo>
                  <a:pt x="2133" y="290"/>
                </a:lnTo>
                <a:lnTo>
                  <a:pt x="2656" y="437"/>
                </a:lnTo>
                <a:lnTo>
                  <a:pt x="3047" y="648"/>
                </a:lnTo>
                <a:lnTo>
                  <a:pt x="3276" y="915"/>
                </a:lnTo>
                <a:lnTo>
                  <a:pt x="3328" y="1108"/>
                </a:lnTo>
                <a:lnTo>
                  <a:pt x="3275" y="1415"/>
                </a:lnTo>
                <a:lnTo>
                  <a:pt x="3087" y="1681"/>
                </a:lnTo>
                <a:lnTo>
                  <a:pt x="2587" y="1987"/>
                </a:lnTo>
                <a:lnTo>
                  <a:pt x="1689" y="2278"/>
                </a:lnTo>
                <a:lnTo>
                  <a:pt x="2377" y="1987"/>
                </a:lnTo>
                <a:lnTo>
                  <a:pt x="2831" y="1652"/>
                </a:lnTo>
                <a:lnTo>
                  <a:pt x="3008" y="1386"/>
                </a:lnTo>
                <a:lnTo>
                  <a:pt x="3054" y="1119"/>
                </a:lnTo>
                <a:lnTo>
                  <a:pt x="2983" y="885"/>
                </a:lnTo>
                <a:lnTo>
                  <a:pt x="2649" y="636"/>
                </a:lnTo>
                <a:lnTo>
                  <a:pt x="2101" y="454"/>
                </a:lnTo>
                <a:lnTo>
                  <a:pt x="1343" y="398"/>
                </a:lnTo>
                <a:lnTo>
                  <a:pt x="625" y="494"/>
                </a:lnTo>
                <a:lnTo>
                  <a:pt x="1298" y="579"/>
                </a:lnTo>
                <a:lnTo>
                  <a:pt x="1682" y="648"/>
                </a:lnTo>
                <a:lnTo>
                  <a:pt x="2074" y="772"/>
                </a:lnTo>
                <a:lnTo>
                  <a:pt x="2355" y="927"/>
                </a:lnTo>
                <a:lnTo>
                  <a:pt x="2466" y="1045"/>
                </a:lnTo>
                <a:lnTo>
                  <a:pt x="2478" y="1165"/>
                </a:lnTo>
                <a:lnTo>
                  <a:pt x="2377" y="1349"/>
                </a:lnTo>
                <a:lnTo>
                  <a:pt x="2127" y="1505"/>
                </a:lnTo>
                <a:lnTo>
                  <a:pt x="1637" y="1738"/>
                </a:lnTo>
                <a:lnTo>
                  <a:pt x="2061" y="1448"/>
                </a:lnTo>
                <a:lnTo>
                  <a:pt x="2199" y="1267"/>
                </a:lnTo>
                <a:lnTo>
                  <a:pt x="2212" y="1101"/>
                </a:lnTo>
                <a:lnTo>
                  <a:pt x="2061" y="955"/>
                </a:lnTo>
                <a:lnTo>
                  <a:pt x="1742" y="864"/>
                </a:lnTo>
                <a:lnTo>
                  <a:pt x="1220" y="795"/>
                </a:lnTo>
                <a:lnTo>
                  <a:pt x="888" y="1192"/>
                </a:lnTo>
                <a:lnTo>
                  <a:pt x="632" y="897"/>
                </a:lnTo>
                <a:lnTo>
                  <a:pt x="377" y="670"/>
                </a:lnTo>
                <a:lnTo>
                  <a:pt x="0" y="472"/>
                </a:lnTo>
                <a:lnTo>
                  <a:pt x="703" y="278"/>
                </a:lnTo>
                <a:lnTo>
                  <a:pt x="1304" y="136"/>
                </a:lnTo>
                <a:lnTo>
                  <a:pt x="1971" y="0"/>
                </a:lnTo>
                <a:close/>
              </a:path>
            </a:pathLst>
          </a:custGeom>
          <a:solidFill>
            <a:srgbClr val="009999"/>
          </a:solidFill>
          <a:ln>
            <a:noFill/>
          </a:ln>
          <a:effectLst>
            <a:outerShdw dist="107933" dir="2700000" algn="ctr" rotWithShape="0">
              <a:srgbClr val="000000"/>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2" name="Segnaposto data 1"/>
          <p:cNvSpPr>
            <a:spLocks noGrp="1"/>
          </p:cNvSpPr>
          <p:nvPr>
            <p:ph type="dt" sz="half" idx="10"/>
          </p:nvPr>
        </p:nvSpPr>
        <p:spPr/>
        <p:txBody>
          <a:bodyPr/>
          <a:lstStyle/>
          <a:p>
            <a:fld id="{C3CF3C65-A7F0-4412-B243-F64B337C6268}"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20</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13" name="CasellaDiTesto 12"/>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123385042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afterEffect">
                                  <p:stCondLst>
                                    <p:cond delay="0"/>
                                  </p:stCondLst>
                                  <p:childTnLst>
                                    <p:set>
                                      <p:cBhvr additive="repl">
                                        <p:cTn id="6" dur="1" fill="hold">
                                          <p:stCondLst>
                                            <p:cond delay="0"/>
                                          </p:stCondLst>
                                        </p:cTn>
                                        <p:tgtEl>
                                          <p:spTgt spid="9225"/>
                                        </p:tgtEl>
                                        <p:attrNameLst>
                                          <p:attrName>style.visibility</p:attrName>
                                        </p:attrNameLst>
                                      </p:cBhvr>
                                      <p:to>
                                        <p:strVal val="visible"/>
                                      </p:to>
                                    </p:set>
                                    <p:animEffect transition="in" filter="box(out)">
                                      <p:cBhvr additive="repl">
                                        <p:cTn id="7"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611188" y="3789363"/>
            <a:ext cx="8229600" cy="1081087"/>
          </a:xfrm>
          <a:extLs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lgn="just" eaLnBrk="1" hangingPunct="1">
              <a:lnSpc>
                <a:spcPct val="90000"/>
              </a:lnSpc>
              <a:buFont typeface="Wingdings" pitchFamily="2" charset="2"/>
              <a:buNone/>
            </a:pPr>
            <a:r>
              <a:rPr lang="it-IT" sz="2800" smtClean="0"/>
              <a:t>	Per i rami ‘bassi’ dell’organizzazione, si è previsto il passaggio al regime di diritto privato.</a:t>
            </a:r>
          </a:p>
          <a:p>
            <a:pPr algn="just" eaLnBrk="1" hangingPunct="1">
              <a:lnSpc>
                <a:spcPct val="90000"/>
              </a:lnSpc>
              <a:buFont typeface="Wingdings" pitchFamily="2" charset="2"/>
              <a:buNone/>
            </a:pPr>
            <a:r>
              <a:rPr lang="it-IT" sz="2800" smtClean="0"/>
              <a:t>	Si distingue così tra macro-organizzazione e micro-organizzazione.</a:t>
            </a:r>
            <a:r>
              <a:rPr lang="it-IT" smtClean="0"/>
              <a:t> </a:t>
            </a:r>
          </a:p>
          <a:p>
            <a:pPr>
              <a:lnSpc>
                <a:spcPct val="90000"/>
              </a:lnSpc>
            </a:pPr>
            <a:endParaRPr lang="it-IT" sz="2400" smtClean="0"/>
          </a:p>
        </p:txBody>
      </p:sp>
      <p:sp>
        <p:nvSpPr>
          <p:cNvPr id="35844" name="Text Box 4"/>
          <p:cNvSpPr txBox="1">
            <a:spLocks noChangeArrowheads="1"/>
          </p:cNvSpPr>
          <p:nvPr/>
        </p:nvSpPr>
        <p:spPr bwMode="auto">
          <a:xfrm>
            <a:off x="1042988" y="1484313"/>
            <a:ext cx="7345362" cy="1200329"/>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defRPr/>
            </a:pPr>
            <a:r>
              <a:rPr lang="it-IT" sz="2400" dirty="0">
                <a:effectLst>
                  <a:outerShdw blurRad="38100" dist="38100" dir="2700000" algn="tl">
                    <a:srgbClr val="000000"/>
                  </a:outerShdw>
                </a:effectLst>
              </a:rPr>
              <a:t>La parte ‘alta’ dell’organizzazione della pubblica amministrazione è rimasta resta soggetta al regime di diritto pubblico</a:t>
            </a:r>
          </a:p>
        </p:txBody>
      </p:sp>
      <p:sp>
        <p:nvSpPr>
          <p:cNvPr id="2" name="Segnaposto data 1"/>
          <p:cNvSpPr>
            <a:spLocks noGrp="1"/>
          </p:cNvSpPr>
          <p:nvPr>
            <p:ph type="dt" sz="half" idx="10"/>
          </p:nvPr>
        </p:nvSpPr>
        <p:spPr/>
        <p:txBody>
          <a:bodyPr/>
          <a:lstStyle/>
          <a:p>
            <a:fld id="{202C7589-40CE-42B2-84F2-4C0E870C5446}"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21</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7" name="CasellaDiTesto 6"/>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356890535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395536" y="1196752"/>
            <a:ext cx="8229600" cy="6335713"/>
          </a:xfrm>
        </p:spPr>
        <p:txBody>
          <a:bodyPr/>
          <a:lstStyle/>
          <a:p>
            <a:pPr algn="just" eaLnBrk="1" hangingPunct="1">
              <a:lnSpc>
                <a:spcPct val="90000"/>
              </a:lnSpc>
              <a:buFont typeface="Wingdings" pitchFamily="2" charset="2"/>
              <a:buNone/>
            </a:pPr>
            <a:r>
              <a:rPr lang="it-IT" sz="2800" dirty="0" smtClean="0"/>
              <a:t>	Resta affidata ai principi generali fissati dalla legge (ovvero, sulla base di essa, dalla fonte secondaria di natura pubblicistica), la c.d. </a:t>
            </a:r>
            <a:r>
              <a:rPr lang="it-IT" sz="2800" i="1" dirty="0" smtClean="0"/>
              <a:t>macro-organizzazione</a:t>
            </a:r>
            <a:r>
              <a:rPr lang="it-IT" sz="2800" dirty="0" smtClean="0"/>
              <a:t>, cioè l’insieme degli  aspetti fondamentali dell’organizzazione delle pubbliche amministrazioni.</a:t>
            </a:r>
          </a:p>
          <a:p>
            <a:pPr algn="just" eaLnBrk="1" hangingPunct="1">
              <a:lnSpc>
                <a:spcPct val="90000"/>
              </a:lnSpc>
              <a:buFont typeface="Wingdings" pitchFamily="2" charset="2"/>
              <a:buNone/>
            </a:pPr>
            <a:r>
              <a:rPr lang="it-IT" sz="2800" dirty="0" smtClean="0"/>
              <a:t>	</a:t>
            </a:r>
          </a:p>
          <a:p>
            <a:pPr algn="just" eaLnBrk="1" hangingPunct="1">
              <a:lnSpc>
                <a:spcPct val="90000"/>
              </a:lnSpc>
              <a:buFont typeface="Wingdings" pitchFamily="2" charset="2"/>
              <a:buNone/>
            </a:pPr>
            <a:r>
              <a:rPr lang="it-IT" sz="2800" dirty="0"/>
              <a:t>	</a:t>
            </a:r>
            <a:r>
              <a:rPr lang="it-IT" sz="2800" dirty="0" smtClean="0"/>
              <a:t>Invece, la c.d. </a:t>
            </a:r>
            <a:r>
              <a:rPr lang="it-IT" sz="2800" i="1" dirty="0" smtClean="0"/>
              <a:t>micro-organizzazione</a:t>
            </a:r>
            <a:r>
              <a:rPr lang="it-IT" sz="2800" dirty="0" smtClean="0"/>
              <a:t>, e cioè  l’organizzazione degli uffici viene riportata in ambito privatistico (nel senso che alle relative determinazioni dirigenziali viene riconosciuta una natura privatistica)</a:t>
            </a:r>
          </a:p>
        </p:txBody>
      </p:sp>
      <p:sp>
        <p:nvSpPr>
          <p:cNvPr id="2" name="Segnaposto data 1"/>
          <p:cNvSpPr>
            <a:spLocks noGrp="1"/>
          </p:cNvSpPr>
          <p:nvPr>
            <p:ph type="dt" sz="half" idx="10"/>
          </p:nvPr>
        </p:nvSpPr>
        <p:spPr/>
        <p:txBody>
          <a:bodyPr/>
          <a:lstStyle/>
          <a:p>
            <a:fld id="{397D9576-8D8F-4A5F-9701-19AF98FAC259}"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22</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6" name="CasellaDiTesto 5"/>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258612064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664032" y="404664"/>
            <a:ext cx="8224837" cy="1070298"/>
          </a:xfrm>
        </p:spPr>
        <p:txBody>
          <a:bodyPr>
            <a:normAutofit fontScale="90000"/>
          </a:bodyPr>
          <a:lstStyle/>
          <a:p>
            <a:r>
              <a:rPr lang="it-IT" sz="2800" dirty="0" smtClean="0"/>
              <a:t>A che punto siamo con la contrattazione integrativa a seguito della modifica apportata all’art. 5 del d.lgs. 165/2001?</a:t>
            </a:r>
          </a:p>
        </p:txBody>
      </p:sp>
      <p:sp>
        <p:nvSpPr>
          <p:cNvPr id="25603" name="CasellaDiTesto 2"/>
          <p:cNvSpPr txBox="1">
            <a:spLocks noChangeArrowheads="1"/>
          </p:cNvSpPr>
          <p:nvPr/>
        </p:nvSpPr>
        <p:spPr bwMode="auto">
          <a:xfrm>
            <a:off x="268009" y="1412776"/>
            <a:ext cx="864096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algn="just" eaLnBrk="1" hangingPunct="1"/>
            <a:r>
              <a:rPr lang="it-IT" dirty="0">
                <a:solidFill>
                  <a:prstClr val="black"/>
                </a:solidFill>
              </a:rPr>
              <a:t>Le Legge 135/2012, all’ art. 2, comma 17, stabilisce:</a:t>
            </a:r>
          </a:p>
          <a:p>
            <a:pPr algn="just" eaLnBrk="1" hangingPunct="1"/>
            <a:r>
              <a:rPr lang="it-IT" i="1" dirty="0">
                <a:solidFill>
                  <a:prstClr val="black"/>
                </a:solidFill>
              </a:rPr>
              <a:t>“Nell’articolo 5, comma 2, del decreto legislativo 30 marzo2001, n. 165, le parole </a:t>
            </a:r>
            <a:r>
              <a:rPr lang="it-IT" b="1" i="1" dirty="0">
                <a:solidFill>
                  <a:prstClr val="black"/>
                </a:solidFill>
              </a:rPr>
              <a:t>«fatta salva la sola informazione ai sindacati, ove prevista nei contratti di cui all’articolo 9» </a:t>
            </a:r>
            <a:r>
              <a:rPr lang="it-IT" i="1" dirty="0">
                <a:solidFill>
                  <a:prstClr val="black"/>
                </a:solidFill>
              </a:rPr>
              <a:t>sono sostituite dalle seguenti: «fatti salvi la sola informazione ai sindacati per le determinazioni relative all’organizzazione degli uffici ovvero, limitatamente alle misure riguardanti i rapporti di lavoro, l’esame congiunto, ove previsti nei contratti di cui all’articolo 9».</a:t>
            </a:r>
          </a:p>
          <a:p>
            <a:pPr algn="just" eaLnBrk="1" hangingPunct="1"/>
            <a:endParaRPr lang="it-IT" dirty="0">
              <a:solidFill>
                <a:prstClr val="black"/>
              </a:solidFill>
            </a:endParaRPr>
          </a:p>
          <a:p>
            <a:pPr algn="just" eaLnBrk="1" hangingPunct="1"/>
            <a:r>
              <a:rPr lang="it-IT" dirty="0">
                <a:solidFill>
                  <a:prstClr val="black"/>
                </a:solidFill>
              </a:rPr>
              <a:t>L’art.5, comma 2 del </a:t>
            </a:r>
            <a:r>
              <a:rPr lang="it-IT" dirty="0" err="1" smtClean="0">
                <a:solidFill>
                  <a:prstClr val="black"/>
                </a:solidFill>
              </a:rPr>
              <a:t>D.Lgs.</a:t>
            </a:r>
            <a:r>
              <a:rPr lang="it-IT" dirty="0" smtClean="0">
                <a:solidFill>
                  <a:prstClr val="black"/>
                </a:solidFill>
              </a:rPr>
              <a:t> </a:t>
            </a:r>
            <a:r>
              <a:rPr lang="it-IT" dirty="0">
                <a:solidFill>
                  <a:prstClr val="black"/>
                </a:solidFill>
              </a:rPr>
              <a:t>165/2011 risulta quindi così riformulato:</a:t>
            </a:r>
          </a:p>
          <a:p>
            <a:pPr algn="just" eaLnBrk="1" hangingPunct="1"/>
            <a:r>
              <a:rPr lang="it-IT" i="1" dirty="0">
                <a:solidFill>
                  <a:prstClr val="black"/>
                </a:solidFill>
              </a:rPr>
              <a:t>“Nell’ambito delle leggi e degli atti organizzativi di cui all’articolo 2, comma 1, le determinazioni per l’organizzazione degli uffici e le misure inerenti alla gestione dei rapporti di lavoro sono assunte in via esclusiva dagli organi preposti alla gestione con la capacità e i poteri del privato datore di lavoro, </a:t>
            </a:r>
            <a:r>
              <a:rPr lang="it-IT" b="1" i="1" dirty="0">
                <a:solidFill>
                  <a:prstClr val="black"/>
                </a:solidFill>
              </a:rPr>
              <a:t>fatti salvi la sola informazione ai sindacati per le determinazioni relative all’organizzazione degli uffici ovvero, limitatamente alle misure riguardanti i rapporti di lavoro, l’esame congiunto, ove previsti nei contratti di cui all’articolo 9</a:t>
            </a:r>
            <a:r>
              <a:rPr lang="it-IT" i="1" dirty="0">
                <a:solidFill>
                  <a:prstClr val="black"/>
                </a:solidFill>
              </a:rPr>
              <a:t>. Rientrano, in particolare, nell’esercizio dei poteri dirigenziali le misure inerenti la gestione delle risorse umane nel rispetto del principio di pari opportunità nonché la direzione, l’organizzazione del lavoro nell’ambito degli uffici”.</a:t>
            </a:r>
            <a:endParaRPr lang="it-IT" dirty="0">
              <a:solidFill>
                <a:prstClr val="black"/>
              </a:solidFill>
            </a:endParaRPr>
          </a:p>
        </p:txBody>
      </p:sp>
      <p:sp>
        <p:nvSpPr>
          <p:cNvPr id="2" name="Segnaposto data 1"/>
          <p:cNvSpPr>
            <a:spLocks noGrp="1"/>
          </p:cNvSpPr>
          <p:nvPr>
            <p:ph type="dt" sz="half" idx="10"/>
          </p:nvPr>
        </p:nvSpPr>
        <p:spPr/>
        <p:txBody>
          <a:bodyPr/>
          <a:lstStyle/>
          <a:p>
            <a:fld id="{C217FB9F-81DF-41B6-993C-9A3BDBF2F750}"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23</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7" name="CasellaDiTesto 6"/>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1870591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r>
              <a:rPr lang="it-IT" sz="3200" smtClean="0"/>
              <a:t>Le materie di informazione sindacale vengono suddivise in due ambiti</a:t>
            </a:r>
          </a:p>
        </p:txBody>
      </p:sp>
      <p:sp>
        <p:nvSpPr>
          <p:cNvPr id="3" name="CasellaDiTesto 2"/>
          <p:cNvSpPr txBox="1"/>
          <p:nvPr/>
        </p:nvSpPr>
        <p:spPr>
          <a:xfrm>
            <a:off x="456683" y="1628800"/>
            <a:ext cx="6624736" cy="954107"/>
          </a:xfrm>
          <a:prstGeom prst="rect">
            <a:avLst/>
          </a:prstGeom>
          <a:solidFill>
            <a:schemeClr val="bg2">
              <a:lumMod val="20000"/>
              <a:lumOff val="80000"/>
            </a:schemeClr>
          </a:solidFill>
          <a:ln>
            <a:solidFill>
              <a:srgbClr val="0066FF"/>
            </a:solidFill>
          </a:ln>
          <a:effectLst>
            <a:glow rad="101600">
              <a:schemeClr val="accent2">
                <a:satMod val="175000"/>
                <a:alpha val="40000"/>
              </a:schemeClr>
            </a:glow>
          </a:effectLst>
        </p:spPr>
        <p:txBody>
          <a:bodyPr>
            <a:spAutoFit/>
          </a:bodyPr>
          <a:lstStyle/>
          <a:p>
            <a:pPr algn="just">
              <a:defRPr/>
            </a:pPr>
            <a:r>
              <a:rPr lang="it-IT" sz="2800" dirty="0">
                <a:solidFill>
                  <a:prstClr val="black"/>
                </a:solidFill>
                <a:ea typeface="Lucida Sans Unicode" charset="0"/>
                <a:cs typeface="Lucida Sans Unicode" charset="0"/>
              </a:rPr>
              <a:t>misure attinenti all’organizzazione degli </a:t>
            </a:r>
            <a:r>
              <a:rPr lang="it-IT" sz="2800" dirty="0" smtClean="0">
                <a:solidFill>
                  <a:prstClr val="black"/>
                </a:solidFill>
                <a:ea typeface="Lucida Sans Unicode" charset="0"/>
                <a:cs typeface="Lucida Sans Unicode" charset="0"/>
              </a:rPr>
              <a:t>uffici </a:t>
            </a:r>
            <a:r>
              <a:rPr lang="it-IT" sz="2800" dirty="0">
                <a:solidFill>
                  <a:prstClr val="black"/>
                </a:solidFill>
                <a:ea typeface="Lucida Sans Unicode" charset="0"/>
                <a:cs typeface="Lucida Sans Unicode" charset="0"/>
              </a:rPr>
              <a:t>      </a:t>
            </a:r>
          </a:p>
        </p:txBody>
      </p:sp>
      <p:sp>
        <p:nvSpPr>
          <p:cNvPr id="4" name="CasellaDiTesto 3"/>
          <p:cNvSpPr txBox="1"/>
          <p:nvPr/>
        </p:nvSpPr>
        <p:spPr>
          <a:xfrm>
            <a:off x="1295636" y="4293096"/>
            <a:ext cx="4356484" cy="954107"/>
          </a:xfrm>
          <a:prstGeom prst="rect">
            <a:avLst/>
          </a:prstGeom>
          <a:solidFill>
            <a:schemeClr val="accent5">
              <a:lumMod val="40000"/>
              <a:lumOff val="60000"/>
            </a:schemeClr>
          </a:solidFill>
          <a:ln>
            <a:noFill/>
          </a:ln>
          <a:effectLst>
            <a:glow rad="101600">
              <a:schemeClr val="accent2">
                <a:satMod val="175000"/>
                <a:alpha val="40000"/>
              </a:schemeClr>
            </a:glow>
          </a:effectLst>
        </p:spPr>
        <p:txBody>
          <a:bodyPr>
            <a:spAutoFit/>
          </a:bodyPr>
          <a:lstStyle/>
          <a:p>
            <a:pPr algn="just">
              <a:defRPr/>
            </a:pPr>
            <a:r>
              <a:rPr lang="it-IT" sz="2800" dirty="0">
                <a:solidFill>
                  <a:srgbClr val="000000"/>
                </a:solidFill>
                <a:ea typeface="Lucida Sans Unicode" charset="0"/>
                <a:cs typeface="Lucida Sans Unicode" charset="0"/>
              </a:rPr>
              <a:t>misure attinenti ai rapporti di </a:t>
            </a:r>
            <a:r>
              <a:rPr lang="it-IT" sz="2800" dirty="0" smtClean="0">
                <a:solidFill>
                  <a:srgbClr val="000000"/>
                </a:solidFill>
                <a:ea typeface="Lucida Sans Unicode" charset="0"/>
                <a:cs typeface="Lucida Sans Unicode" charset="0"/>
              </a:rPr>
              <a:t>lavoro</a:t>
            </a:r>
            <a:endParaRPr lang="it-IT" sz="2800" dirty="0">
              <a:solidFill>
                <a:srgbClr val="000000"/>
              </a:solidFill>
              <a:ea typeface="Lucida Sans Unicode" charset="0"/>
              <a:cs typeface="Lucida Sans Unicode" charset="0"/>
            </a:endParaRPr>
          </a:p>
        </p:txBody>
      </p:sp>
      <p:sp>
        <p:nvSpPr>
          <p:cNvPr id="26633" name="CasellaDiTesto 4"/>
          <p:cNvSpPr txBox="1">
            <a:spLocks noChangeArrowheads="1"/>
          </p:cNvSpPr>
          <p:nvPr/>
        </p:nvSpPr>
        <p:spPr bwMode="auto">
          <a:xfrm>
            <a:off x="3562350" y="2909888"/>
            <a:ext cx="439261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algn="just" eaLnBrk="1" hangingPunct="1"/>
            <a:r>
              <a:rPr lang="it-IT" sz="2400">
                <a:solidFill>
                  <a:srgbClr val="000000"/>
                </a:solidFill>
              </a:rPr>
              <a:t>niente viene innovato, rimane le semplice informazione</a:t>
            </a:r>
          </a:p>
        </p:txBody>
      </p:sp>
      <p:sp>
        <p:nvSpPr>
          <p:cNvPr id="26634" name="CasellaDiTesto 6"/>
          <p:cNvSpPr txBox="1">
            <a:spLocks noChangeArrowheads="1"/>
          </p:cNvSpPr>
          <p:nvPr/>
        </p:nvSpPr>
        <p:spPr bwMode="auto">
          <a:xfrm>
            <a:off x="4500563" y="5373216"/>
            <a:ext cx="424815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algn="just" eaLnBrk="1" hangingPunct="1"/>
            <a:r>
              <a:rPr lang="it-IT" sz="2400" dirty="0">
                <a:solidFill>
                  <a:srgbClr val="000000"/>
                </a:solidFill>
              </a:rPr>
              <a:t>viene introdotta la possibilità dell’esame congiunto, ove previsto dai contratti.</a:t>
            </a:r>
          </a:p>
        </p:txBody>
      </p:sp>
      <p:sp>
        <p:nvSpPr>
          <p:cNvPr id="8" name="Freeform 129"/>
          <p:cNvSpPr>
            <a:spLocks noChangeAspect="1"/>
          </p:cNvSpPr>
          <p:nvPr/>
        </p:nvSpPr>
        <p:spPr bwMode="auto">
          <a:xfrm rot="9770279">
            <a:off x="2198688" y="2195513"/>
            <a:ext cx="687387" cy="1693862"/>
          </a:xfrm>
          <a:custGeom>
            <a:avLst/>
            <a:gdLst>
              <a:gd name="T0" fmla="*/ 1971 w 3328"/>
              <a:gd name="T1" fmla="*/ 0 h 2278"/>
              <a:gd name="T2" fmla="*/ 1637 w 3328"/>
              <a:gd name="T3" fmla="*/ 239 h 2278"/>
              <a:gd name="T4" fmla="*/ 2133 w 3328"/>
              <a:gd name="T5" fmla="*/ 290 h 2278"/>
              <a:gd name="T6" fmla="*/ 2656 w 3328"/>
              <a:gd name="T7" fmla="*/ 437 h 2278"/>
              <a:gd name="T8" fmla="*/ 3047 w 3328"/>
              <a:gd name="T9" fmla="*/ 648 h 2278"/>
              <a:gd name="T10" fmla="*/ 3276 w 3328"/>
              <a:gd name="T11" fmla="*/ 915 h 2278"/>
              <a:gd name="T12" fmla="*/ 3328 w 3328"/>
              <a:gd name="T13" fmla="*/ 1108 h 2278"/>
              <a:gd name="T14" fmla="*/ 3275 w 3328"/>
              <a:gd name="T15" fmla="*/ 1415 h 2278"/>
              <a:gd name="T16" fmla="*/ 3087 w 3328"/>
              <a:gd name="T17" fmla="*/ 1681 h 2278"/>
              <a:gd name="T18" fmla="*/ 2587 w 3328"/>
              <a:gd name="T19" fmla="*/ 1987 h 2278"/>
              <a:gd name="T20" fmla="*/ 1689 w 3328"/>
              <a:gd name="T21" fmla="*/ 2278 h 2278"/>
              <a:gd name="T22" fmla="*/ 2377 w 3328"/>
              <a:gd name="T23" fmla="*/ 1987 h 2278"/>
              <a:gd name="T24" fmla="*/ 2831 w 3328"/>
              <a:gd name="T25" fmla="*/ 1652 h 2278"/>
              <a:gd name="T26" fmla="*/ 3008 w 3328"/>
              <a:gd name="T27" fmla="*/ 1386 h 2278"/>
              <a:gd name="T28" fmla="*/ 3054 w 3328"/>
              <a:gd name="T29" fmla="*/ 1119 h 2278"/>
              <a:gd name="T30" fmla="*/ 2983 w 3328"/>
              <a:gd name="T31" fmla="*/ 885 h 2278"/>
              <a:gd name="T32" fmla="*/ 2649 w 3328"/>
              <a:gd name="T33" fmla="*/ 636 h 2278"/>
              <a:gd name="T34" fmla="*/ 2101 w 3328"/>
              <a:gd name="T35" fmla="*/ 454 h 2278"/>
              <a:gd name="T36" fmla="*/ 1343 w 3328"/>
              <a:gd name="T37" fmla="*/ 398 h 2278"/>
              <a:gd name="T38" fmla="*/ 625 w 3328"/>
              <a:gd name="T39" fmla="*/ 494 h 2278"/>
              <a:gd name="T40" fmla="*/ 1298 w 3328"/>
              <a:gd name="T41" fmla="*/ 579 h 2278"/>
              <a:gd name="T42" fmla="*/ 1682 w 3328"/>
              <a:gd name="T43" fmla="*/ 648 h 2278"/>
              <a:gd name="T44" fmla="*/ 2074 w 3328"/>
              <a:gd name="T45" fmla="*/ 772 h 2278"/>
              <a:gd name="T46" fmla="*/ 2355 w 3328"/>
              <a:gd name="T47" fmla="*/ 927 h 2278"/>
              <a:gd name="T48" fmla="*/ 2466 w 3328"/>
              <a:gd name="T49" fmla="*/ 1045 h 2278"/>
              <a:gd name="T50" fmla="*/ 2478 w 3328"/>
              <a:gd name="T51" fmla="*/ 1165 h 2278"/>
              <a:gd name="T52" fmla="*/ 2377 w 3328"/>
              <a:gd name="T53" fmla="*/ 1349 h 2278"/>
              <a:gd name="T54" fmla="*/ 2127 w 3328"/>
              <a:gd name="T55" fmla="*/ 1505 h 2278"/>
              <a:gd name="T56" fmla="*/ 1637 w 3328"/>
              <a:gd name="T57" fmla="*/ 1738 h 2278"/>
              <a:gd name="T58" fmla="*/ 2061 w 3328"/>
              <a:gd name="T59" fmla="*/ 1448 h 2278"/>
              <a:gd name="T60" fmla="*/ 2199 w 3328"/>
              <a:gd name="T61" fmla="*/ 1267 h 2278"/>
              <a:gd name="T62" fmla="*/ 2212 w 3328"/>
              <a:gd name="T63" fmla="*/ 1101 h 2278"/>
              <a:gd name="T64" fmla="*/ 2061 w 3328"/>
              <a:gd name="T65" fmla="*/ 955 h 2278"/>
              <a:gd name="T66" fmla="*/ 1742 w 3328"/>
              <a:gd name="T67" fmla="*/ 864 h 2278"/>
              <a:gd name="T68" fmla="*/ 1220 w 3328"/>
              <a:gd name="T69" fmla="*/ 795 h 2278"/>
              <a:gd name="T70" fmla="*/ 888 w 3328"/>
              <a:gd name="T71" fmla="*/ 1192 h 2278"/>
              <a:gd name="T72" fmla="*/ 632 w 3328"/>
              <a:gd name="T73" fmla="*/ 897 h 2278"/>
              <a:gd name="T74" fmla="*/ 377 w 3328"/>
              <a:gd name="T75" fmla="*/ 670 h 2278"/>
              <a:gd name="T76" fmla="*/ 0 w 3328"/>
              <a:gd name="T77" fmla="*/ 472 h 2278"/>
              <a:gd name="T78" fmla="*/ 703 w 3328"/>
              <a:gd name="T79" fmla="*/ 278 h 2278"/>
              <a:gd name="T80" fmla="*/ 1304 w 3328"/>
              <a:gd name="T81" fmla="*/ 136 h 2278"/>
              <a:gd name="T82" fmla="*/ 1971 w 3328"/>
              <a:gd name="T83" fmla="*/ 0 h 2278"/>
              <a:gd name="T84" fmla="*/ 1971 w 3328"/>
              <a:gd name="T85" fmla="*/ 0 h 2278"/>
              <a:gd name="T86" fmla="*/ 1971 w 3328"/>
              <a:gd name="T87" fmla="*/ 0 h 2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8" h="2278">
                <a:moveTo>
                  <a:pt x="1971" y="0"/>
                </a:moveTo>
                <a:lnTo>
                  <a:pt x="1637" y="239"/>
                </a:lnTo>
                <a:lnTo>
                  <a:pt x="2133" y="290"/>
                </a:lnTo>
                <a:lnTo>
                  <a:pt x="2656" y="437"/>
                </a:lnTo>
                <a:lnTo>
                  <a:pt x="3047" y="648"/>
                </a:lnTo>
                <a:lnTo>
                  <a:pt x="3276" y="915"/>
                </a:lnTo>
                <a:lnTo>
                  <a:pt x="3328" y="1108"/>
                </a:lnTo>
                <a:lnTo>
                  <a:pt x="3275" y="1415"/>
                </a:lnTo>
                <a:lnTo>
                  <a:pt x="3087" y="1681"/>
                </a:lnTo>
                <a:lnTo>
                  <a:pt x="2587" y="1987"/>
                </a:lnTo>
                <a:lnTo>
                  <a:pt x="1689" y="2278"/>
                </a:lnTo>
                <a:lnTo>
                  <a:pt x="2377" y="1987"/>
                </a:lnTo>
                <a:lnTo>
                  <a:pt x="2831" y="1652"/>
                </a:lnTo>
                <a:lnTo>
                  <a:pt x="3008" y="1386"/>
                </a:lnTo>
                <a:lnTo>
                  <a:pt x="3054" y="1119"/>
                </a:lnTo>
                <a:lnTo>
                  <a:pt x="2983" y="885"/>
                </a:lnTo>
                <a:lnTo>
                  <a:pt x="2649" y="636"/>
                </a:lnTo>
                <a:lnTo>
                  <a:pt x="2101" y="454"/>
                </a:lnTo>
                <a:lnTo>
                  <a:pt x="1343" y="398"/>
                </a:lnTo>
                <a:lnTo>
                  <a:pt x="625" y="494"/>
                </a:lnTo>
                <a:lnTo>
                  <a:pt x="1298" y="579"/>
                </a:lnTo>
                <a:lnTo>
                  <a:pt x="1682" y="648"/>
                </a:lnTo>
                <a:lnTo>
                  <a:pt x="2074" y="772"/>
                </a:lnTo>
                <a:lnTo>
                  <a:pt x="2355" y="927"/>
                </a:lnTo>
                <a:lnTo>
                  <a:pt x="2466" y="1045"/>
                </a:lnTo>
                <a:lnTo>
                  <a:pt x="2478" y="1165"/>
                </a:lnTo>
                <a:lnTo>
                  <a:pt x="2377" y="1349"/>
                </a:lnTo>
                <a:lnTo>
                  <a:pt x="2127" y="1505"/>
                </a:lnTo>
                <a:lnTo>
                  <a:pt x="1637" y="1738"/>
                </a:lnTo>
                <a:lnTo>
                  <a:pt x="2061" y="1448"/>
                </a:lnTo>
                <a:lnTo>
                  <a:pt x="2199" y="1267"/>
                </a:lnTo>
                <a:lnTo>
                  <a:pt x="2212" y="1101"/>
                </a:lnTo>
                <a:lnTo>
                  <a:pt x="2061" y="955"/>
                </a:lnTo>
                <a:lnTo>
                  <a:pt x="1742" y="864"/>
                </a:lnTo>
                <a:lnTo>
                  <a:pt x="1220" y="795"/>
                </a:lnTo>
                <a:lnTo>
                  <a:pt x="888" y="1192"/>
                </a:lnTo>
                <a:lnTo>
                  <a:pt x="632" y="897"/>
                </a:lnTo>
                <a:lnTo>
                  <a:pt x="377" y="670"/>
                </a:lnTo>
                <a:lnTo>
                  <a:pt x="0" y="472"/>
                </a:lnTo>
                <a:lnTo>
                  <a:pt x="703" y="278"/>
                </a:lnTo>
                <a:lnTo>
                  <a:pt x="1304" y="136"/>
                </a:lnTo>
                <a:lnTo>
                  <a:pt x="1971" y="0"/>
                </a:lnTo>
                <a:lnTo>
                  <a:pt x="1971" y="0"/>
                </a:lnTo>
                <a:lnTo>
                  <a:pt x="1971" y="0"/>
                </a:lnTo>
                <a:close/>
              </a:path>
            </a:pathLst>
          </a:custGeom>
          <a:solidFill>
            <a:schemeClr val="accent2">
              <a:lumMod val="75000"/>
            </a:schemeClr>
          </a:solidFill>
          <a:ln>
            <a:noFill/>
          </a:ln>
          <a:effectLst>
            <a:outerShdw dist="107763" dir="2700000" algn="ctr" rotWithShape="0">
              <a:srgbClr val="000000"/>
            </a:outerShdw>
          </a:effectLst>
        </p:spPr>
        <p:txBody>
          <a:bodyPr/>
          <a:lstStyle/>
          <a:p>
            <a:pPr>
              <a:defRPr/>
            </a:pPr>
            <a:endParaRPr lang="it-IT" kern="0">
              <a:solidFill>
                <a:sysClr val="windowText" lastClr="000000"/>
              </a:solidFill>
              <a:ea typeface="Lucida Sans Unicode" charset="0"/>
              <a:cs typeface="Lucida Sans Unicode" charset="0"/>
            </a:endParaRPr>
          </a:p>
        </p:txBody>
      </p:sp>
      <p:sp>
        <p:nvSpPr>
          <p:cNvPr id="9" name="Freeform 129"/>
          <p:cNvSpPr>
            <a:spLocks noChangeAspect="1"/>
          </p:cNvSpPr>
          <p:nvPr/>
        </p:nvSpPr>
        <p:spPr bwMode="auto">
          <a:xfrm rot="9291978">
            <a:off x="3219450" y="4819650"/>
            <a:ext cx="687388" cy="1693863"/>
          </a:xfrm>
          <a:custGeom>
            <a:avLst/>
            <a:gdLst>
              <a:gd name="T0" fmla="*/ 1971 w 3328"/>
              <a:gd name="T1" fmla="*/ 0 h 2278"/>
              <a:gd name="T2" fmla="*/ 1637 w 3328"/>
              <a:gd name="T3" fmla="*/ 239 h 2278"/>
              <a:gd name="T4" fmla="*/ 2133 w 3328"/>
              <a:gd name="T5" fmla="*/ 290 h 2278"/>
              <a:gd name="T6" fmla="*/ 2656 w 3328"/>
              <a:gd name="T7" fmla="*/ 437 h 2278"/>
              <a:gd name="T8" fmla="*/ 3047 w 3328"/>
              <a:gd name="T9" fmla="*/ 648 h 2278"/>
              <a:gd name="T10" fmla="*/ 3276 w 3328"/>
              <a:gd name="T11" fmla="*/ 915 h 2278"/>
              <a:gd name="T12" fmla="*/ 3328 w 3328"/>
              <a:gd name="T13" fmla="*/ 1108 h 2278"/>
              <a:gd name="T14" fmla="*/ 3275 w 3328"/>
              <a:gd name="T15" fmla="*/ 1415 h 2278"/>
              <a:gd name="T16" fmla="*/ 3087 w 3328"/>
              <a:gd name="T17" fmla="*/ 1681 h 2278"/>
              <a:gd name="T18" fmla="*/ 2587 w 3328"/>
              <a:gd name="T19" fmla="*/ 1987 h 2278"/>
              <a:gd name="T20" fmla="*/ 1689 w 3328"/>
              <a:gd name="T21" fmla="*/ 2278 h 2278"/>
              <a:gd name="T22" fmla="*/ 2377 w 3328"/>
              <a:gd name="T23" fmla="*/ 1987 h 2278"/>
              <a:gd name="T24" fmla="*/ 2831 w 3328"/>
              <a:gd name="T25" fmla="*/ 1652 h 2278"/>
              <a:gd name="T26" fmla="*/ 3008 w 3328"/>
              <a:gd name="T27" fmla="*/ 1386 h 2278"/>
              <a:gd name="T28" fmla="*/ 3054 w 3328"/>
              <a:gd name="T29" fmla="*/ 1119 h 2278"/>
              <a:gd name="T30" fmla="*/ 2983 w 3328"/>
              <a:gd name="T31" fmla="*/ 885 h 2278"/>
              <a:gd name="T32" fmla="*/ 2649 w 3328"/>
              <a:gd name="T33" fmla="*/ 636 h 2278"/>
              <a:gd name="T34" fmla="*/ 2101 w 3328"/>
              <a:gd name="T35" fmla="*/ 454 h 2278"/>
              <a:gd name="T36" fmla="*/ 1343 w 3328"/>
              <a:gd name="T37" fmla="*/ 398 h 2278"/>
              <a:gd name="T38" fmla="*/ 625 w 3328"/>
              <a:gd name="T39" fmla="*/ 494 h 2278"/>
              <a:gd name="T40" fmla="*/ 1298 w 3328"/>
              <a:gd name="T41" fmla="*/ 579 h 2278"/>
              <a:gd name="T42" fmla="*/ 1682 w 3328"/>
              <a:gd name="T43" fmla="*/ 648 h 2278"/>
              <a:gd name="T44" fmla="*/ 2074 w 3328"/>
              <a:gd name="T45" fmla="*/ 772 h 2278"/>
              <a:gd name="T46" fmla="*/ 2355 w 3328"/>
              <a:gd name="T47" fmla="*/ 927 h 2278"/>
              <a:gd name="T48" fmla="*/ 2466 w 3328"/>
              <a:gd name="T49" fmla="*/ 1045 h 2278"/>
              <a:gd name="T50" fmla="*/ 2478 w 3328"/>
              <a:gd name="T51" fmla="*/ 1165 h 2278"/>
              <a:gd name="T52" fmla="*/ 2377 w 3328"/>
              <a:gd name="T53" fmla="*/ 1349 h 2278"/>
              <a:gd name="T54" fmla="*/ 2127 w 3328"/>
              <a:gd name="T55" fmla="*/ 1505 h 2278"/>
              <a:gd name="T56" fmla="*/ 1637 w 3328"/>
              <a:gd name="T57" fmla="*/ 1738 h 2278"/>
              <a:gd name="T58" fmla="*/ 2061 w 3328"/>
              <a:gd name="T59" fmla="*/ 1448 h 2278"/>
              <a:gd name="T60" fmla="*/ 2199 w 3328"/>
              <a:gd name="T61" fmla="*/ 1267 h 2278"/>
              <a:gd name="T62" fmla="*/ 2212 w 3328"/>
              <a:gd name="T63" fmla="*/ 1101 h 2278"/>
              <a:gd name="T64" fmla="*/ 2061 w 3328"/>
              <a:gd name="T65" fmla="*/ 955 h 2278"/>
              <a:gd name="T66" fmla="*/ 1742 w 3328"/>
              <a:gd name="T67" fmla="*/ 864 h 2278"/>
              <a:gd name="T68" fmla="*/ 1220 w 3328"/>
              <a:gd name="T69" fmla="*/ 795 h 2278"/>
              <a:gd name="T70" fmla="*/ 888 w 3328"/>
              <a:gd name="T71" fmla="*/ 1192 h 2278"/>
              <a:gd name="T72" fmla="*/ 632 w 3328"/>
              <a:gd name="T73" fmla="*/ 897 h 2278"/>
              <a:gd name="T74" fmla="*/ 377 w 3328"/>
              <a:gd name="T75" fmla="*/ 670 h 2278"/>
              <a:gd name="T76" fmla="*/ 0 w 3328"/>
              <a:gd name="T77" fmla="*/ 472 h 2278"/>
              <a:gd name="T78" fmla="*/ 703 w 3328"/>
              <a:gd name="T79" fmla="*/ 278 h 2278"/>
              <a:gd name="T80" fmla="*/ 1304 w 3328"/>
              <a:gd name="T81" fmla="*/ 136 h 2278"/>
              <a:gd name="T82" fmla="*/ 1971 w 3328"/>
              <a:gd name="T83" fmla="*/ 0 h 2278"/>
              <a:gd name="T84" fmla="*/ 1971 w 3328"/>
              <a:gd name="T85" fmla="*/ 0 h 2278"/>
              <a:gd name="T86" fmla="*/ 1971 w 3328"/>
              <a:gd name="T87" fmla="*/ 0 h 2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8" h="2278">
                <a:moveTo>
                  <a:pt x="1971" y="0"/>
                </a:moveTo>
                <a:lnTo>
                  <a:pt x="1637" y="239"/>
                </a:lnTo>
                <a:lnTo>
                  <a:pt x="2133" y="290"/>
                </a:lnTo>
                <a:lnTo>
                  <a:pt x="2656" y="437"/>
                </a:lnTo>
                <a:lnTo>
                  <a:pt x="3047" y="648"/>
                </a:lnTo>
                <a:lnTo>
                  <a:pt x="3276" y="915"/>
                </a:lnTo>
                <a:lnTo>
                  <a:pt x="3328" y="1108"/>
                </a:lnTo>
                <a:lnTo>
                  <a:pt x="3275" y="1415"/>
                </a:lnTo>
                <a:lnTo>
                  <a:pt x="3087" y="1681"/>
                </a:lnTo>
                <a:lnTo>
                  <a:pt x="2587" y="1987"/>
                </a:lnTo>
                <a:lnTo>
                  <a:pt x="1689" y="2278"/>
                </a:lnTo>
                <a:lnTo>
                  <a:pt x="2377" y="1987"/>
                </a:lnTo>
                <a:lnTo>
                  <a:pt x="2831" y="1652"/>
                </a:lnTo>
                <a:lnTo>
                  <a:pt x="3008" y="1386"/>
                </a:lnTo>
                <a:lnTo>
                  <a:pt x="3054" y="1119"/>
                </a:lnTo>
                <a:lnTo>
                  <a:pt x="2983" y="885"/>
                </a:lnTo>
                <a:lnTo>
                  <a:pt x="2649" y="636"/>
                </a:lnTo>
                <a:lnTo>
                  <a:pt x="2101" y="454"/>
                </a:lnTo>
                <a:lnTo>
                  <a:pt x="1343" y="398"/>
                </a:lnTo>
                <a:lnTo>
                  <a:pt x="625" y="494"/>
                </a:lnTo>
                <a:lnTo>
                  <a:pt x="1298" y="579"/>
                </a:lnTo>
                <a:lnTo>
                  <a:pt x="1682" y="648"/>
                </a:lnTo>
                <a:lnTo>
                  <a:pt x="2074" y="772"/>
                </a:lnTo>
                <a:lnTo>
                  <a:pt x="2355" y="927"/>
                </a:lnTo>
                <a:lnTo>
                  <a:pt x="2466" y="1045"/>
                </a:lnTo>
                <a:lnTo>
                  <a:pt x="2478" y="1165"/>
                </a:lnTo>
                <a:lnTo>
                  <a:pt x="2377" y="1349"/>
                </a:lnTo>
                <a:lnTo>
                  <a:pt x="2127" y="1505"/>
                </a:lnTo>
                <a:lnTo>
                  <a:pt x="1637" y="1738"/>
                </a:lnTo>
                <a:lnTo>
                  <a:pt x="2061" y="1448"/>
                </a:lnTo>
                <a:lnTo>
                  <a:pt x="2199" y="1267"/>
                </a:lnTo>
                <a:lnTo>
                  <a:pt x="2212" y="1101"/>
                </a:lnTo>
                <a:lnTo>
                  <a:pt x="2061" y="955"/>
                </a:lnTo>
                <a:lnTo>
                  <a:pt x="1742" y="864"/>
                </a:lnTo>
                <a:lnTo>
                  <a:pt x="1220" y="795"/>
                </a:lnTo>
                <a:lnTo>
                  <a:pt x="888" y="1192"/>
                </a:lnTo>
                <a:lnTo>
                  <a:pt x="632" y="897"/>
                </a:lnTo>
                <a:lnTo>
                  <a:pt x="377" y="670"/>
                </a:lnTo>
                <a:lnTo>
                  <a:pt x="0" y="472"/>
                </a:lnTo>
                <a:lnTo>
                  <a:pt x="703" y="278"/>
                </a:lnTo>
                <a:lnTo>
                  <a:pt x="1304" y="136"/>
                </a:lnTo>
                <a:lnTo>
                  <a:pt x="1971" y="0"/>
                </a:lnTo>
                <a:lnTo>
                  <a:pt x="1971" y="0"/>
                </a:lnTo>
                <a:lnTo>
                  <a:pt x="1971" y="0"/>
                </a:lnTo>
                <a:close/>
              </a:path>
            </a:pathLst>
          </a:custGeom>
          <a:solidFill>
            <a:schemeClr val="accent5">
              <a:lumMod val="50000"/>
            </a:schemeClr>
          </a:solidFill>
          <a:ln>
            <a:noFill/>
          </a:ln>
          <a:effectLst>
            <a:outerShdw dist="107763" dir="2700000" algn="ctr" rotWithShape="0">
              <a:srgbClr val="000000"/>
            </a:outerShdw>
          </a:effectLst>
        </p:spPr>
        <p:txBody>
          <a:bodyPr/>
          <a:lstStyle/>
          <a:p>
            <a:pPr>
              <a:defRPr/>
            </a:pPr>
            <a:endParaRPr lang="it-IT" kern="0">
              <a:solidFill>
                <a:sysClr val="windowText" lastClr="000000"/>
              </a:solidFill>
              <a:ea typeface="Lucida Sans Unicode" charset="0"/>
              <a:cs typeface="Lucida Sans Unicode" charset="0"/>
            </a:endParaRPr>
          </a:p>
        </p:txBody>
      </p:sp>
      <p:sp>
        <p:nvSpPr>
          <p:cNvPr id="2" name="Segnaposto data 1"/>
          <p:cNvSpPr>
            <a:spLocks noGrp="1"/>
          </p:cNvSpPr>
          <p:nvPr>
            <p:ph type="dt" sz="half" idx="10"/>
          </p:nvPr>
        </p:nvSpPr>
        <p:spPr/>
        <p:txBody>
          <a:bodyPr/>
          <a:lstStyle/>
          <a:p>
            <a:fld id="{99686DD4-7B5E-46E1-9CB6-28201EC77B46}" type="datetime1">
              <a:rPr lang="it-IT" smtClean="0"/>
              <a:t>23/11/2012</a:t>
            </a:fld>
            <a:endParaRPr lang="it-IT"/>
          </a:p>
        </p:txBody>
      </p:sp>
      <p:sp>
        <p:nvSpPr>
          <p:cNvPr id="5" name="Segnaposto numero diapositiva 4"/>
          <p:cNvSpPr>
            <a:spLocks noGrp="1"/>
          </p:cNvSpPr>
          <p:nvPr>
            <p:ph type="sldNum" sz="quarter" idx="12"/>
          </p:nvPr>
        </p:nvSpPr>
        <p:spPr/>
        <p:txBody>
          <a:bodyPr/>
          <a:lstStyle/>
          <a:p>
            <a:fld id="{FC98327F-849C-41C6-8359-01F1A4012F6D}" type="slidenum">
              <a:rPr lang="it-IT" smtClean="0"/>
              <a:t>24</a:t>
            </a:fld>
            <a:endParaRPr lang="it-IT"/>
          </a:p>
        </p:txBody>
      </p:sp>
      <p:sp>
        <p:nvSpPr>
          <p:cNvPr id="6" name="Segnaposto piè di pagina 5"/>
          <p:cNvSpPr>
            <a:spLocks noGrp="1"/>
          </p:cNvSpPr>
          <p:nvPr>
            <p:ph type="ftr" sz="quarter" idx="11"/>
          </p:nvPr>
        </p:nvSpPr>
        <p:spPr/>
        <p:txBody>
          <a:bodyPr/>
          <a:lstStyle/>
          <a:p>
            <a:r>
              <a:rPr lang="it-IT" smtClean="0"/>
              <a:t>Anna Armone</a:t>
            </a:r>
            <a:endParaRPr lang="it-IT"/>
          </a:p>
        </p:txBody>
      </p:sp>
      <p:sp>
        <p:nvSpPr>
          <p:cNvPr id="12" name="CasellaDiTesto 11"/>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265242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ou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60648"/>
            <a:ext cx="8229600" cy="1143000"/>
          </a:xfrm>
        </p:spPr>
        <p:txBody>
          <a:bodyPr>
            <a:normAutofit/>
          </a:bodyPr>
          <a:lstStyle/>
          <a:p>
            <a:r>
              <a:rPr lang="it-IT" sz="2400" dirty="0" smtClean="0"/>
              <a:t>Oggetti e modelli di relazione nella contrattazione integrativa di istituto</a:t>
            </a:r>
            <a:endParaRPr lang="it-IT" sz="2400" dirty="0"/>
          </a:p>
        </p:txBody>
      </p:sp>
      <p:sp>
        <p:nvSpPr>
          <p:cNvPr id="4" name="CasellaDiTesto 3"/>
          <p:cNvSpPr txBox="1"/>
          <p:nvPr/>
        </p:nvSpPr>
        <p:spPr>
          <a:xfrm>
            <a:off x="11018" y="5131980"/>
            <a:ext cx="2445064" cy="461665"/>
          </a:xfrm>
          <a:prstGeom prst="rect">
            <a:avLst/>
          </a:prstGeom>
          <a:noFill/>
        </p:spPr>
        <p:txBody>
          <a:bodyPr wrap="square" rtlCol="0">
            <a:spAutoFit/>
          </a:bodyPr>
          <a:lstStyle/>
          <a:p>
            <a:r>
              <a:rPr lang="it-IT" sz="2400" dirty="0" smtClean="0"/>
              <a:t>contrattazione</a:t>
            </a:r>
            <a:endParaRPr lang="it-IT" sz="2400" dirty="0"/>
          </a:p>
        </p:txBody>
      </p:sp>
      <p:sp>
        <p:nvSpPr>
          <p:cNvPr id="5" name="CasellaDiTesto 4"/>
          <p:cNvSpPr txBox="1"/>
          <p:nvPr/>
        </p:nvSpPr>
        <p:spPr>
          <a:xfrm>
            <a:off x="11297" y="1700808"/>
            <a:ext cx="1940729" cy="461665"/>
          </a:xfrm>
          <a:prstGeom prst="rect">
            <a:avLst/>
          </a:prstGeom>
          <a:noFill/>
        </p:spPr>
        <p:txBody>
          <a:bodyPr wrap="square" rtlCol="0">
            <a:spAutoFit/>
          </a:bodyPr>
          <a:lstStyle/>
          <a:p>
            <a:r>
              <a:rPr lang="it-IT" sz="2400" dirty="0" smtClean="0"/>
              <a:t>informativa</a:t>
            </a:r>
            <a:endParaRPr lang="it-IT" sz="2400" dirty="0"/>
          </a:p>
        </p:txBody>
      </p:sp>
      <p:sp>
        <p:nvSpPr>
          <p:cNvPr id="6" name="CasellaDiTesto 5"/>
          <p:cNvSpPr txBox="1"/>
          <p:nvPr/>
        </p:nvSpPr>
        <p:spPr>
          <a:xfrm>
            <a:off x="25903" y="3402042"/>
            <a:ext cx="1665777" cy="830997"/>
          </a:xfrm>
          <a:prstGeom prst="rect">
            <a:avLst/>
          </a:prstGeom>
          <a:noFill/>
        </p:spPr>
        <p:txBody>
          <a:bodyPr wrap="square" rtlCol="0">
            <a:spAutoFit/>
          </a:bodyPr>
          <a:lstStyle/>
          <a:p>
            <a:r>
              <a:rPr lang="it-IT" sz="2400" dirty="0" smtClean="0"/>
              <a:t>Esame congiunto</a:t>
            </a:r>
            <a:endParaRPr lang="it-IT" sz="2400" dirty="0"/>
          </a:p>
        </p:txBody>
      </p:sp>
      <p:sp>
        <p:nvSpPr>
          <p:cNvPr id="7" name="CasellaDiTesto 6"/>
          <p:cNvSpPr txBox="1"/>
          <p:nvPr/>
        </p:nvSpPr>
        <p:spPr>
          <a:xfrm>
            <a:off x="2046915" y="4233039"/>
            <a:ext cx="7000102" cy="1679306"/>
          </a:xfrm>
          <a:prstGeom prst="rect">
            <a:avLst/>
          </a:prstGeom>
          <a:noFill/>
        </p:spPr>
        <p:txBody>
          <a:bodyPr wrap="square" rtlCol="0">
            <a:spAutoFit/>
          </a:bodyPr>
          <a:lstStyle/>
          <a:p>
            <a:pPr marL="342900" lvl="0" indent="-342900">
              <a:lnSpc>
                <a:spcPct val="93000"/>
              </a:lnSpc>
              <a:spcBef>
                <a:spcPts val="1500"/>
              </a:spcBef>
              <a:buFont typeface="+mj-lt"/>
              <a:buAutoNum type="arabicPeriod"/>
            </a:pPr>
            <a:r>
              <a:rPr lang="en-GB" sz="1400" dirty="0" err="1" smtClean="0">
                <a:solidFill>
                  <a:srgbClr val="000000"/>
                </a:solidFill>
                <a:latin typeface="Comic Sans MS" pitchFamily="66" charset="0"/>
              </a:rPr>
              <a:t>Criteri</a:t>
            </a:r>
            <a:r>
              <a:rPr lang="en-GB" sz="1400" dirty="0" smtClean="0">
                <a:solidFill>
                  <a:srgbClr val="000000"/>
                </a:solidFill>
                <a:latin typeface="Comic Sans MS" pitchFamily="66" charset="0"/>
              </a:rPr>
              <a:t> </a:t>
            </a:r>
            <a:r>
              <a:rPr lang="en-GB" sz="1400" dirty="0">
                <a:solidFill>
                  <a:srgbClr val="000000"/>
                </a:solidFill>
                <a:latin typeface="Comic Sans MS" pitchFamily="66" charset="0"/>
              </a:rPr>
              <a:t>e </a:t>
            </a:r>
            <a:r>
              <a:rPr lang="en-GB" sz="1400" dirty="0" err="1">
                <a:solidFill>
                  <a:srgbClr val="000000"/>
                </a:solidFill>
                <a:latin typeface="Comic Sans MS" pitchFamily="66" charset="0"/>
              </a:rPr>
              <a:t>modalità</a:t>
            </a:r>
            <a:r>
              <a:rPr lang="en-GB" sz="1400" dirty="0">
                <a:solidFill>
                  <a:srgbClr val="000000"/>
                </a:solidFill>
                <a:latin typeface="Comic Sans MS" pitchFamily="66" charset="0"/>
              </a:rPr>
              <a:t> di </a:t>
            </a:r>
            <a:r>
              <a:rPr lang="en-GB" sz="1400" dirty="0" err="1">
                <a:solidFill>
                  <a:srgbClr val="000000"/>
                </a:solidFill>
                <a:latin typeface="Comic Sans MS" pitchFamily="66" charset="0"/>
              </a:rPr>
              <a:t>applicazione</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dei</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diritti</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sindacali</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nonché</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determinazione</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dei</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contingenti</a:t>
            </a:r>
            <a:r>
              <a:rPr lang="en-GB" sz="1400" dirty="0">
                <a:solidFill>
                  <a:srgbClr val="000000"/>
                </a:solidFill>
                <a:latin typeface="Comic Sans MS" pitchFamily="66" charset="0"/>
              </a:rPr>
              <a:t> di </a:t>
            </a:r>
            <a:r>
              <a:rPr lang="en-GB" sz="1400" dirty="0" err="1">
                <a:solidFill>
                  <a:srgbClr val="000000"/>
                </a:solidFill>
                <a:latin typeface="Comic Sans MS" pitchFamily="66" charset="0"/>
              </a:rPr>
              <a:t>personale</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previsti</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dall’accordo</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sull’attuazione</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della</a:t>
            </a:r>
            <a:r>
              <a:rPr lang="en-GB" sz="1400" dirty="0">
                <a:solidFill>
                  <a:srgbClr val="000000"/>
                </a:solidFill>
                <a:latin typeface="Comic Sans MS" pitchFamily="66" charset="0"/>
              </a:rPr>
              <a:t> l. 146/1990 </a:t>
            </a:r>
            <a:r>
              <a:rPr lang="en-GB" sz="1400" dirty="0" err="1">
                <a:solidFill>
                  <a:srgbClr val="000000"/>
                </a:solidFill>
                <a:latin typeface="Comic Sans MS" pitchFamily="66" charset="0"/>
              </a:rPr>
              <a:t>così</a:t>
            </a:r>
            <a:r>
              <a:rPr lang="en-GB" sz="1400" dirty="0">
                <a:solidFill>
                  <a:srgbClr val="000000"/>
                </a:solidFill>
                <a:latin typeface="Comic Sans MS" pitchFamily="66" charset="0"/>
              </a:rPr>
              <a:t> come </a:t>
            </a:r>
            <a:r>
              <a:rPr lang="en-GB" sz="1400" dirty="0" err="1">
                <a:solidFill>
                  <a:srgbClr val="000000"/>
                </a:solidFill>
                <a:latin typeface="Comic Sans MS" pitchFamily="66" charset="0"/>
              </a:rPr>
              <a:t>modificata</a:t>
            </a:r>
            <a:r>
              <a:rPr lang="en-GB" sz="1400" dirty="0">
                <a:solidFill>
                  <a:srgbClr val="000000"/>
                </a:solidFill>
                <a:latin typeface="Comic Sans MS" pitchFamily="66" charset="0"/>
              </a:rPr>
              <a:t> e </a:t>
            </a:r>
            <a:r>
              <a:rPr lang="en-GB" sz="1400" dirty="0" err="1">
                <a:solidFill>
                  <a:srgbClr val="000000"/>
                </a:solidFill>
                <a:latin typeface="Comic Sans MS" pitchFamily="66" charset="0"/>
              </a:rPr>
              <a:t>integrata</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dalla</a:t>
            </a:r>
            <a:r>
              <a:rPr lang="en-GB" sz="1400" dirty="0">
                <a:solidFill>
                  <a:srgbClr val="000000"/>
                </a:solidFill>
                <a:latin typeface="Comic Sans MS" pitchFamily="66" charset="0"/>
              </a:rPr>
              <a:t> l. n. 83/2000)</a:t>
            </a:r>
            <a:r>
              <a:rPr lang="ar-SA" sz="1400" dirty="0">
                <a:solidFill>
                  <a:srgbClr val="000000"/>
                </a:solidFill>
                <a:latin typeface="Comic Sans MS" pitchFamily="66" charset="0"/>
                <a:cs typeface="Arial" charset="0"/>
              </a:rPr>
              <a:t>‏</a:t>
            </a:r>
            <a:endParaRPr lang="en-GB" sz="1400" dirty="0">
              <a:solidFill>
                <a:srgbClr val="000000"/>
              </a:solidFill>
              <a:latin typeface="Comic Sans MS" pitchFamily="66" charset="0"/>
            </a:endParaRPr>
          </a:p>
          <a:p>
            <a:pPr marL="342900" lvl="0" indent="-342900">
              <a:lnSpc>
                <a:spcPct val="93000"/>
              </a:lnSpc>
              <a:spcBef>
                <a:spcPts val="1500"/>
              </a:spcBef>
              <a:buFont typeface="+mj-lt"/>
              <a:buAutoNum type="arabicPeriod"/>
            </a:pPr>
            <a:r>
              <a:rPr lang="en-GB" sz="1400" dirty="0" err="1">
                <a:solidFill>
                  <a:srgbClr val="000000"/>
                </a:solidFill>
                <a:latin typeface="Comic Sans MS" pitchFamily="66" charset="0"/>
              </a:rPr>
              <a:t>Attuazione</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della</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normativa</a:t>
            </a:r>
            <a:r>
              <a:rPr lang="en-GB" sz="1400" dirty="0">
                <a:solidFill>
                  <a:srgbClr val="000000"/>
                </a:solidFill>
                <a:latin typeface="Comic Sans MS" pitchFamily="66" charset="0"/>
              </a:rPr>
              <a:t> in </a:t>
            </a:r>
            <a:r>
              <a:rPr lang="en-GB" sz="1400" dirty="0" err="1">
                <a:solidFill>
                  <a:srgbClr val="000000"/>
                </a:solidFill>
                <a:latin typeface="Comic Sans MS" pitchFamily="66" charset="0"/>
              </a:rPr>
              <a:t>materia</a:t>
            </a:r>
            <a:r>
              <a:rPr lang="en-GB" sz="1400" dirty="0">
                <a:solidFill>
                  <a:srgbClr val="000000"/>
                </a:solidFill>
                <a:latin typeface="Comic Sans MS" pitchFamily="66" charset="0"/>
              </a:rPr>
              <a:t> di </a:t>
            </a:r>
            <a:r>
              <a:rPr lang="en-GB" sz="1400" dirty="0" err="1">
                <a:solidFill>
                  <a:srgbClr val="000000"/>
                </a:solidFill>
                <a:latin typeface="Comic Sans MS" pitchFamily="66" charset="0"/>
              </a:rPr>
              <a:t>sicurezza</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nei</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luoghi</a:t>
            </a:r>
            <a:r>
              <a:rPr lang="en-GB" sz="1400" dirty="0">
                <a:solidFill>
                  <a:srgbClr val="000000"/>
                </a:solidFill>
                <a:latin typeface="Comic Sans MS" pitchFamily="66" charset="0"/>
              </a:rPr>
              <a:t> di </a:t>
            </a:r>
            <a:r>
              <a:rPr lang="en-GB" sz="1400" dirty="0" err="1">
                <a:solidFill>
                  <a:srgbClr val="000000"/>
                </a:solidFill>
                <a:latin typeface="Comic Sans MS" pitchFamily="66" charset="0"/>
              </a:rPr>
              <a:t>lavoro</a:t>
            </a:r>
            <a:r>
              <a:rPr lang="en-GB" sz="1400" dirty="0">
                <a:solidFill>
                  <a:srgbClr val="000000"/>
                </a:solidFill>
                <a:latin typeface="Comic Sans MS" pitchFamily="66" charset="0"/>
              </a:rPr>
              <a:t>;</a:t>
            </a:r>
          </a:p>
          <a:p>
            <a:pPr marL="342900" lvl="0" indent="-342900">
              <a:lnSpc>
                <a:spcPct val="93000"/>
              </a:lnSpc>
              <a:spcBef>
                <a:spcPts val="1500"/>
              </a:spcBef>
              <a:buFont typeface="+mj-lt"/>
              <a:buAutoNum type="arabicPeriod"/>
            </a:pPr>
            <a:r>
              <a:rPr lang="en-GB" sz="1400" dirty="0" err="1">
                <a:solidFill>
                  <a:srgbClr val="000000"/>
                </a:solidFill>
                <a:latin typeface="Comic Sans MS" pitchFamily="66" charset="0"/>
              </a:rPr>
              <a:t>Criteri</a:t>
            </a:r>
            <a:r>
              <a:rPr lang="en-GB" sz="1400" dirty="0">
                <a:solidFill>
                  <a:srgbClr val="000000"/>
                </a:solidFill>
                <a:latin typeface="Comic Sans MS" pitchFamily="66" charset="0"/>
              </a:rPr>
              <a:t> per la </a:t>
            </a:r>
            <a:r>
              <a:rPr lang="en-GB" sz="1400" dirty="0" err="1">
                <a:solidFill>
                  <a:srgbClr val="000000"/>
                </a:solidFill>
                <a:latin typeface="Comic Sans MS" pitchFamily="66" charset="0"/>
              </a:rPr>
              <a:t>ripartizione</a:t>
            </a:r>
            <a:r>
              <a:rPr lang="en-GB" sz="1400" dirty="0">
                <a:solidFill>
                  <a:srgbClr val="000000"/>
                </a:solidFill>
                <a:latin typeface="Comic Sans MS" pitchFamily="66" charset="0"/>
              </a:rPr>
              <a:t> del </a:t>
            </a:r>
            <a:r>
              <a:rPr lang="en-GB" sz="1400" dirty="0" err="1">
                <a:solidFill>
                  <a:srgbClr val="000000"/>
                </a:solidFill>
                <a:latin typeface="Comic Sans MS" pitchFamily="66" charset="0"/>
              </a:rPr>
              <a:t>fondo</a:t>
            </a:r>
            <a:r>
              <a:rPr lang="en-GB" sz="1400" dirty="0">
                <a:solidFill>
                  <a:srgbClr val="000000"/>
                </a:solidFill>
                <a:latin typeface="Comic Sans MS" pitchFamily="66" charset="0"/>
              </a:rPr>
              <a:t> di </a:t>
            </a:r>
            <a:r>
              <a:rPr lang="en-GB" sz="1400" dirty="0" err="1">
                <a:solidFill>
                  <a:srgbClr val="000000"/>
                </a:solidFill>
                <a:latin typeface="Comic Sans MS" pitchFamily="66" charset="0"/>
              </a:rPr>
              <a:t>istituto</a:t>
            </a:r>
            <a:r>
              <a:rPr lang="en-GB" sz="1400" dirty="0">
                <a:solidFill>
                  <a:srgbClr val="000000"/>
                </a:solidFill>
                <a:latin typeface="Comic Sans MS" pitchFamily="66" charset="0"/>
              </a:rPr>
              <a:t> e per </a:t>
            </a:r>
            <a:r>
              <a:rPr lang="en-GB" sz="1400" dirty="0" err="1">
                <a:solidFill>
                  <a:srgbClr val="000000"/>
                </a:solidFill>
                <a:latin typeface="Comic Sans MS" pitchFamily="66" charset="0"/>
              </a:rPr>
              <a:t>l’attribuzione</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dei</a:t>
            </a:r>
            <a:r>
              <a:rPr lang="en-GB" sz="1400" dirty="0">
                <a:solidFill>
                  <a:srgbClr val="000000"/>
                </a:solidFill>
                <a:latin typeface="Comic Sans MS" pitchFamily="66" charset="0"/>
              </a:rPr>
              <a:t> </a:t>
            </a:r>
            <a:r>
              <a:rPr lang="en-GB" sz="1400" dirty="0" err="1">
                <a:solidFill>
                  <a:srgbClr val="000000"/>
                </a:solidFill>
                <a:latin typeface="Comic Sans MS" pitchFamily="66" charset="0"/>
              </a:rPr>
              <a:t>compensi</a:t>
            </a:r>
            <a:r>
              <a:rPr lang="en-GB" sz="1400" dirty="0">
                <a:solidFill>
                  <a:srgbClr val="000000"/>
                </a:solidFill>
                <a:latin typeface="Comic Sans MS" pitchFamily="66" charset="0"/>
              </a:rPr>
              <a:t> </a:t>
            </a:r>
            <a:r>
              <a:rPr lang="en-GB" sz="1400" dirty="0" err="1" smtClean="0">
                <a:solidFill>
                  <a:srgbClr val="000000"/>
                </a:solidFill>
                <a:latin typeface="Comic Sans MS" pitchFamily="66" charset="0"/>
              </a:rPr>
              <a:t>accessori</a:t>
            </a:r>
            <a:endParaRPr lang="en-GB" sz="1400" dirty="0" smtClean="0">
              <a:solidFill>
                <a:srgbClr val="000000"/>
              </a:solidFill>
              <a:latin typeface="Comic Sans MS" pitchFamily="66" charset="0"/>
            </a:endParaRPr>
          </a:p>
        </p:txBody>
      </p:sp>
      <p:sp>
        <p:nvSpPr>
          <p:cNvPr id="8" name="CasellaDiTesto 7"/>
          <p:cNvSpPr txBox="1"/>
          <p:nvPr/>
        </p:nvSpPr>
        <p:spPr>
          <a:xfrm>
            <a:off x="1692267" y="1068897"/>
            <a:ext cx="7475219" cy="2591479"/>
          </a:xfrm>
          <a:prstGeom prst="rect">
            <a:avLst/>
          </a:prstGeom>
          <a:noFill/>
        </p:spPr>
        <p:txBody>
          <a:bodyPr wrap="square" rtlCol="0">
            <a:spAutoFit/>
          </a:bodyPr>
          <a:lstStyle/>
          <a:p>
            <a:pPr marL="342900" lvl="0" indent="-342900">
              <a:spcBef>
                <a:spcPct val="20000"/>
              </a:spcBef>
              <a:buFont typeface="+mj-lt"/>
              <a:buAutoNum type="arabicPeriod"/>
              <a:defRPr/>
            </a:pPr>
            <a:r>
              <a:rPr lang="it-IT" sz="1400" dirty="0" smtClean="0">
                <a:solidFill>
                  <a:prstClr val="black"/>
                </a:solidFill>
                <a:latin typeface="Arial" pitchFamily="34" charset="0"/>
                <a:cs typeface="Arial" pitchFamily="34" charset="0"/>
              </a:rPr>
              <a:t>Modalità </a:t>
            </a:r>
            <a:r>
              <a:rPr lang="it-IT" sz="1400" dirty="0">
                <a:solidFill>
                  <a:prstClr val="black"/>
                </a:solidFill>
                <a:latin typeface="Arial" pitchFamily="34" charset="0"/>
                <a:cs typeface="Arial" pitchFamily="34" charset="0"/>
              </a:rPr>
              <a:t>di utilizzazione del personale docente in rapporto al piano dell’offerta formativa e al piano delle attività e modalità di utilizzazione del personale ATA in relazione al relativo piano delle attività formulato dal DSGA, sentito il personale medesimo; </a:t>
            </a:r>
          </a:p>
          <a:p>
            <a:pPr marL="342900" lvl="0" indent="-342900">
              <a:spcBef>
                <a:spcPct val="20000"/>
              </a:spcBef>
              <a:buFont typeface="+mj-lt"/>
              <a:buAutoNum type="arabicPeriod"/>
              <a:defRPr/>
            </a:pPr>
            <a:r>
              <a:rPr lang="it-IT" sz="1400" dirty="0">
                <a:solidFill>
                  <a:prstClr val="black"/>
                </a:solidFill>
                <a:latin typeface="Arial" pitchFamily="34" charset="0"/>
                <a:cs typeface="Arial" pitchFamily="34" charset="0"/>
              </a:rPr>
              <a:t>criteri riguardanti le assegnazioni del personale docente, educativo ed ATA alle sezioni staccate e ai plessi, ricadute sull'organizzazione del lavoro e del servizio derivanti dall'intensificazione delle prestazioni legate alla definizione dell’unità didattica. Ritorni pomeridiani; </a:t>
            </a:r>
            <a:endParaRPr lang="it-IT" sz="1400" dirty="0" smtClean="0">
              <a:solidFill>
                <a:prstClr val="black"/>
              </a:solidFill>
              <a:latin typeface="Arial" pitchFamily="34" charset="0"/>
              <a:cs typeface="Arial" pitchFamily="34" charset="0"/>
            </a:endParaRPr>
          </a:p>
          <a:p>
            <a:pPr marL="342900" lvl="0" indent="-342900">
              <a:spcBef>
                <a:spcPct val="20000"/>
              </a:spcBef>
              <a:buFont typeface="+mj-lt"/>
              <a:buAutoNum type="arabicPeriod"/>
              <a:defRPr/>
            </a:pPr>
            <a:r>
              <a:rPr lang="it-IT" sz="1400" dirty="0">
                <a:solidFill>
                  <a:prstClr val="black"/>
                </a:solidFill>
                <a:latin typeface="Arial" pitchFamily="34" charset="0"/>
                <a:cs typeface="Arial" pitchFamily="34" charset="0"/>
              </a:rPr>
              <a:t>criteri e modalità relativi alla organizzazione del lavoro e all’articolazione dell’orario del personale docente, educativo ed ATA, nonché i criteri per l’individuazione del personale docente, educativo ed ATA da utilizzare nelle attività retribuite con il fondo di istituto </a:t>
            </a:r>
          </a:p>
          <a:p>
            <a:pPr marL="342900" lvl="0" indent="-342900">
              <a:spcBef>
                <a:spcPct val="20000"/>
              </a:spcBef>
              <a:buFont typeface="Arial" pitchFamily="34" charset="0"/>
              <a:buChar char="•"/>
              <a:defRPr/>
            </a:pPr>
            <a:endParaRPr lang="it-IT" sz="1400" dirty="0">
              <a:solidFill>
                <a:prstClr val="black"/>
              </a:solidFill>
              <a:latin typeface="Arial" pitchFamily="34" charset="0"/>
              <a:cs typeface="Arial" pitchFamily="34" charset="0"/>
            </a:endParaRPr>
          </a:p>
        </p:txBody>
      </p:sp>
      <p:sp>
        <p:nvSpPr>
          <p:cNvPr id="10" name="CasellaDiTesto 9"/>
          <p:cNvSpPr txBox="1"/>
          <p:nvPr/>
        </p:nvSpPr>
        <p:spPr>
          <a:xfrm>
            <a:off x="2046915" y="3648263"/>
            <a:ext cx="4446403" cy="338554"/>
          </a:xfrm>
          <a:prstGeom prst="rect">
            <a:avLst/>
          </a:prstGeom>
          <a:noFill/>
        </p:spPr>
        <p:txBody>
          <a:bodyPr wrap="square" rtlCol="0">
            <a:spAutoFit/>
          </a:bodyPr>
          <a:lstStyle/>
          <a:p>
            <a:r>
              <a:rPr lang="it-IT" sz="1600" dirty="0" smtClean="0">
                <a:solidFill>
                  <a:prstClr val="black"/>
                </a:solidFill>
              </a:rPr>
              <a:t>Misure </a:t>
            </a:r>
            <a:r>
              <a:rPr lang="it-IT" sz="1600" dirty="0">
                <a:solidFill>
                  <a:prstClr val="black"/>
                </a:solidFill>
              </a:rPr>
              <a:t>riguardanti </a:t>
            </a:r>
            <a:r>
              <a:rPr lang="it-IT" sz="1600" dirty="0" smtClean="0">
                <a:solidFill>
                  <a:prstClr val="black"/>
                </a:solidFill>
              </a:rPr>
              <a:t>il </a:t>
            </a:r>
            <a:r>
              <a:rPr lang="it-IT" sz="1600" dirty="0">
                <a:solidFill>
                  <a:prstClr val="black"/>
                </a:solidFill>
              </a:rPr>
              <a:t>rapporti di </a:t>
            </a:r>
            <a:r>
              <a:rPr lang="it-IT" sz="1600" dirty="0">
                <a:solidFill>
                  <a:prstClr val="black"/>
                </a:solidFill>
                <a:hlinkClick r:id="" action="ppaction://hlinkshowjump?jump=nextslide"/>
              </a:rPr>
              <a:t>lavoro</a:t>
            </a:r>
            <a:endParaRPr lang="it-IT" sz="1600" dirty="0"/>
          </a:p>
        </p:txBody>
      </p:sp>
      <p:sp>
        <p:nvSpPr>
          <p:cNvPr id="11" name="Segnaposto data 10"/>
          <p:cNvSpPr>
            <a:spLocks noGrp="1"/>
          </p:cNvSpPr>
          <p:nvPr>
            <p:ph type="dt" sz="half" idx="10"/>
          </p:nvPr>
        </p:nvSpPr>
        <p:spPr/>
        <p:txBody>
          <a:bodyPr/>
          <a:lstStyle/>
          <a:p>
            <a:fld id="{64CA9076-10EF-4FB9-BA40-0EB7ECC8EEB0}" type="datetime1">
              <a:rPr lang="it-IT" smtClean="0"/>
              <a:t>23/11/2012</a:t>
            </a:fld>
            <a:endParaRPr lang="it-IT"/>
          </a:p>
        </p:txBody>
      </p:sp>
      <p:sp>
        <p:nvSpPr>
          <p:cNvPr id="12" name="Segnaposto numero diapositiva 11"/>
          <p:cNvSpPr>
            <a:spLocks noGrp="1"/>
          </p:cNvSpPr>
          <p:nvPr>
            <p:ph type="sldNum" sz="quarter" idx="12"/>
          </p:nvPr>
        </p:nvSpPr>
        <p:spPr/>
        <p:txBody>
          <a:bodyPr/>
          <a:lstStyle/>
          <a:p>
            <a:fld id="{FC98327F-849C-41C6-8359-01F1A4012F6D}" type="slidenum">
              <a:rPr lang="it-IT" smtClean="0"/>
              <a:t>25</a:t>
            </a:fld>
            <a:endParaRPr lang="it-IT"/>
          </a:p>
        </p:txBody>
      </p:sp>
      <p:sp>
        <p:nvSpPr>
          <p:cNvPr id="13" name="Segnaposto piè di pagina 12"/>
          <p:cNvSpPr>
            <a:spLocks noGrp="1"/>
          </p:cNvSpPr>
          <p:nvPr>
            <p:ph type="ftr" sz="quarter" idx="11"/>
          </p:nvPr>
        </p:nvSpPr>
        <p:spPr/>
        <p:txBody>
          <a:bodyPr/>
          <a:lstStyle/>
          <a:p>
            <a:r>
              <a:rPr lang="it-IT" smtClean="0"/>
              <a:t>Anna Armone</a:t>
            </a:r>
            <a:endParaRPr lang="it-IT"/>
          </a:p>
        </p:txBody>
      </p:sp>
      <p:sp>
        <p:nvSpPr>
          <p:cNvPr id="14" name="CasellaDiTesto 13"/>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937753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461043"/>
            <a:ext cx="8229600" cy="2016224"/>
          </a:xfrm>
        </p:spPr>
        <p:txBody>
          <a:bodyPr>
            <a:normAutofit/>
          </a:bodyPr>
          <a:lstStyle/>
          <a:p>
            <a:r>
              <a:rPr lang="it-IT" sz="2000" dirty="0">
                <a:latin typeface="Verdana"/>
              </a:rPr>
              <a:t>ai sensi dell'articolo 2 del decreto legislativo n. 165/2001, gli ambiti della disciplina del rapporto di lavoro pubblico riservati rispettivamente alla contrattazione collettiva e alla legge, fermo restando che è riservata alla contrattazione collettiva la determinazione dei diritti e delle obbligazioni </a:t>
            </a:r>
            <a:r>
              <a:rPr lang="it-IT" sz="2000" i="1" dirty="0">
                <a:latin typeface="Verdana"/>
              </a:rPr>
              <a:t>"direttamente pertinenti al rapporto di lavoro";</a:t>
            </a:r>
            <a:r>
              <a:rPr lang="it-IT" sz="2000" dirty="0">
                <a:latin typeface="Verdana"/>
              </a:rPr>
              <a:t> </a:t>
            </a:r>
            <a:endParaRPr lang="it-IT" sz="2000" dirty="0"/>
          </a:p>
        </p:txBody>
      </p:sp>
      <p:sp>
        <p:nvSpPr>
          <p:cNvPr id="4" name="CasellaDiTesto 3"/>
          <p:cNvSpPr txBox="1"/>
          <p:nvPr/>
        </p:nvSpPr>
        <p:spPr>
          <a:xfrm>
            <a:off x="467544" y="3501008"/>
            <a:ext cx="8280920" cy="3139321"/>
          </a:xfrm>
          <a:prstGeom prst="rect">
            <a:avLst/>
          </a:prstGeom>
          <a:noFill/>
        </p:spPr>
        <p:txBody>
          <a:bodyPr wrap="square" rtlCol="0">
            <a:spAutoFit/>
          </a:bodyPr>
          <a:lstStyle/>
          <a:p>
            <a:pPr algn="just"/>
            <a:r>
              <a:rPr lang="it-IT" i="1" dirty="0" smtClean="0">
                <a:solidFill>
                  <a:prstClr val="black"/>
                </a:solidFill>
                <a:latin typeface="Verdana"/>
              </a:rPr>
              <a:t>situazioni </a:t>
            </a:r>
            <a:r>
              <a:rPr lang="it-IT" i="1" dirty="0">
                <a:solidFill>
                  <a:prstClr val="black"/>
                </a:solidFill>
                <a:latin typeface="Verdana"/>
              </a:rPr>
              <a:t>giuridiche soggettive di debito e di credito</a:t>
            </a:r>
            <a:r>
              <a:rPr lang="it-IT" dirty="0">
                <a:solidFill>
                  <a:prstClr val="black"/>
                </a:solidFill>
                <a:latin typeface="Verdana"/>
              </a:rPr>
              <a:t> tra le due parti del rapporto di lavoro (parte datoriale e lavoratore). Dette situazioni giuridiche rinvengono peraltro il loro fondamento nel </a:t>
            </a:r>
            <a:r>
              <a:rPr lang="it-IT" i="1" dirty="0">
                <a:solidFill>
                  <a:prstClr val="black"/>
                </a:solidFill>
                <a:latin typeface="Verdana"/>
              </a:rPr>
              <a:t>contratto individuale</a:t>
            </a:r>
            <a:r>
              <a:rPr lang="it-IT" dirty="0">
                <a:solidFill>
                  <a:prstClr val="black"/>
                </a:solidFill>
                <a:latin typeface="Verdana"/>
              </a:rPr>
              <a:t> che, al pari dei contratti collettivi, è fonte idonea a regolare i rapporti di lavoro (si veda, in proposito, l'art. 2, comma 3, </a:t>
            </a:r>
            <a:r>
              <a:rPr lang="it-IT" dirty="0" smtClean="0">
                <a:solidFill>
                  <a:prstClr val="black"/>
                </a:solidFill>
                <a:latin typeface="Verdana"/>
              </a:rPr>
              <a:t>d.lgs</a:t>
            </a:r>
            <a:r>
              <a:rPr lang="it-IT" dirty="0">
                <a:solidFill>
                  <a:prstClr val="black"/>
                </a:solidFill>
                <a:latin typeface="Verdana"/>
              </a:rPr>
              <a:t>. 165/2001).</a:t>
            </a:r>
          </a:p>
          <a:p>
            <a:pPr algn="just"/>
            <a:r>
              <a:rPr lang="it-IT" dirty="0">
                <a:solidFill>
                  <a:prstClr val="black"/>
                </a:solidFill>
                <a:latin typeface="Verdana"/>
              </a:rPr>
              <a:t>Esempi di situazioni giuridiche direttamente pertinenti al rapporto di lavoro possono farsi con riferimento ai seguenti </a:t>
            </a:r>
            <a:r>
              <a:rPr lang="it-IT" dirty="0" smtClean="0">
                <a:solidFill>
                  <a:prstClr val="black"/>
                </a:solidFill>
                <a:latin typeface="Verdana"/>
              </a:rPr>
              <a:t>aspetti: </a:t>
            </a:r>
            <a:r>
              <a:rPr lang="it-IT" dirty="0">
                <a:solidFill>
                  <a:prstClr val="black"/>
                </a:solidFill>
                <a:latin typeface="Verdana"/>
              </a:rPr>
              <a:t>- trattamento economico - durata dell'orario di lavoro - inquadramento e mansioni – riposi - tutela della salute - tutela della maternità - ferie e </a:t>
            </a:r>
            <a:r>
              <a:rPr lang="it-IT" dirty="0" smtClean="0">
                <a:solidFill>
                  <a:prstClr val="black"/>
                </a:solidFill>
                <a:latin typeface="Verdana"/>
              </a:rPr>
              <a:t>festività </a:t>
            </a:r>
            <a:r>
              <a:rPr lang="it-IT" dirty="0" smtClean="0">
                <a:solidFill>
                  <a:prstClr val="black"/>
                </a:solidFill>
                <a:latin typeface="Verdana"/>
                <a:hlinkClick r:id="" action="ppaction://hlinkshowjump?jump=previousslide"/>
              </a:rPr>
              <a:t>(</a:t>
            </a:r>
            <a:r>
              <a:rPr lang="it-IT" dirty="0" err="1" smtClean="0">
                <a:solidFill>
                  <a:prstClr val="black"/>
                </a:solidFill>
                <a:latin typeface="Verdana"/>
                <a:hlinkClick r:id="" action="ppaction://hlinkshowjump?jump=previousslide"/>
              </a:rPr>
              <a:t>Auriemma</a:t>
            </a:r>
            <a:r>
              <a:rPr lang="it-IT" dirty="0" smtClean="0">
                <a:solidFill>
                  <a:prstClr val="black"/>
                </a:solidFill>
                <a:latin typeface="Verdana"/>
                <a:hlinkClick r:id="" action="ppaction://hlinkshowjump?jump=previousslide"/>
              </a:rPr>
              <a:t>)</a:t>
            </a:r>
            <a:endParaRPr lang="it-IT" dirty="0">
              <a:solidFill>
                <a:prstClr val="black"/>
              </a:solidFill>
              <a:latin typeface="Verdana"/>
            </a:endParaRPr>
          </a:p>
        </p:txBody>
      </p:sp>
      <p:sp>
        <p:nvSpPr>
          <p:cNvPr id="5" name="Segnaposto data 4"/>
          <p:cNvSpPr>
            <a:spLocks noGrp="1"/>
          </p:cNvSpPr>
          <p:nvPr>
            <p:ph type="dt" sz="half" idx="10"/>
          </p:nvPr>
        </p:nvSpPr>
        <p:spPr/>
        <p:txBody>
          <a:bodyPr/>
          <a:lstStyle/>
          <a:p>
            <a:fld id="{1FE5DFC9-6C95-4A09-B5A2-5CE0DB5236F6}" type="datetime1">
              <a:rPr lang="it-IT" smtClean="0"/>
              <a:t>23/11/2012</a:t>
            </a:fld>
            <a:endParaRPr lang="it-IT"/>
          </a:p>
        </p:txBody>
      </p:sp>
      <p:sp>
        <p:nvSpPr>
          <p:cNvPr id="6" name="Segnaposto numero diapositiva 5"/>
          <p:cNvSpPr>
            <a:spLocks noGrp="1"/>
          </p:cNvSpPr>
          <p:nvPr>
            <p:ph type="sldNum" sz="quarter" idx="12"/>
          </p:nvPr>
        </p:nvSpPr>
        <p:spPr/>
        <p:txBody>
          <a:bodyPr/>
          <a:lstStyle/>
          <a:p>
            <a:fld id="{FC98327F-849C-41C6-8359-01F1A4012F6D}" type="slidenum">
              <a:rPr lang="it-IT" smtClean="0"/>
              <a:t>26</a:t>
            </a:fld>
            <a:endParaRPr lang="it-IT"/>
          </a:p>
        </p:txBody>
      </p:sp>
      <p:sp>
        <p:nvSpPr>
          <p:cNvPr id="7" name="Segnaposto piè di pagina 6"/>
          <p:cNvSpPr>
            <a:spLocks noGrp="1"/>
          </p:cNvSpPr>
          <p:nvPr>
            <p:ph type="ftr" sz="quarter" idx="11"/>
          </p:nvPr>
        </p:nvSpPr>
        <p:spPr/>
        <p:txBody>
          <a:bodyPr/>
          <a:lstStyle/>
          <a:p>
            <a:r>
              <a:rPr lang="it-IT" smtClean="0"/>
              <a:t>Anna Armone</a:t>
            </a:r>
            <a:endParaRPr lang="it-IT"/>
          </a:p>
        </p:txBody>
      </p:sp>
      <p:sp>
        <p:nvSpPr>
          <p:cNvPr id="8" name="Freccia in giù 7"/>
          <p:cNvSpPr/>
          <p:nvPr/>
        </p:nvSpPr>
        <p:spPr>
          <a:xfrm>
            <a:off x="3275856" y="2492896"/>
            <a:ext cx="259228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2602722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6"/>
          <p:cNvSpPr>
            <a:spLocks noGrp="1"/>
          </p:cNvSpPr>
          <p:nvPr>
            <p:ph type="title"/>
          </p:nvPr>
        </p:nvSpPr>
        <p:spPr>
          <a:xfrm>
            <a:off x="539552" y="332656"/>
            <a:ext cx="8224838" cy="708025"/>
          </a:xfrm>
        </p:spPr>
        <p:txBody>
          <a:bodyPr>
            <a:noAutofit/>
          </a:bodyPr>
          <a:lstStyle/>
          <a:p>
            <a:r>
              <a:rPr lang="en-GB" sz="2800" dirty="0" smtClean="0">
                <a:latin typeface="Comic Sans MS" pitchFamily="66" charset="0"/>
              </a:rPr>
              <a:t>Le </a:t>
            </a:r>
            <a:r>
              <a:rPr lang="en-GB" sz="2800" dirty="0" err="1" smtClean="0">
                <a:latin typeface="Comic Sans MS" pitchFamily="66" charset="0"/>
              </a:rPr>
              <a:t>materie</a:t>
            </a:r>
            <a:r>
              <a:rPr lang="en-GB" sz="2800" dirty="0" smtClean="0">
                <a:latin typeface="Comic Sans MS" pitchFamily="66" charset="0"/>
              </a:rPr>
              <a:t> di </a:t>
            </a:r>
            <a:r>
              <a:rPr lang="en-GB" sz="2800" dirty="0" err="1" smtClean="0">
                <a:latin typeface="Comic Sans MS" pitchFamily="66" charset="0"/>
              </a:rPr>
              <a:t>contrattazione</a:t>
            </a:r>
            <a:r>
              <a:rPr lang="en-GB" sz="2800" dirty="0" smtClean="0">
                <a:latin typeface="Comic Sans MS" pitchFamily="66" charset="0"/>
              </a:rPr>
              <a:t> </a:t>
            </a:r>
            <a:r>
              <a:rPr lang="en-GB" sz="2800" dirty="0" err="1" smtClean="0">
                <a:latin typeface="Comic Sans MS" pitchFamily="66" charset="0"/>
              </a:rPr>
              <a:t>previste</a:t>
            </a:r>
            <a:r>
              <a:rPr lang="en-GB" sz="2800" dirty="0" smtClean="0">
                <a:latin typeface="Comic Sans MS" pitchFamily="66" charset="0"/>
              </a:rPr>
              <a:t> </a:t>
            </a:r>
            <a:r>
              <a:rPr lang="en-GB" sz="2800" dirty="0" err="1" smtClean="0">
                <a:latin typeface="Comic Sans MS" pitchFamily="66" charset="0"/>
              </a:rPr>
              <a:t>dall’art</a:t>
            </a:r>
            <a:r>
              <a:rPr lang="en-GB" sz="2800" dirty="0" smtClean="0">
                <a:latin typeface="Comic Sans MS" pitchFamily="66" charset="0"/>
              </a:rPr>
              <a:t>. 6 del CCNL</a:t>
            </a:r>
            <a:endParaRPr lang="it-IT" sz="2800" dirty="0" smtClean="0"/>
          </a:p>
        </p:txBody>
      </p:sp>
      <p:sp>
        <p:nvSpPr>
          <p:cNvPr id="50179" name="Segnaposto contenuto 7"/>
          <p:cNvSpPr>
            <a:spLocks noGrp="1"/>
          </p:cNvSpPr>
          <p:nvPr>
            <p:ph idx="1"/>
          </p:nvPr>
        </p:nvSpPr>
        <p:spPr>
          <a:xfrm>
            <a:off x="179388" y="981075"/>
            <a:ext cx="8785225" cy="5472113"/>
          </a:xfrm>
        </p:spPr>
        <p:txBody>
          <a:bodyPr/>
          <a:lstStyle/>
          <a:p>
            <a:pPr marL="0" indent="0">
              <a:buFont typeface="Arial" charset="0"/>
              <a:buNone/>
              <a:defRPr/>
            </a:pPr>
            <a:r>
              <a:rPr lang="it-IT" sz="1800" dirty="0" smtClean="0"/>
              <a:t>	Sono materie di contrattazione integrativa le seguenti: </a:t>
            </a:r>
          </a:p>
          <a:p>
            <a:pPr>
              <a:defRPr/>
            </a:pPr>
            <a:r>
              <a:rPr lang="it-IT" sz="1800" dirty="0" smtClean="0"/>
              <a:t>modalità di utilizzazione del personale docente in rapporto al piano dell’offerta formativa e al piano delle attività e modalità di utilizzazione del personale ATA in relazione al relativo piano delle attività formulato dal DSGA, sentito il personale medesimo; </a:t>
            </a:r>
          </a:p>
          <a:p>
            <a:pPr>
              <a:defRPr/>
            </a:pPr>
            <a:r>
              <a:rPr lang="it-IT" sz="1800" dirty="0" smtClean="0"/>
              <a:t>criteri riguardanti le assegnazioni del personale docente, educativo ed ATA alle sezioni staccate e ai plessi, ricadute sull'organizzazione del lavoro e del servizio derivanti dall'intensificazione delle prestazioni legate alla definizione dell’unità didattica. Ritorni pomeridiani; </a:t>
            </a:r>
          </a:p>
          <a:p>
            <a:pPr>
              <a:defRPr/>
            </a:pPr>
            <a:r>
              <a:rPr lang="it-IT" sz="1800" b="1" dirty="0" smtClean="0"/>
              <a:t>criteri e modalità di applicazione dei diritti sindacali, nonché determinazione dei contingenti di personale previsti dall'accordo sull'attuazione della legge n. 146/1990, così come modificata e integrata dalla legge n.83/2000; </a:t>
            </a:r>
          </a:p>
          <a:p>
            <a:pPr>
              <a:defRPr/>
            </a:pPr>
            <a:r>
              <a:rPr lang="it-IT" sz="1800" b="1" dirty="0" smtClean="0"/>
              <a:t>attuazione della normativa in materia di sicurezza nei luoghi di lavoro; </a:t>
            </a:r>
          </a:p>
          <a:p>
            <a:pPr>
              <a:defRPr/>
            </a:pPr>
            <a:r>
              <a:rPr lang="it-IT" sz="1800" b="1" dirty="0" smtClean="0"/>
              <a:t>i criteri generali per la ripartizione delle risorse del fondo d'istituto e per l'attribuzione dei compensi accessori, ai sensi dell’art. 45, comma 1, del d.lgs. n. 165/2001, al personale docente, educativo ed ATA; </a:t>
            </a:r>
          </a:p>
          <a:p>
            <a:pPr>
              <a:defRPr/>
            </a:pPr>
            <a:r>
              <a:rPr lang="it-IT" sz="1800" dirty="0" smtClean="0"/>
              <a:t>criteri e modalità relativi alla organizzazione del lavoro e all’articolazione dell’orario del personale docente, educativo ed ATA, nonché i criteri per l’individuazione del personale docente, educativo ed ATA da utilizzare nelle attività retribuite con il fondo di istituto </a:t>
            </a:r>
          </a:p>
          <a:p>
            <a:pPr>
              <a:defRPr/>
            </a:pPr>
            <a:endParaRPr lang="it-IT" sz="1800" dirty="0" smtClean="0"/>
          </a:p>
        </p:txBody>
      </p:sp>
      <p:sp>
        <p:nvSpPr>
          <p:cNvPr id="2" name="Segnaposto data 1"/>
          <p:cNvSpPr>
            <a:spLocks noGrp="1"/>
          </p:cNvSpPr>
          <p:nvPr>
            <p:ph type="dt" sz="half" idx="10"/>
          </p:nvPr>
        </p:nvSpPr>
        <p:spPr/>
        <p:txBody>
          <a:bodyPr/>
          <a:lstStyle/>
          <a:p>
            <a:fld id="{56839D33-2F07-403A-8783-60E9BC240D66}"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27</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7" name="CasellaDiTesto 6"/>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420181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457200" y="274638"/>
            <a:ext cx="8229600" cy="1143000"/>
          </a:xfrm>
        </p:spPr>
        <p:txBody>
          <a:bodyPr/>
          <a:lstStyle/>
          <a:p>
            <a:pPr eaLnBrk="1" hangingPunct="1">
              <a:lnSpc>
                <a:spcPct val="100000"/>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smtClean="0">
                <a:latin typeface="Comic Sans MS" pitchFamily="66" charset="0"/>
              </a:rPr>
              <a:t>Cosa si contratta nella scuola</a:t>
            </a:r>
          </a:p>
        </p:txBody>
      </p:sp>
      <p:sp>
        <p:nvSpPr>
          <p:cNvPr id="24579" name="Text Box 2"/>
          <p:cNvSpPr txBox="1">
            <a:spLocks noChangeArrowheads="1"/>
          </p:cNvSpPr>
          <p:nvPr/>
        </p:nvSpPr>
        <p:spPr bwMode="auto">
          <a:xfrm>
            <a:off x="250825" y="1268413"/>
            <a:ext cx="7129463" cy="3227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hangingPunct="1">
              <a:lnSpc>
                <a:spcPct val="93000"/>
              </a:lnSpc>
              <a:spcBef>
                <a:spcPts val="1500"/>
              </a:spcBef>
            </a:pPr>
            <a:r>
              <a:rPr lang="en-GB" sz="2400" dirty="0">
                <a:solidFill>
                  <a:srgbClr val="000000"/>
                </a:solidFill>
                <a:latin typeface="Comic Sans MS" pitchFamily="66" charset="0"/>
              </a:rPr>
              <a:t>Ai </a:t>
            </a:r>
            <a:r>
              <a:rPr lang="en-GB" sz="2400" dirty="0" err="1">
                <a:solidFill>
                  <a:srgbClr val="000000"/>
                </a:solidFill>
                <a:latin typeface="Comic Sans MS" pitchFamily="66" charset="0"/>
              </a:rPr>
              <a:t>sensi</a:t>
            </a:r>
            <a:r>
              <a:rPr lang="en-GB" sz="2400" dirty="0">
                <a:solidFill>
                  <a:srgbClr val="000000"/>
                </a:solidFill>
                <a:latin typeface="Comic Sans MS" pitchFamily="66" charset="0"/>
              </a:rPr>
              <a:t> </a:t>
            </a:r>
            <a:r>
              <a:rPr lang="en-GB" sz="2400" dirty="0" err="1">
                <a:solidFill>
                  <a:srgbClr val="000000"/>
                </a:solidFill>
                <a:latin typeface="Comic Sans MS" pitchFamily="66" charset="0"/>
              </a:rPr>
              <a:t>dell’art</a:t>
            </a:r>
            <a:r>
              <a:rPr lang="en-GB" sz="2400" dirty="0">
                <a:solidFill>
                  <a:srgbClr val="000000"/>
                </a:solidFill>
                <a:latin typeface="Comic Sans MS" pitchFamily="66" charset="0"/>
              </a:rPr>
              <a:t>. 6 del CCNL </a:t>
            </a:r>
            <a:r>
              <a:rPr lang="en-GB" sz="2400" dirty="0" err="1">
                <a:solidFill>
                  <a:srgbClr val="000000"/>
                </a:solidFill>
                <a:latin typeface="Comic Sans MS" pitchFamily="66" charset="0"/>
              </a:rPr>
              <a:t>vigente</a:t>
            </a:r>
            <a:endParaRPr lang="en-GB" sz="2400" dirty="0">
              <a:solidFill>
                <a:srgbClr val="000000"/>
              </a:solidFill>
              <a:latin typeface="Comic Sans MS" pitchFamily="66" charset="0"/>
            </a:endParaRPr>
          </a:p>
          <a:p>
            <a:pPr eaLnBrk="1" hangingPunct="1">
              <a:lnSpc>
                <a:spcPct val="93000"/>
              </a:lnSpc>
              <a:spcBef>
                <a:spcPts val="1500"/>
              </a:spcBef>
            </a:pPr>
            <a:r>
              <a:rPr lang="en-GB" sz="2400" dirty="0" err="1">
                <a:solidFill>
                  <a:srgbClr val="000000"/>
                </a:solidFill>
                <a:latin typeface="Comic Sans MS" pitchFamily="66" charset="0"/>
              </a:rPr>
              <a:t>Criteri</a:t>
            </a:r>
            <a:r>
              <a:rPr lang="en-GB" sz="2400" dirty="0">
                <a:solidFill>
                  <a:srgbClr val="000000"/>
                </a:solidFill>
                <a:latin typeface="Comic Sans MS" pitchFamily="66" charset="0"/>
              </a:rPr>
              <a:t> e </a:t>
            </a:r>
            <a:r>
              <a:rPr lang="en-GB" sz="2400" dirty="0" err="1">
                <a:solidFill>
                  <a:srgbClr val="000000"/>
                </a:solidFill>
                <a:latin typeface="Comic Sans MS" pitchFamily="66" charset="0"/>
              </a:rPr>
              <a:t>modalità</a:t>
            </a:r>
            <a:r>
              <a:rPr lang="en-GB" sz="2400" dirty="0">
                <a:solidFill>
                  <a:srgbClr val="000000"/>
                </a:solidFill>
                <a:latin typeface="Comic Sans MS" pitchFamily="66" charset="0"/>
              </a:rPr>
              <a:t> di </a:t>
            </a:r>
            <a:r>
              <a:rPr lang="en-GB" sz="2400" dirty="0" err="1">
                <a:solidFill>
                  <a:srgbClr val="000000"/>
                </a:solidFill>
                <a:latin typeface="Comic Sans MS" pitchFamily="66" charset="0"/>
              </a:rPr>
              <a:t>applicazione</a:t>
            </a:r>
            <a:r>
              <a:rPr lang="en-GB" sz="2400" dirty="0">
                <a:solidFill>
                  <a:srgbClr val="000000"/>
                </a:solidFill>
                <a:latin typeface="Comic Sans MS" pitchFamily="66" charset="0"/>
              </a:rPr>
              <a:t> </a:t>
            </a:r>
            <a:r>
              <a:rPr lang="en-GB" sz="2400" dirty="0" err="1">
                <a:solidFill>
                  <a:srgbClr val="000000"/>
                </a:solidFill>
                <a:latin typeface="Comic Sans MS" pitchFamily="66" charset="0"/>
              </a:rPr>
              <a:t>dei</a:t>
            </a:r>
            <a:r>
              <a:rPr lang="en-GB" sz="2400" dirty="0">
                <a:solidFill>
                  <a:srgbClr val="000000"/>
                </a:solidFill>
                <a:latin typeface="Comic Sans MS" pitchFamily="66" charset="0"/>
              </a:rPr>
              <a:t> </a:t>
            </a:r>
            <a:r>
              <a:rPr lang="en-GB" sz="2400" dirty="0" err="1">
                <a:solidFill>
                  <a:srgbClr val="000000"/>
                </a:solidFill>
                <a:latin typeface="Comic Sans MS" pitchFamily="66" charset="0"/>
              </a:rPr>
              <a:t>diritti</a:t>
            </a:r>
            <a:r>
              <a:rPr lang="en-GB" sz="2400" dirty="0">
                <a:solidFill>
                  <a:srgbClr val="000000"/>
                </a:solidFill>
                <a:latin typeface="Comic Sans MS" pitchFamily="66" charset="0"/>
              </a:rPr>
              <a:t> </a:t>
            </a:r>
            <a:r>
              <a:rPr lang="en-GB" sz="2400" dirty="0" err="1">
                <a:solidFill>
                  <a:srgbClr val="000000"/>
                </a:solidFill>
                <a:latin typeface="Comic Sans MS" pitchFamily="66" charset="0"/>
              </a:rPr>
              <a:t>sindacali</a:t>
            </a:r>
            <a:r>
              <a:rPr lang="en-GB" sz="2400" dirty="0">
                <a:solidFill>
                  <a:srgbClr val="000000"/>
                </a:solidFill>
                <a:latin typeface="Comic Sans MS" pitchFamily="66" charset="0"/>
              </a:rPr>
              <a:t>, </a:t>
            </a:r>
            <a:r>
              <a:rPr lang="en-GB" sz="2400" dirty="0" err="1">
                <a:solidFill>
                  <a:srgbClr val="000000"/>
                </a:solidFill>
                <a:latin typeface="Comic Sans MS" pitchFamily="66" charset="0"/>
              </a:rPr>
              <a:t>nonché</a:t>
            </a:r>
            <a:r>
              <a:rPr lang="en-GB" sz="2400" dirty="0">
                <a:solidFill>
                  <a:srgbClr val="000000"/>
                </a:solidFill>
                <a:latin typeface="Comic Sans MS" pitchFamily="66" charset="0"/>
              </a:rPr>
              <a:t> </a:t>
            </a:r>
            <a:r>
              <a:rPr lang="en-GB" sz="2400" dirty="0" err="1">
                <a:solidFill>
                  <a:srgbClr val="000000"/>
                </a:solidFill>
                <a:latin typeface="Comic Sans MS" pitchFamily="66" charset="0"/>
              </a:rPr>
              <a:t>determinazione</a:t>
            </a:r>
            <a:r>
              <a:rPr lang="en-GB" sz="2400" dirty="0">
                <a:solidFill>
                  <a:srgbClr val="000000"/>
                </a:solidFill>
                <a:latin typeface="Comic Sans MS" pitchFamily="66" charset="0"/>
              </a:rPr>
              <a:t> </a:t>
            </a:r>
            <a:r>
              <a:rPr lang="en-GB" sz="2400" dirty="0" err="1">
                <a:solidFill>
                  <a:srgbClr val="000000"/>
                </a:solidFill>
                <a:latin typeface="Comic Sans MS" pitchFamily="66" charset="0"/>
              </a:rPr>
              <a:t>dei</a:t>
            </a:r>
            <a:r>
              <a:rPr lang="en-GB" sz="2400" dirty="0">
                <a:solidFill>
                  <a:srgbClr val="000000"/>
                </a:solidFill>
                <a:latin typeface="Comic Sans MS" pitchFamily="66" charset="0"/>
              </a:rPr>
              <a:t> </a:t>
            </a:r>
            <a:r>
              <a:rPr lang="en-GB" sz="2400" dirty="0" err="1">
                <a:solidFill>
                  <a:srgbClr val="000000"/>
                </a:solidFill>
                <a:latin typeface="Comic Sans MS" pitchFamily="66" charset="0"/>
              </a:rPr>
              <a:t>contingenti</a:t>
            </a:r>
            <a:r>
              <a:rPr lang="en-GB" sz="2400" dirty="0">
                <a:solidFill>
                  <a:srgbClr val="000000"/>
                </a:solidFill>
                <a:latin typeface="Comic Sans MS" pitchFamily="66" charset="0"/>
              </a:rPr>
              <a:t> di </a:t>
            </a:r>
            <a:r>
              <a:rPr lang="en-GB" sz="2400" dirty="0" err="1">
                <a:solidFill>
                  <a:srgbClr val="000000"/>
                </a:solidFill>
                <a:latin typeface="Comic Sans MS" pitchFamily="66" charset="0"/>
              </a:rPr>
              <a:t>personale</a:t>
            </a:r>
            <a:r>
              <a:rPr lang="en-GB" sz="2400" dirty="0">
                <a:solidFill>
                  <a:srgbClr val="000000"/>
                </a:solidFill>
                <a:latin typeface="Comic Sans MS" pitchFamily="66" charset="0"/>
              </a:rPr>
              <a:t> </a:t>
            </a:r>
            <a:r>
              <a:rPr lang="en-GB" sz="2400" dirty="0" err="1">
                <a:solidFill>
                  <a:srgbClr val="000000"/>
                </a:solidFill>
                <a:latin typeface="Comic Sans MS" pitchFamily="66" charset="0"/>
              </a:rPr>
              <a:t>previsti</a:t>
            </a:r>
            <a:r>
              <a:rPr lang="en-GB" sz="2400" dirty="0">
                <a:solidFill>
                  <a:srgbClr val="000000"/>
                </a:solidFill>
                <a:latin typeface="Comic Sans MS" pitchFamily="66" charset="0"/>
              </a:rPr>
              <a:t> </a:t>
            </a:r>
            <a:r>
              <a:rPr lang="en-GB" sz="2400" dirty="0" err="1">
                <a:solidFill>
                  <a:srgbClr val="000000"/>
                </a:solidFill>
                <a:latin typeface="Comic Sans MS" pitchFamily="66" charset="0"/>
              </a:rPr>
              <a:t>dall’accordo</a:t>
            </a:r>
            <a:r>
              <a:rPr lang="en-GB" sz="2400" dirty="0">
                <a:solidFill>
                  <a:srgbClr val="000000"/>
                </a:solidFill>
                <a:latin typeface="Comic Sans MS" pitchFamily="66" charset="0"/>
              </a:rPr>
              <a:t> </a:t>
            </a:r>
            <a:r>
              <a:rPr lang="en-GB" sz="2400" dirty="0" err="1">
                <a:solidFill>
                  <a:srgbClr val="000000"/>
                </a:solidFill>
                <a:latin typeface="Comic Sans MS" pitchFamily="66" charset="0"/>
              </a:rPr>
              <a:t>sull’attuazione</a:t>
            </a:r>
            <a:r>
              <a:rPr lang="en-GB" sz="2400" dirty="0">
                <a:solidFill>
                  <a:srgbClr val="000000"/>
                </a:solidFill>
                <a:latin typeface="Comic Sans MS" pitchFamily="66" charset="0"/>
              </a:rPr>
              <a:t> </a:t>
            </a:r>
            <a:r>
              <a:rPr lang="en-GB" sz="2400" dirty="0" err="1">
                <a:solidFill>
                  <a:srgbClr val="000000"/>
                </a:solidFill>
                <a:latin typeface="Comic Sans MS" pitchFamily="66" charset="0"/>
              </a:rPr>
              <a:t>della</a:t>
            </a:r>
            <a:r>
              <a:rPr lang="en-GB" sz="2400" dirty="0">
                <a:solidFill>
                  <a:srgbClr val="000000"/>
                </a:solidFill>
                <a:latin typeface="Comic Sans MS" pitchFamily="66" charset="0"/>
              </a:rPr>
              <a:t> l. 146/1990 </a:t>
            </a:r>
            <a:r>
              <a:rPr lang="en-GB" sz="2400" dirty="0" err="1">
                <a:solidFill>
                  <a:srgbClr val="000000"/>
                </a:solidFill>
                <a:latin typeface="Comic Sans MS" pitchFamily="66" charset="0"/>
              </a:rPr>
              <a:t>così</a:t>
            </a:r>
            <a:r>
              <a:rPr lang="en-GB" sz="2400" dirty="0">
                <a:solidFill>
                  <a:srgbClr val="000000"/>
                </a:solidFill>
                <a:latin typeface="Comic Sans MS" pitchFamily="66" charset="0"/>
              </a:rPr>
              <a:t> come </a:t>
            </a:r>
            <a:r>
              <a:rPr lang="en-GB" sz="2400" dirty="0" err="1">
                <a:solidFill>
                  <a:srgbClr val="000000"/>
                </a:solidFill>
                <a:latin typeface="Comic Sans MS" pitchFamily="66" charset="0"/>
              </a:rPr>
              <a:t>modificata</a:t>
            </a:r>
            <a:r>
              <a:rPr lang="en-GB" sz="2400" dirty="0">
                <a:solidFill>
                  <a:srgbClr val="000000"/>
                </a:solidFill>
                <a:latin typeface="Comic Sans MS" pitchFamily="66" charset="0"/>
              </a:rPr>
              <a:t> e </a:t>
            </a:r>
            <a:r>
              <a:rPr lang="en-GB" sz="2400" dirty="0" err="1">
                <a:solidFill>
                  <a:srgbClr val="000000"/>
                </a:solidFill>
                <a:latin typeface="Comic Sans MS" pitchFamily="66" charset="0"/>
              </a:rPr>
              <a:t>integrata</a:t>
            </a:r>
            <a:r>
              <a:rPr lang="en-GB" sz="2400" dirty="0">
                <a:solidFill>
                  <a:srgbClr val="000000"/>
                </a:solidFill>
                <a:latin typeface="Comic Sans MS" pitchFamily="66" charset="0"/>
              </a:rPr>
              <a:t> </a:t>
            </a:r>
            <a:r>
              <a:rPr lang="en-GB" sz="2400" dirty="0" err="1">
                <a:solidFill>
                  <a:srgbClr val="000000"/>
                </a:solidFill>
                <a:latin typeface="Comic Sans MS" pitchFamily="66" charset="0"/>
              </a:rPr>
              <a:t>dalla</a:t>
            </a:r>
            <a:r>
              <a:rPr lang="en-GB" sz="2400" dirty="0">
                <a:solidFill>
                  <a:srgbClr val="000000"/>
                </a:solidFill>
                <a:latin typeface="Comic Sans MS" pitchFamily="66" charset="0"/>
              </a:rPr>
              <a:t> l. n. 83/2000)</a:t>
            </a:r>
            <a:r>
              <a:rPr lang="ar-SA" sz="2400" dirty="0">
                <a:solidFill>
                  <a:srgbClr val="000000"/>
                </a:solidFill>
                <a:latin typeface="Comic Sans MS" pitchFamily="66" charset="0"/>
                <a:cs typeface="Arial" charset="0"/>
              </a:rPr>
              <a:t>‏</a:t>
            </a:r>
            <a:endParaRPr lang="en-GB" sz="2400" dirty="0">
              <a:solidFill>
                <a:srgbClr val="000000"/>
              </a:solidFill>
              <a:latin typeface="Comic Sans MS" pitchFamily="66" charset="0"/>
            </a:endParaRPr>
          </a:p>
          <a:p>
            <a:pPr eaLnBrk="1" hangingPunct="1">
              <a:lnSpc>
                <a:spcPct val="93000"/>
              </a:lnSpc>
              <a:spcBef>
                <a:spcPts val="1500"/>
              </a:spcBef>
            </a:pPr>
            <a:r>
              <a:rPr lang="en-GB" sz="2400" dirty="0" err="1">
                <a:solidFill>
                  <a:srgbClr val="000000"/>
                </a:solidFill>
                <a:latin typeface="Comic Sans MS" pitchFamily="66" charset="0"/>
              </a:rPr>
              <a:t>Attuazione</a:t>
            </a:r>
            <a:r>
              <a:rPr lang="en-GB" sz="2400" dirty="0">
                <a:solidFill>
                  <a:srgbClr val="000000"/>
                </a:solidFill>
                <a:latin typeface="Comic Sans MS" pitchFamily="66" charset="0"/>
              </a:rPr>
              <a:t> </a:t>
            </a:r>
            <a:r>
              <a:rPr lang="en-GB" sz="2400" dirty="0" err="1" smtClean="0">
                <a:solidFill>
                  <a:srgbClr val="000000"/>
                </a:solidFill>
                <a:latin typeface="Comic Sans MS" pitchFamily="66" charset="0"/>
              </a:rPr>
              <a:t>della</a:t>
            </a:r>
            <a:r>
              <a:rPr lang="en-GB" sz="2400" dirty="0" smtClean="0">
                <a:solidFill>
                  <a:srgbClr val="000000"/>
                </a:solidFill>
                <a:latin typeface="Comic Sans MS" pitchFamily="66" charset="0"/>
              </a:rPr>
              <a:t> </a:t>
            </a:r>
            <a:r>
              <a:rPr lang="en-GB" sz="2400" dirty="0" err="1" smtClean="0">
                <a:solidFill>
                  <a:srgbClr val="000000"/>
                </a:solidFill>
                <a:latin typeface="Comic Sans MS" pitchFamily="66" charset="0"/>
              </a:rPr>
              <a:t>normativa</a:t>
            </a:r>
            <a:r>
              <a:rPr lang="en-GB" sz="2400" dirty="0" smtClean="0">
                <a:solidFill>
                  <a:srgbClr val="000000"/>
                </a:solidFill>
                <a:latin typeface="Comic Sans MS" pitchFamily="66" charset="0"/>
              </a:rPr>
              <a:t> in </a:t>
            </a:r>
            <a:r>
              <a:rPr lang="en-GB" sz="2400" dirty="0" err="1" smtClean="0">
                <a:solidFill>
                  <a:srgbClr val="000000"/>
                </a:solidFill>
                <a:latin typeface="Comic Sans MS" pitchFamily="66" charset="0"/>
              </a:rPr>
              <a:t>materia</a:t>
            </a:r>
            <a:r>
              <a:rPr lang="en-GB" sz="2400" dirty="0" smtClean="0">
                <a:solidFill>
                  <a:srgbClr val="000000"/>
                </a:solidFill>
                <a:latin typeface="Comic Sans MS" pitchFamily="66" charset="0"/>
              </a:rPr>
              <a:t> di </a:t>
            </a:r>
            <a:r>
              <a:rPr lang="en-GB" sz="2400" dirty="0" err="1" smtClean="0">
                <a:solidFill>
                  <a:srgbClr val="000000"/>
                </a:solidFill>
                <a:latin typeface="Comic Sans MS" pitchFamily="66" charset="0"/>
              </a:rPr>
              <a:t>sicurezza</a:t>
            </a:r>
            <a:r>
              <a:rPr lang="en-GB" sz="2400" dirty="0" smtClean="0">
                <a:solidFill>
                  <a:srgbClr val="000000"/>
                </a:solidFill>
                <a:latin typeface="Comic Sans MS" pitchFamily="66" charset="0"/>
              </a:rPr>
              <a:t> </a:t>
            </a:r>
            <a:r>
              <a:rPr lang="en-GB" sz="2400" dirty="0" err="1" smtClean="0">
                <a:solidFill>
                  <a:srgbClr val="000000"/>
                </a:solidFill>
                <a:latin typeface="Comic Sans MS" pitchFamily="66" charset="0"/>
              </a:rPr>
              <a:t>nei</a:t>
            </a:r>
            <a:r>
              <a:rPr lang="en-GB" sz="2400" dirty="0" smtClean="0">
                <a:solidFill>
                  <a:srgbClr val="000000"/>
                </a:solidFill>
                <a:latin typeface="Comic Sans MS" pitchFamily="66" charset="0"/>
              </a:rPr>
              <a:t> </a:t>
            </a:r>
            <a:r>
              <a:rPr lang="en-GB" sz="2400" dirty="0" err="1" smtClean="0">
                <a:solidFill>
                  <a:srgbClr val="000000"/>
                </a:solidFill>
                <a:latin typeface="Comic Sans MS" pitchFamily="66" charset="0"/>
              </a:rPr>
              <a:t>luoghi</a:t>
            </a:r>
            <a:r>
              <a:rPr lang="en-GB" sz="2400" dirty="0" smtClean="0">
                <a:solidFill>
                  <a:srgbClr val="000000"/>
                </a:solidFill>
                <a:latin typeface="Comic Sans MS" pitchFamily="66" charset="0"/>
              </a:rPr>
              <a:t> di </a:t>
            </a:r>
            <a:r>
              <a:rPr lang="en-GB" sz="2400" dirty="0" err="1" smtClean="0">
                <a:solidFill>
                  <a:srgbClr val="000000"/>
                </a:solidFill>
                <a:latin typeface="Comic Sans MS" pitchFamily="66" charset="0"/>
              </a:rPr>
              <a:t>lavoro</a:t>
            </a:r>
            <a:endParaRPr lang="en-GB" sz="2400" dirty="0">
              <a:solidFill>
                <a:srgbClr val="000000"/>
              </a:solidFill>
              <a:latin typeface="Comic Sans MS" pitchFamily="66" charset="0"/>
            </a:endParaRPr>
          </a:p>
        </p:txBody>
      </p:sp>
      <p:sp>
        <p:nvSpPr>
          <p:cNvPr id="2" name="Segnaposto data 1"/>
          <p:cNvSpPr>
            <a:spLocks noGrp="1"/>
          </p:cNvSpPr>
          <p:nvPr>
            <p:ph type="dt" sz="half" idx="10"/>
          </p:nvPr>
        </p:nvSpPr>
        <p:spPr/>
        <p:txBody>
          <a:bodyPr/>
          <a:lstStyle/>
          <a:p>
            <a:fld id="{12D11B61-8943-4B17-9DFA-DDE1B1C67BB2}"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28</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7" name="CasellaDiTesto 6"/>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34294647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457200" y="274638"/>
            <a:ext cx="8229600" cy="1143000"/>
          </a:xfrm>
        </p:spPr>
        <p:txBody>
          <a:bodyPr/>
          <a:lstStyle/>
          <a:p>
            <a:pPr eaLnBrk="1" hangingPunct="1">
              <a:lnSpc>
                <a:spcPct val="100000"/>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smtClean="0">
                <a:latin typeface="Comic Sans MS" pitchFamily="66" charset="0"/>
              </a:rPr>
              <a:t>problemi</a:t>
            </a:r>
          </a:p>
        </p:txBody>
      </p:sp>
      <p:sp>
        <p:nvSpPr>
          <p:cNvPr id="27651" name="Rectangle 2"/>
          <p:cNvSpPr>
            <a:spLocks noGrp="1" noChangeArrowheads="1"/>
          </p:cNvSpPr>
          <p:nvPr>
            <p:ph type="body" idx="1"/>
          </p:nvPr>
        </p:nvSpPr>
        <p:spPr>
          <a:xfrm>
            <a:off x="457200" y="1268413"/>
            <a:ext cx="8228013" cy="2476500"/>
          </a:xfrm>
        </p:spPr>
        <p:txBody>
          <a:bodyPr/>
          <a:lstStyle/>
          <a:p>
            <a:pPr eaLnBrk="1" hangingPunct="1">
              <a:lnSpc>
                <a:spcPct val="83000"/>
              </a:lnSpc>
              <a:buFont typeface="Comic Sans MS"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mtClean="0">
                <a:latin typeface="Comic Sans MS" pitchFamily="66" charset="0"/>
              </a:rPr>
              <a:t>Declinazione dei poteri dirigenziali nell’art. 25 d.lgs 165/2001</a:t>
            </a:r>
          </a:p>
          <a:p>
            <a:pPr eaLnBrk="1" hangingPunct="1">
              <a:lnSpc>
                <a:spcPct val="83000"/>
              </a:lnSpc>
              <a:buFont typeface="Comic Sans MS"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mtClean="0">
                <a:latin typeface="Comic Sans MS" pitchFamily="66" charset="0"/>
              </a:rPr>
              <a:t>Profilo dsga</a:t>
            </a:r>
          </a:p>
          <a:p>
            <a:pPr eaLnBrk="1" hangingPunct="1">
              <a:lnSpc>
                <a:spcPct val="83000"/>
              </a:lnSpc>
              <a:buFont typeface="Comic Sans MS"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mtClean="0">
                <a:latin typeface="Comic Sans MS" pitchFamily="66" charset="0"/>
              </a:rPr>
              <a:t>Competenze Consiglio</a:t>
            </a:r>
          </a:p>
          <a:p>
            <a:pPr eaLnBrk="1" hangingPunct="1">
              <a:lnSpc>
                <a:spcPct val="83000"/>
              </a:lnSpc>
              <a:buFont typeface="Comic Sans MS"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mtClean="0">
                <a:latin typeface="Comic Sans MS" pitchFamily="66" charset="0"/>
              </a:rPr>
              <a:t>Competenze collegio</a:t>
            </a:r>
          </a:p>
        </p:txBody>
      </p:sp>
      <p:sp>
        <p:nvSpPr>
          <p:cNvPr id="27652" name="Text Box 3"/>
          <p:cNvSpPr txBox="1">
            <a:spLocks noChangeArrowheads="1"/>
          </p:cNvSpPr>
          <p:nvPr/>
        </p:nvSpPr>
        <p:spPr bwMode="auto">
          <a:xfrm>
            <a:off x="971550" y="4221163"/>
            <a:ext cx="3600450" cy="85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hangingPunct="1">
              <a:lnSpc>
                <a:spcPct val="93000"/>
              </a:lnSpc>
              <a:spcBef>
                <a:spcPts val="1125"/>
              </a:spcBef>
            </a:pPr>
            <a:r>
              <a:rPr lang="en-GB" b="1">
                <a:solidFill>
                  <a:srgbClr val="000000"/>
                </a:solidFill>
                <a:latin typeface="Comic Sans MS" pitchFamily="66" charset="0"/>
              </a:rPr>
              <a:t>Art.  5 è norma generale. Si applica automaticamente all’art. 25?</a:t>
            </a:r>
          </a:p>
        </p:txBody>
      </p:sp>
      <p:sp>
        <p:nvSpPr>
          <p:cNvPr id="27653" name="Text Box 4"/>
          <p:cNvSpPr txBox="1">
            <a:spLocks noChangeArrowheads="1"/>
          </p:cNvSpPr>
          <p:nvPr/>
        </p:nvSpPr>
        <p:spPr bwMode="auto">
          <a:xfrm>
            <a:off x="5651500" y="3429000"/>
            <a:ext cx="3168650" cy="111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hangingPunct="1">
              <a:lnSpc>
                <a:spcPct val="93000"/>
              </a:lnSpc>
              <a:spcBef>
                <a:spcPts val="1125"/>
              </a:spcBef>
            </a:pPr>
            <a:r>
              <a:rPr lang="en-GB" b="1">
                <a:solidFill>
                  <a:srgbClr val="000000"/>
                </a:solidFill>
                <a:latin typeface="Comic Sans MS" pitchFamily="66" charset="0"/>
              </a:rPr>
              <a:t>Perché il legislatore non ha modificato o integrato l’art. 25 come ha fatto per l’art. 17?</a:t>
            </a:r>
          </a:p>
        </p:txBody>
      </p:sp>
      <p:sp>
        <p:nvSpPr>
          <p:cNvPr id="27654" name="Text Box 5"/>
          <p:cNvSpPr txBox="1">
            <a:spLocks noChangeArrowheads="1"/>
          </p:cNvSpPr>
          <p:nvPr/>
        </p:nvSpPr>
        <p:spPr bwMode="auto">
          <a:xfrm>
            <a:off x="3132138" y="5373688"/>
            <a:ext cx="4535487" cy="85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hangingPunct="1">
              <a:lnSpc>
                <a:spcPct val="93000"/>
              </a:lnSpc>
              <a:spcBef>
                <a:spcPts val="1125"/>
              </a:spcBef>
            </a:pPr>
            <a:r>
              <a:rPr lang="en-GB" b="1">
                <a:solidFill>
                  <a:srgbClr val="000000"/>
                </a:solidFill>
                <a:latin typeface="Comic Sans MS" pitchFamily="66" charset="0"/>
              </a:rPr>
              <a:t>Perché il CCNL dei dirigenti richiama  nelle funzioni dirigenziali il d.lgs 165/2001 e in particolare l’art. 4?</a:t>
            </a:r>
          </a:p>
        </p:txBody>
      </p:sp>
      <p:sp>
        <p:nvSpPr>
          <p:cNvPr id="2" name="Segnaposto data 1"/>
          <p:cNvSpPr>
            <a:spLocks noGrp="1"/>
          </p:cNvSpPr>
          <p:nvPr>
            <p:ph type="dt" sz="half" idx="10"/>
          </p:nvPr>
        </p:nvSpPr>
        <p:spPr/>
        <p:txBody>
          <a:bodyPr/>
          <a:lstStyle/>
          <a:p>
            <a:fld id="{4FC263DB-B918-4B04-AFB4-AA9722C21F92}"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29</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10" name="CasellaDiTesto 9"/>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38740951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Art. 6 </a:t>
            </a:r>
            <a:r>
              <a:rPr lang="it-IT" dirty="0"/>
              <a:t>del </a:t>
            </a:r>
            <a:r>
              <a:rPr lang="it-IT" dirty="0" err="1"/>
              <a:t>d.l.</a:t>
            </a:r>
            <a:r>
              <a:rPr lang="it-IT" dirty="0"/>
              <a:t> 95/2012</a:t>
            </a:r>
          </a:p>
        </p:txBody>
      </p:sp>
      <p:sp>
        <p:nvSpPr>
          <p:cNvPr id="4" name="Segnaposto data 3"/>
          <p:cNvSpPr>
            <a:spLocks noGrp="1"/>
          </p:cNvSpPr>
          <p:nvPr>
            <p:ph type="dt" sz="half" idx="10"/>
          </p:nvPr>
        </p:nvSpPr>
        <p:spPr/>
        <p:txBody>
          <a:bodyPr/>
          <a:lstStyle/>
          <a:p>
            <a:fld id="{B24D61BB-ECF3-4A3A-B4C9-2E58EBB52A39}" type="datetime1">
              <a:rPr lang="it-IT" smtClean="0"/>
              <a:t>23/11/2012</a:t>
            </a:fld>
            <a:endParaRPr lang="it-IT"/>
          </a:p>
        </p:txBody>
      </p:sp>
      <p:sp>
        <p:nvSpPr>
          <p:cNvPr id="5" name="Segnaposto piè di pagina 4"/>
          <p:cNvSpPr>
            <a:spLocks noGrp="1"/>
          </p:cNvSpPr>
          <p:nvPr>
            <p:ph type="ftr" sz="quarter" idx="11"/>
          </p:nvPr>
        </p:nvSpPr>
        <p:spPr/>
        <p:txBody>
          <a:bodyPr/>
          <a:lstStyle/>
          <a:p>
            <a:r>
              <a:rPr lang="it-IT" smtClean="0"/>
              <a:t>Anna Armone</a:t>
            </a:r>
            <a:endParaRPr lang="it-IT"/>
          </a:p>
        </p:txBody>
      </p:sp>
      <p:sp>
        <p:nvSpPr>
          <p:cNvPr id="6" name="Segnaposto numero diapositiva 5"/>
          <p:cNvSpPr>
            <a:spLocks noGrp="1"/>
          </p:cNvSpPr>
          <p:nvPr>
            <p:ph type="sldNum" sz="quarter" idx="12"/>
          </p:nvPr>
        </p:nvSpPr>
        <p:spPr/>
        <p:txBody>
          <a:bodyPr/>
          <a:lstStyle/>
          <a:p>
            <a:fld id="{FC98327F-849C-41C6-8359-01F1A4012F6D}" type="slidenum">
              <a:rPr lang="it-IT" smtClean="0"/>
              <a:t>3</a:t>
            </a:fld>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41" y="2492896"/>
            <a:ext cx="8141641"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1604" y="7764"/>
            <a:ext cx="1907704" cy="338554"/>
          </a:xfrm>
          <a:prstGeom prst="rect">
            <a:avLst/>
          </a:prstGeom>
          <a:noFill/>
        </p:spPr>
        <p:txBody>
          <a:bodyPr wrap="square" rtlCol="0">
            <a:spAutoFit/>
          </a:bodyPr>
          <a:lstStyle/>
          <a:p>
            <a:r>
              <a:rPr lang="it-IT" sz="1600" dirty="0" err="1" smtClean="0"/>
              <a:t>Spending</a:t>
            </a:r>
            <a:r>
              <a:rPr lang="it-IT" sz="1600" dirty="0" smtClean="0"/>
              <a:t> </a:t>
            </a:r>
            <a:r>
              <a:rPr lang="it-IT" sz="1600" dirty="0" err="1" smtClean="0"/>
              <a:t>review</a:t>
            </a:r>
            <a:endParaRPr lang="it-IT" sz="1600" dirty="0"/>
          </a:p>
        </p:txBody>
      </p:sp>
    </p:spTree>
    <p:extLst>
      <p:ext uri="{BB962C8B-B14F-4D97-AF65-F5344CB8AC3E}">
        <p14:creationId xmlns:p14="http://schemas.microsoft.com/office/powerpoint/2010/main" val="1135880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57200" y="274638"/>
            <a:ext cx="8229600" cy="1143000"/>
          </a:xfrm>
        </p:spPr>
        <p:txBody>
          <a:bodyPr/>
          <a:lstStyle/>
          <a:p>
            <a:pPr eaLnBrk="1" hangingPunct="1">
              <a:lnSpc>
                <a:spcPct val="100000"/>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smtClean="0">
                <a:latin typeface="Comic Sans MS" pitchFamily="66" charset="0"/>
              </a:rPr>
              <a:t>Declinazione dei poteri dirigenziali nell’art. 25 d.lgs 165/2001</a:t>
            </a:r>
          </a:p>
        </p:txBody>
      </p:sp>
      <p:sp>
        <p:nvSpPr>
          <p:cNvPr id="28675" name="Rectangle 2"/>
          <p:cNvSpPr>
            <a:spLocks noGrp="1" noChangeArrowheads="1"/>
          </p:cNvSpPr>
          <p:nvPr>
            <p:ph type="body" idx="1"/>
          </p:nvPr>
        </p:nvSpPr>
        <p:spPr>
          <a:xfrm>
            <a:off x="457200" y="1600200"/>
            <a:ext cx="4979988" cy="1397000"/>
          </a:xfrm>
          <a:solidFill>
            <a:srgbClr val="009999"/>
          </a:solidFill>
        </p:spPr>
        <p:txBody>
          <a:bodyPr/>
          <a:lstStyle/>
          <a:p>
            <a:pPr eaLnBrk="1" hangingPunct="1">
              <a:lnSpc>
                <a:spcPct val="73000"/>
              </a:lnSpc>
              <a:spcBef>
                <a:spcPts val="700"/>
              </a:spcBef>
              <a:buFont typeface="Comic Sans MS"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smtClean="0">
                <a:latin typeface="Comic Sans MS" pitchFamily="66" charset="0"/>
              </a:rPr>
              <a:t>La norma viene modificata dall’art. 5 del d.lgs. 165/2001, in quanto norma generale</a:t>
            </a:r>
          </a:p>
        </p:txBody>
      </p:sp>
      <p:sp>
        <p:nvSpPr>
          <p:cNvPr id="28676" name="Text Box 3"/>
          <p:cNvSpPr txBox="1">
            <a:spLocks noChangeArrowheads="1"/>
          </p:cNvSpPr>
          <p:nvPr/>
        </p:nvSpPr>
        <p:spPr bwMode="auto">
          <a:xfrm>
            <a:off x="3203575" y="4005263"/>
            <a:ext cx="5472113"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hangingPunct="1">
              <a:lnSpc>
                <a:spcPct val="93000"/>
              </a:lnSpc>
              <a:spcBef>
                <a:spcPts val="1500"/>
              </a:spcBef>
            </a:pPr>
            <a:r>
              <a:rPr lang="en-GB" sz="2400">
                <a:solidFill>
                  <a:srgbClr val="000000"/>
                </a:solidFill>
                <a:latin typeface="Comic Sans MS" pitchFamily="66" charset="0"/>
              </a:rPr>
              <a:t>“La funzione dirigenziale si esplica con i compiti e le modalità previsti dal d.lgs. N. 165/2001, fatte salve le modifiche e le integrazioni del d.p.r. 132/2003, nonché dal d.lgs. N. 150/2009”</a:t>
            </a:r>
          </a:p>
        </p:txBody>
      </p:sp>
      <p:sp>
        <p:nvSpPr>
          <p:cNvPr id="2" name="Segnaposto data 1"/>
          <p:cNvSpPr>
            <a:spLocks noGrp="1"/>
          </p:cNvSpPr>
          <p:nvPr>
            <p:ph type="dt" sz="half" idx="10"/>
          </p:nvPr>
        </p:nvSpPr>
        <p:spPr/>
        <p:txBody>
          <a:bodyPr/>
          <a:lstStyle/>
          <a:p>
            <a:fld id="{07B19AB6-28EF-4245-8D1D-725329655324}"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30</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8" name="CasellaDiTesto 7"/>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19627778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28588"/>
            <a:ext cx="8229600" cy="1435100"/>
          </a:xfrm>
        </p:spPr>
        <p:txBody>
          <a:bodyPr/>
          <a:lstStyle/>
          <a:p>
            <a:pPr eaLnBrk="1" hangingPunct="1">
              <a:lnSpc>
                <a:spcPct val="100000"/>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latin typeface="Comic Sans MS" pitchFamily="66" charset="0"/>
              </a:rPr>
              <a:t>Profilo dsga</a:t>
            </a:r>
            <a:br>
              <a:rPr lang="en-GB" smtClean="0">
                <a:latin typeface="Comic Sans MS" pitchFamily="66" charset="0"/>
              </a:rPr>
            </a:br>
            <a:endParaRPr lang="en-GB" smtClean="0">
              <a:latin typeface="Comic Sans MS" pitchFamily="66" charset="0"/>
            </a:endParaRPr>
          </a:p>
        </p:txBody>
      </p:sp>
      <p:sp>
        <p:nvSpPr>
          <p:cNvPr id="29699" name="Rectangle 2"/>
          <p:cNvSpPr>
            <a:spLocks noGrp="1" noChangeArrowheads="1"/>
          </p:cNvSpPr>
          <p:nvPr>
            <p:ph type="body" idx="1"/>
          </p:nvPr>
        </p:nvSpPr>
        <p:spPr>
          <a:xfrm>
            <a:off x="1403350" y="1052513"/>
            <a:ext cx="7561263" cy="2908300"/>
          </a:xfrm>
          <a:solidFill>
            <a:srgbClr val="009999"/>
          </a:solidFill>
        </p:spPr>
        <p:txBody>
          <a:bodyPr/>
          <a:lstStyle/>
          <a:p>
            <a:pPr eaLnBrk="1" hangingPunct="1">
              <a:lnSpc>
                <a:spcPct val="73000"/>
              </a:lnSpc>
              <a:spcBef>
                <a:spcPts val="500"/>
              </a:spcBef>
              <a:buFont typeface="Comic Sans MS"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smtClean="0">
                <a:latin typeface="Comic Sans MS" pitchFamily="66" charset="0"/>
              </a:rPr>
              <a:t>Svolge attività lavorativa di rilevante complessità ed avente rilevanza esterna. Sovrintende, con autonomia operativa, ai servizi generali amministrativo-contabili e ne cura l'organizzazione svolgendo funzioni di coordinamento, promozione delle attività e verifica dei risultati conseguiti, rispetto agli obiettivi assegnati ed agli indirizzi impartiti, al personale ATA, posto alle sue dirette dipendenze.</a:t>
            </a:r>
          </a:p>
          <a:p>
            <a:pPr eaLnBrk="1" hangingPunct="1">
              <a:lnSpc>
                <a:spcPct val="73000"/>
              </a:lnSpc>
              <a:spcBef>
                <a:spcPts val="500"/>
              </a:spcBef>
              <a:buFont typeface="Comic Sans MS"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smtClean="0">
                <a:latin typeface="Comic Sans MS" pitchFamily="66" charset="0"/>
              </a:rPr>
              <a:t>Organizza autonomamente l'attività del personale ATA nell'ambito delle direttive del dirigente scolastico. Attribuisce al personale ATA, nell'ambito del piano delle attività, incarichi di natura organizzativa e le prestazioni eccedenti l'orario d'obbligo, quando necessario.</a:t>
            </a:r>
          </a:p>
        </p:txBody>
      </p:sp>
      <p:sp>
        <p:nvSpPr>
          <p:cNvPr id="29700" name="Text Box 3"/>
          <p:cNvSpPr txBox="1">
            <a:spLocks noChangeArrowheads="1"/>
          </p:cNvSpPr>
          <p:nvPr/>
        </p:nvSpPr>
        <p:spPr bwMode="auto">
          <a:xfrm>
            <a:off x="1547813" y="4365625"/>
            <a:ext cx="6983412" cy="2133600"/>
          </a:xfrm>
          <a:prstGeom prst="rect">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hangingPunct="1">
              <a:lnSpc>
                <a:spcPct val="93000"/>
              </a:lnSpc>
              <a:spcBef>
                <a:spcPts val="1125"/>
              </a:spcBef>
            </a:pPr>
            <a:r>
              <a:rPr lang="en-GB" b="1">
                <a:solidFill>
                  <a:srgbClr val="000000"/>
                </a:solidFill>
                <a:latin typeface="Comic Sans MS" pitchFamily="66" charset="0"/>
              </a:rPr>
              <a:t>Nello svolgimento delle proprie funzioni organizzative e amministrative il dirigente puo' avvalersi di docenti da lui individuati, ai quali possono essere delegati specifici compiti, ed e' coadiuvato dal responsabile amministrativo, che sovrintende, con autonomia operativa, nell'ambito delle direttive di massima impartite e degli obiettivi assegnati, ai servizi amministrativi ed ai servizi generali dell'istituzione scolastica, coordinando il relativo personale </a:t>
            </a:r>
          </a:p>
        </p:txBody>
      </p:sp>
      <p:sp>
        <p:nvSpPr>
          <p:cNvPr id="29701" name="Text Box 4"/>
          <p:cNvSpPr txBox="1">
            <a:spLocks noChangeArrowheads="1"/>
          </p:cNvSpPr>
          <p:nvPr/>
        </p:nvSpPr>
        <p:spPr bwMode="auto">
          <a:xfrm rot="-5400000">
            <a:off x="-480218" y="1861344"/>
            <a:ext cx="1979612"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hangingPunct="1">
              <a:lnSpc>
                <a:spcPct val="93000"/>
              </a:lnSpc>
              <a:spcBef>
                <a:spcPts val="1250"/>
              </a:spcBef>
            </a:pPr>
            <a:r>
              <a:rPr lang="en-GB" sz="2000" b="1">
                <a:solidFill>
                  <a:srgbClr val="000000"/>
                </a:solidFill>
                <a:latin typeface="Comic Sans MS" pitchFamily="66" charset="0"/>
              </a:rPr>
              <a:t>CCNL 29.11.2007</a:t>
            </a:r>
          </a:p>
        </p:txBody>
      </p:sp>
      <p:sp>
        <p:nvSpPr>
          <p:cNvPr id="29702" name="Text Box 5"/>
          <p:cNvSpPr txBox="1">
            <a:spLocks noChangeArrowheads="1"/>
          </p:cNvSpPr>
          <p:nvPr/>
        </p:nvSpPr>
        <p:spPr bwMode="auto">
          <a:xfrm rot="-5400000">
            <a:off x="-391319" y="4939507"/>
            <a:ext cx="1944687"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hangingPunct="1">
              <a:lnSpc>
                <a:spcPct val="93000"/>
              </a:lnSpc>
              <a:spcBef>
                <a:spcPts val="1250"/>
              </a:spcBef>
            </a:pPr>
            <a:r>
              <a:rPr lang="en-GB" sz="2000" b="1">
                <a:solidFill>
                  <a:srgbClr val="000000"/>
                </a:solidFill>
                <a:latin typeface="Comic Sans MS" pitchFamily="66" charset="0"/>
              </a:rPr>
              <a:t>Art. 25 d.lgs 165/2001</a:t>
            </a:r>
          </a:p>
        </p:txBody>
      </p:sp>
      <p:sp>
        <p:nvSpPr>
          <p:cNvPr id="2" name="Segnaposto data 1"/>
          <p:cNvSpPr>
            <a:spLocks noGrp="1"/>
          </p:cNvSpPr>
          <p:nvPr>
            <p:ph type="dt" sz="half" idx="10"/>
          </p:nvPr>
        </p:nvSpPr>
        <p:spPr/>
        <p:txBody>
          <a:bodyPr/>
          <a:lstStyle/>
          <a:p>
            <a:fld id="{24C8017A-6570-4304-8C57-8257BF472532}"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31</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10" name="CasellaDiTesto 9"/>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39205457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contenuto 2"/>
          <p:cNvSpPr>
            <a:spLocks noGrp="1"/>
          </p:cNvSpPr>
          <p:nvPr>
            <p:ph idx="4294967295"/>
          </p:nvPr>
        </p:nvSpPr>
        <p:spPr>
          <a:xfrm>
            <a:off x="457200" y="1981200"/>
            <a:ext cx="8229600" cy="1362075"/>
          </a:xfrm>
          <a:extLst>
            <a:ext uri="{91240B29-F687-4F45-9708-019B960494DF}">
              <a14:hiddenLine xmlns:a14="http://schemas.microsoft.com/office/drawing/2010/main" w="9525">
                <a:solidFill>
                  <a:srgbClr val="000000"/>
                </a:solidFill>
                <a:miter lim="800000"/>
                <a:headEnd/>
                <a:tailEnd/>
              </a14:hiddenLine>
            </a:ext>
          </a:extLst>
        </p:spPr>
        <p:txBody>
          <a:bodyPr lIns="182880" tIns="91440"/>
          <a:lstStyle/>
          <a:p>
            <a:pPr marL="265113" indent="-265113" eaLnBrk="1" hangingPunct="1"/>
            <a:r>
              <a:rPr lang="it-IT" smtClean="0"/>
              <a:t>La relazione dirigente – dsga può altresì essere regolata da deleghe specifiche</a:t>
            </a:r>
          </a:p>
        </p:txBody>
      </p:sp>
      <p:sp>
        <p:nvSpPr>
          <p:cNvPr id="30725" name="Titolo 1"/>
          <p:cNvSpPr>
            <a:spLocks noGrp="1"/>
          </p:cNvSpPr>
          <p:nvPr>
            <p:ph type="title" idx="4294967295"/>
          </p:nvPr>
        </p:nvSpPr>
        <p:spPr>
          <a:xfrm>
            <a:off x="457200" y="376238"/>
            <a:ext cx="8229600" cy="1374775"/>
          </a:xfrm>
        </p:spPr>
        <p:txBody>
          <a:bodyPr anchor="b"/>
          <a:lstStyle/>
          <a:p>
            <a:pPr eaLnBrk="1" hangingPunct="1"/>
            <a:r>
              <a:rPr lang="it-IT" sz="3600" smtClean="0"/>
              <a:t>La regolazione della funzione del dsga</a:t>
            </a:r>
          </a:p>
        </p:txBody>
      </p:sp>
      <p:sp>
        <p:nvSpPr>
          <p:cNvPr id="30726" name="CasellaDiTesto 6"/>
          <p:cNvSpPr txBox="1">
            <a:spLocks noChangeArrowheads="1"/>
          </p:cNvSpPr>
          <p:nvPr/>
        </p:nvSpPr>
        <p:spPr bwMode="auto">
          <a:xfrm>
            <a:off x="611188" y="3357563"/>
            <a:ext cx="25193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eaLnBrk="1" hangingPunct="1"/>
            <a:r>
              <a:rPr lang="it-IT">
                <a:solidFill>
                  <a:srgbClr val="000000"/>
                </a:solidFill>
                <a:latin typeface="Verdana" pitchFamily="34" charset="0"/>
              </a:rPr>
              <a:t>Fonti </a:t>
            </a:r>
            <a:r>
              <a:rPr lang="it-IT">
                <a:solidFill>
                  <a:schemeClr val="tx1"/>
                </a:solidFill>
                <a:latin typeface="Verdana" pitchFamily="34" charset="0"/>
              </a:rPr>
              <a:t>della</a:t>
            </a:r>
            <a:r>
              <a:rPr lang="it-IT">
                <a:solidFill>
                  <a:srgbClr val="000000"/>
                </a:solidFill>
                <a:latin typeface="Verdana" pitchFamily="34" charset="0"/>
              </a:rPr>
              <a:t> delega al dsga</a:t>
            </a:r>
          </a:p>
        </p:txBody>
      </p:sp>
      <p:sp>
        <p:nvSpPr>
          <p:cNvPr id="8" name="CasellaDiTesto 7"/>
          <p:cNvSpPr txBox="1"/>
          <p:nvPr/>
        </p:nvSpPr>
        <p:spPr>
          <a:xfrm>
            <a:off x="3995738" y="3933825"/>
            <a:ext cx="2663825" cy="2014538"/>
          </a:xfrm>
          <a:prstGeom prst="rect">
            <a:avLst/>
          </a:prstGeom>
          <a:solidFill>
            <a:schemeClr val="accent4">
              <a:lumMod val="40000"/>
              <a:lumOff val="60000"/>
            </a:schemeClr>
          </a:solidFill>
        </p:spPr>
        <p:txBody>
          <a:bodyPr>
            <a:spAutoFit/>
          </a:bodyPr>
          <a:lstStyle/>
          <a:p>
            <a:pPr fontAlgn="auto">
              <a:spcBef>
                <a:spcPts val="0"/>
              </a:spcBef>
              <a:spcAft>
                <a:spcPts val="0"/>
              </a:spcAft>
              <a:defRPr/>
            </a:pPr>
            <a:r>
              <a:rPr lang="it-IT" dirty="0" err="1">
                <a:solidFill>
                  <a:prstClr val="black"/>
                </a:solidFill>
                <a:latin typeface="Verdana"/>
                <a:ea typeface="Lucida Sans Unicode" charset="0"/>
                <a:cs typeface="Lucida Sans Unicode" charset="0"/>
              </a:rPr>
              <a:t>d.i</a:t>
            </a:r>
            <a:r>
              <a:rPr lang="it-IT" dirty="0">
                <a:solidFill>
                  <a:prstClr val="black"/>
                </a:solidFill>
                <a:latin typeface="Verdana"/>
                <a:ea typeface="Lucida Sans Unicode" charset="0"/>
                <a:cs typeface="Lucida Sans Unicode" charset="0"/>
              </a:rPr>
              <a:t>. 44/2001</a:t>
            </a:r>
          </a:p>
          <a:p>
            <a:pPr fontAlgn="auto">
              <a:spcBef>
                <a:spcPts val="0"/>
              </a:spcBef>
              <a:spcAft>
                <a:spcPts val="0"/>
              </a:spcAft>
              <a:defRPr/>
            </a:pPr>
            <a:r>
              <a:rPr lang="it-IT" dirty="0">
                <a:solidFill>
                  <a:prstClr val="black"/>
                </a:solidFill>
                <a:latin typeface="Verdana"/>
                <a:ea typeface="Lucida Sans Unicode" charset="0"/>
                <a:cs typeface="Lucida Sans Unicode" charset="0"/>
              </a:rPr>
              <a:t>Art. 17 </a:t>
            </a:r>
            <a:r>
              <a:rPr lang="it-IT" dirty="0" err="1">
                <a:solidFill>
                  <a:prstClr val="black"/>
                </a:solidFill>
                <a:latin typeface="Verdana"/>
                <a:ea typeface="Lucida Sans Unicode" charset="0"/>
                <a:cs typeface="Lucida Sans Unicode" charset="0"/>
              </a:rPr>
              <a:t>d.lgs</a:t>
            </a:r>
            <a:r>
              <a:rPr lang="it-IT" dirty="0">
                <a:solidFill>
                  <a:prstClr val="black"/>
                </a:solidFill>
                <a:latin typeface="Verdana"/>
                <a:ea typeface="Lucida Sans Unicode" charset="0"/>
                <a:cs typeface="Lucida Sans Unicode" charset="0"/>
              </a:rPr>
              <a:t> 165/2001, comma 1 bis (in particolare gestione del personale e delle risorse finanziarie)</a:t>
            </a:r>
          </a:p>
        </p:txBody>
      </p:sp>
      <p:sp>
        <p:nvSpPr>
          <p:cNvPr id="9" name="Freeform 129"/>
          <p:cNvSpPr>
            <a:spLocks noChangeAspect="1"/>
          </p:cNvSpPr>
          <p:nvPr/>
        </p:nvSpPr>
        <p:spPr bwMode="auto">
          <a:xfrm rot="9883124">
            <a:off x="2843213" y="3429000"/>
            <a:ext cx="687387" cy="1693863"/>
          </a:xfrm>
          <a:custGeom>
            <a:avLst/>
            <a:gdLst>
              <a:gd name="T0" fmla="*/ 1971 w 3328"/>
              <a:gd name="T1" fmla="*/ 0 h 2278"/>
              <a:gd name="T2" fmla="*/ 1637 w 3328"/>
              <a:gd name="T3" fmla="*/ 239 h 2278"/>
              <a:gd name="T4" fmla="*/ 2133 w 3328"/>
              <a:gd name="T5" fmla="*/ 290 h 2278"/>
              <a:gd name="T6" fmla="*/ 2656 w 3328"/>
              <a:gd name="T7" fmla="*/ 437 h 2278"/>
              <a:gd name="T8" fmla="*/ 3047 w 3328"/>
              <a:gd name="T9" fmla="*/ 648 h 2278"/>
              <a:gd name="T10" fmla="*/ 3276 w 3328"/>
              <a:gd name="T11" fmla="*/ 915 h 2278"/>
              <a:gd name="T12" fmla="*/ 3328 w 3328"/>
              <a:gd name="T13" fmla="*/ 1108 h 2278"/>
              <a:gd name="T14" fmla="*/ 3275 w 3328"/>
              <a:gd name="T15" fmla="*/ 1415 h 2278"/>
              <a:gd name="T16" fmla="*/ 3087 w 3328"/>
              <a:gd name="T17" fmla="*/ 1681 h 2278"/>
              <a:gd name="T18" fmla="*/ 2587 w 3328"/>
              <a:gd name="T19" fmla="*/ 1987 h 2278"/>
              <a:gd name="T20" fmla="*/ 1689 w 3328"/>
              <a:gd name="T21" fmla="*/ 2278 h 2278"/>
              <a:gd name="T22" fmla="*/ 2377 w 3328"/>
              <a:gd name="T23" fmla="*/ 1987 h 2278"/>
              <a:gd name="T24" fmla="*/ 2831 w 3328"/>
              <a:gd name="T25" fmla="*/ 1652 h 2278"/>
              <a:gd name="T26" fmla="*/ 3008 w 3328"/>
              <a:gd name="T27" fmla="*/ 1386 h 2278"/>
              <a:gd name="T28" fmla="*/ 3054 w 3328"/>
              <a:gd name="T29" fmla="*/ 1119 h 2278"/>
              <a:gd name="T30" fmla="*/ 2983 w 3328"/>
              <a:gd name="T31" fmla="*/ 885 h 2278"/>
              <a:gd name="T32" fmla="*/ 2649 w 3328"/>
              <a:gd name="T33" fmla="*/ 636 h 2278"/>
              <a:gd name="T34" fmla="*/ 2101 w 3328"/>
              <a:gd name="T35" fmla="*/ 454 h 2278"/>
              <a:gd name="T36" fmla="*/ 1343 w 3328"/>
              <a:gd name="T37" fmla="*/ 398 h 2278"/>
              <a:gd name="T38" fmla="*/ 625 w 3328"/>
              <a:gd name="T39" fmla="*/ 494 h 2278"/>
              <a:gd name="T40" fmla="*/ 1298 w 3328"/>
              <a:gd name="T41" fmla="*/ 579 h 2278"/>
              <a:gd name="T42" fmla="*/ 1682 w 3328"/>
              <a:gd name="T43" fmla="*/ 648 h 2278"/>
              <a:gd name="T44" fmla="*/ 2074 w 3328"/>
              <a:gd name="T45" fmla="*/ 772 h 2278"/>
              <a:gd name="T46" fmla="*/ 2355 w 3328"/>
              <a:gd name="T47" fmla="*/ 927 h 2278"/>
              <a:gd name="T48" fmla="*/ 2466 w 3328"/>
              <a:gd name="T49" fmla="*/ 1045 h 2278"/>
              <a:gd name="T50" fmla="*/ 2478 w 3328"/>
              <a:gd name="T51" fmla="*/ 1165 h 2278"/>
              <a:gd name="T52" fmla="*/ 2377 w 3328"/>
              <a:gd name="T53" fmla="*/ 1349 h 2278"/>
              <a:gd name="T54" fmla="*/ 2127 w 3328"/>
              <a:gd name="T55" fmla="*/ 1505 h 2278"/>
              <a:gd name="T56" fmla="*/ 1637 w 3328"/>
              <a:gd name="T57" fmla="*/ 1738 h 2278"/>
              <a:gd name="T58" fmla="*/ 2061 w 3328"/>
              <a:gd name="T59" fmla="*/ 1448 h 2278"/>
              <a:gd name="T60" fmla="*/ 2199 w 3328"/>
              <a:gd name="T61" fmla="*/ 1267 h 2278"/>
              <a:gd name="T62" fmla="*/ 2212 w 3328"/>
              <a:gd name="T63" fmla="*/ 1101 h 2278"/>
              <a:gd name="T64" fmla="*/ 2061 w 3328"/>
              <a:gd name="T65" fmla="*/ 955 h 2278"/>
              <a:gd name="T66" fmla="*/ 1742 w 3328"/>
              <a:gd name="T67" fmla="*/ 864 h 2278"/>
              <a:gd name="T68" fmla="*/ 1220 w 3328"/>
              <a:gd name="T69" fmla="*/ 795 h 2278"/>
              <a:gd name="T70" fmla="*/ 888 w 3328"/>
              <a:gd name="T71" fmla="*/ 1192 h 2278"/>
              <a:gd name="T72" fmla="*/ 632 w 3328"/>
              <a:gd name="T73" fmla="*/ 897 h 2278"/>
              <a:gd name="T74" fmla="*/ 377 w 3328"/>
              <a:gd name="T75" fmla="*/ 670 h 2278"/>
              <a:gd name="T76" fmla="*/ 0 w 3328"/>
              <a:gd name="T77" fmla="*/ 472 h 2278"/>
              <a:gd name="T78" fmla="*/ 703 w 3328"/>
              <a:gd name="T79" fmla="*/ 278 h 2278"/>
              <a:gd name="T80" fmla="*/ 1304 w 3328"/>
              <a:gd name="T81" fmla="*/ 136 h 2278"/>
              <a:gd name="T82" fmla="*/ 1971 w 3328"/>
              <a:gd name="T83" fmla="*/ 0 h 2278"/>
              <a:gd name="T84" fmla="*/ 1971 w 3328"/>
              <a:gd name="T85" fmla="*/ 0 h 2278"/>
              <a:gd name="T86" fmla="*/ 1971 w 3328"/>
              <a:gd name="T87" fmla="*/ 0 h 2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8" h="2278">
                <a:moveTo>
                  <a:pt x="1971" y="0"/>
                </a:moveTo>
                <a:lnTo>
                  <a:pt x="1637" y="239"/>
                </a:lnTo>
                <a:lnTo>
                  <a:pt x="2133" y="290"/>
                </a:lnTo>
                <a:lnTo>
                  <a:pt x="2656" y="437"/>
                </a:lnTo>
                <a:lnTo>
                  <a:pt x="3047" y="648"/>
                </a:lnTo>
                <a:lnTo>
                  <a:pt x="3276" y="915"/>
                </a:lnTo>
                <a:lnTo>
                  <a:pt x="3328" y="1108"/>
                </a:lnTo>
                <a:lnTo>
                  <a:pt x="3275" y="1415"/>
                </a:lnTo>
                <a:lnTo>
                  <a:pt x="3087" y="1681"/>
                </a:lnTo>
                <a:lnTo>
                  <a:pt x="2587" y="1987"/>
                </a:lnTo>
                <a:lnTo>
                  <a:pt x="1689" y="2278"/>
                </a:lnTo>
                <a:lnTo>
                  <a:pt x="2377" y="1987"/>
                </a:lnTo>
                <a:lnTo>
                  <a:pt x="2831" y="1652"/>
                </a:lnTo>
                <a:lnTo>
                  <a:pt x="3008" y="1386"/>
                </a:lnTo>
                <a:lnTo>
                  <a:pt x="3054" y="1119"/>
                </a:lnTo>
                <a:lnTo>
                  <a:pt x="2983" y="885"/>
                </a:lnTo>
                <a:lnTo>
                  <a:pt x="2649" y="636"/>
                </a:lnTo>
                <a:lnTo>
                  <a:pt x="2101" y="454"/>
                </a:lnTo>
                <a:lnTo>
                  <a:pt x="1343" y="398"/>
                </a:lnTo>
                <a:lnTo>
                  <a:pt x="625" y="494"/>
                </a:lnTo>
                <a:lnTo>
                  <a:pt x="1298" y="579"/>
                </a:lnTo>
                <a:lnTo>
                  <a:pt x="1682" y="648"/>
                </a:lnTo>
                <a:lnTo>
                  <a:pt x="2074" y="772"/>
                </a:lnTo>
                <a:lnTo>
                  <a:pt x="2355" y="927"/>
                </a:lnTo>
                <a:lnTo>
                  <a:pt x="2466" y="1045"/>
                </a:lnTo>
                <a:lnTo>
                  <a:pt x="2478" y="1165"/>
                </a:lnTo>
                <a:lnTo>
                  <a:pt x="2377" y="1349"/>
                </a:lnTo>
                <a:lnTo>
                  <a:pt x="2127" y="1505"/>
                </a:lnTo>
                <a:lnTo>
                  <a:pt x="1637" y="1738"/>
                </a:lnTo>
                <a:lnTo>
                  <a:pt x="2061" y="1448"/>
                </a:lnTo>
                <a:lnTo>
                  <a:pt x="2199" y="1267"/>
                </a:lnTo>
                <a:lnTo>
                  <a:pt x="2212" y="1101"/>
                </a:lnTo>
                <a:lnTo>
                  <a:pt x="2061" y="955"/>
                </a:lnTo>
                <a:lnTo>
                  <a:pt x="1742" y="864"/>
                </a:lnTo>
                <a:lnTo>
                  <a:pt x="1220" y="795"/>
                </a:lnTo>
                <a:lnTo>
                  <a:pt x="888" y="1192"/>
                </a:lnTo>
                <a:lnTo>
                  <a:pt x="632" y="897"/>
                </a:lnTo>
                <a:lnTo>
                  <a:pt x="377" y="670"/>
                </a:lnTo>
                <a:lnTo>
                  <a:pt x="0" y="472"/>
                </a:lnTo>
                <a:lnTo>
                  <a:pt x="703" y="278"/>
                </a:lnTo>
                <a:lnTo>
                  <a:pt x="1304" y="136"/>
                </a:lnTo>
                <a:lnTo>
                  <a:pt x="1971" y="0"/>
                </a:lnTo>
                <a:lnTo>
                  <a:pt x="1971" y="0"/>
                </a:lnTo>
                <a:lnTo>
                  <a:pt x="1971" y="0"/>
                </a:lnTo>
                <a:close/>
              </a:path>
            </a:pathLst>
          </a:custGeom>
          <a:solidFill>
            <a:schemeClr val="accent4"/>
          </a:solidFill>
          <a:ln>
            <a:noFill/>
          </a:ln>
          <a:effectLst>
            <a:outerShdw dist="107763" dir="2700000" algn="ctr" rotWithShape="0">
              <a:schemeClr val="tx1"/>
            </a:outerShdw>
          </a:effectLst>
        </p:spPr>
        <p:txBody>
          <a:bodyPr/>
          <a:lstStyle/>
          <a:p>
            <a:pPr fontAlgn="auto">
              <a:spcBef>
                <a:spcPts val="0"/>
              </a:spcBef>
              <a:spcAft>
                <a:spcPts val="0"/>
              </a:spcAft>
              <a:defRPr/>
            </a:pPr>
            <a:endParaRPr lang="it-IT">
              <a:solidFill>
                <a:prstClr val="black"/>
              </a:solidFill>
              <a:latin typeface="Verdana"/>
              <a:ea typeface="Lucida Sans Unicode" charset="0"/>
              <a:cs typeface="Lucida Sans Unicode" charset="0"/>
            </a:endParaRPr>
          </a:p>
        </p:txBody>
      </p:sp>
      <p:sp>
        <p:nvSpPr>
          <p:cNvPr id="2" name="Segnaposto data 1"/>
          <p:cNvSpPr>
            <a:spLocks noGrp="1"/>
          </p:cNvSpPr>
          <p:nvPr>
            <p:ph type="dt" sz="half" idx="10"/>
          </p:nvPr>
        </p:nvSpPr>
        <p:spPr/>
        <p:txBody>
          <a:bodyPr/>
          <a:lstStyle/>
          <a:p>
            <a:fld id="{4CCEA03C-D87B-43C0-A7D8-5FE825F5975E}"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32</a:t>
            </a:fld>
            <a:endParaRPr lang="it-IT" dirty="0"/>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12" name="CasellaDiTesto 11"/>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16995646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457200" y="128588"/>
            <a:ext cx="8229600" cy="1435100"/>
          </a:xfrm>
        </p:spPr>
        <p:txBody>
          <a:bodyPr/>
          <a:lstStyle/>
          <a:p>
            <a:pPr eaLnBrk="1" hangingPunct="1">
              <a:lnSpc>
                <a:spcPct val="100000"/>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latin typeface="Comic Sans MS" pitchFamily="66" charset="0"/>
              </a:rPr>
              <a:t>Competenze Consiglio</a:t>
            </a:r>
            <a:br>
              <a:rPr lang="en-GB" smtClean="0">
                <a:latin typeface="Comic Sans MS" pitchFamily="66" charset="0"/>
              </a:rPr>
            </a:br>
            <a:r>
              <a:rPr lang="en-GB" smtClean="0">
                <a:latin typeface="Comic Sans MS" pitchFamily="66" charset="0"/>
              </a:rPr>
              <a:t>Competenze collegio</a:t>
            </a:r>
          </a:p>
        </p:txBody>
      </p:sp>
      <p:sp>
        <p:nvSpPr>
          <p:cNvPr id="31747" name="Rectangle 2"/>
          <p:cNvSpPr>
            <a:spLocks noGrp="1" noChangeArrowheads="1"/>
          </p:cNvSpPr>
          <p:nvPr>
            <p:ph type="body" idx="1"/>
          </p:nvPr>
        </p:nvSpPr>
        <p:spPr>
          <a:xfrm>
            <a:off x="457200" y="2349500"/>
            <a:ext cx="8229600" cy="3486150"/>
          </a:xfrm>
        </p:spPr>
        <p:txBody>
          <a:bodyPr/>
          <a:lstStyle/>
          <a:p>
            <a:pPr eaLnBrk="1" hangingPunct="1">
              <a:lnSpc>
                <a:spcPct val="100000"/>
              </a:lnSpc>
              <a:buFont typeface="Comic Sans MS"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mtClean="0">
                <a:latin typeface="Comic Sans MS" pitchFamily="66" charset="0"/>
              </a:rPr>
              <a:t>Le competenze sono stabilite da norme primarie.</a:t>
            </a:r>
          </a:p>
          <a:p>
            <a:pPr eaLnBrk="1" hangingPunct="1">
              <a:lnSpc>
                <a:spcPct val="100000"/>
              </a:lnSpc>
              <a:buFont typeface="Comic Sans MS"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mtClean="0">
                <a:latin typeface="Comic Sans MS" pitchFamily="66" charset="0"/>
              </a:rPr>
              <a:t>È pertanto, opportuno, mantenere l’attuale ripartizione delle competenze in attesa di un riordino complessivo degli organi collegiali</a:t>
            </a:r>
          </a:p>
        </p:txBody>
      </p:sp>
      <p:sp>
        <p:nvSpPr>
          <p:cNvPr id="2" name="Segnaposto data 1"/>
          <p:cNvSpPr>
            <a:spLocks noGrp="1"/>
          </p:cNvSpPr>
          <p:nvPr>
            <p:ph type="dt" sz="half" idx="10"/>
          </p:nvPr>
        </p:nvSpPr>
        <p:spPr/>
        <p:txBody>
          <a:bodyPr/>
          <a:lstStyle/>
          <a:p>
            <a:fld id="{F9FC541C-00D6-4018-9281-60DE014714E4}"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33</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7" name="CasellaDiTesto 6"/>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23059210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idx="4294967295"/>
          </p:nvPr>
        </p:nvSpPr>
        <p:spPr>
          <a:xfrm>
            <a:off x="457200" y="128588"/>
            <a:ext cx="8229600" cy="1435100"/>
          </a:xfrm>
        </p:spPr>
        <p:txBody>
          <a:bodyPr anchor="b"/>
          <a:lstStyle/>
          <a:p>
            <a:pPr eaLnBrk="1" hangingPunct="1">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latin typeface="Comic Sans MS" pitchFamily="66" charset="0"/>
              </a:rPr>
              <a:t>Competenze Consiglio</a:t>
            </a:r>
            <a:br>
              <a:rPr lang="en-GB" smtClean="0">
                <a:latin typeface="Comic Sans MS" pitchFamily="66" charset="0"/>
              </a:rPr>
            </a:br>
            <a:r>
              <a:rPr lang="en-GB" smtClean="0">
                <a:latin typeface="Comic Sans MS" pitchFamily="66" charset="0"/>
              </a:rPr>
              <a:t>Competenze collegio</a:t>
            </a:r>
          </a:p>
        </p:txBody>
      </p:sp>
      <p:sp>
        <p:nvSpPr>
          <p:cNvPr id="39938" name="Rectangle 2"/>
          <p:cNvSpPr>
            <a:spLocks noGrp="1" noChangeArrowheads="1"/>
          </p:cNvSpPr>
          <p:nvPr>
            <p:ph idx="4294967295"/>
          </p:nvPr>
        </p:nvSpPr>
        <p:spPr>
          <a:xfrm>
            <a:off x="323850" y="3429000"/>
            <a:ext cx="4176713" cy="2519363"/>
          </a:xfrm>
          <a:solidFill>
            <a:schemeClr val="accent4">
              <a:lumMod val="20000"/>
              <a:lumOff val="80000"/>
            </a:schemeClr>
          </a:solidFill>
        </p:spPr>
        <p:txBody>
          <a:bodyPr lIns="182880" tIns="91440">
            <a:normAutofit fontScale="92500" lnSpcReduction="20000"/>
          </a:bodyPr>
          <a:lstStyle/>
          <a:p>
            <a:pPr marL="265113" indent="-265113" eaLnBrk="1" hangingPunct="1">
              <a:lnSpc>
                <a:spcPct val="80000"/>
              </a:lnSpc>
              <a:buFont typeface="Comic Sans MS"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600" dirty="0" smtClean="0">
                <a:latin typeface="Comic Sans MS" pitchFamily="66" charset="0"/>
              </a:rPr>
              <a:t>Le </a:t>
            </a:r>
            <a:r>
              <a:rPr lang="en-GB" sz="2600" dirty="0" err="1" smtClean="0">
                <a:latin typeface="Comic Sans MS" pitchFamily="66" charset="0"/>
              </a:rPr>
              <a:t>competenze</a:t>
            </a:r>
            <a:r>
              <a:rPr lang="en-GB" sz="2600" dirty="0" smtClean="0">
                <a:latin typeface="Comic Sans MS" pitchFamily="66" charset="0"/>
              </a:rPr>
              <a:t> </a:t>
            </a:r>
            <a:r>
              <a:rPr lang="en-GB" sz="2600" dirty="0" err="1" smtClean="0">
                <a:latin typeface="Comic Sans MS" pitchFamily="66" charset="0"/>
              </a:rPr>
              <a:t>sono</a:t>
            </a:r>
            <a:r>
              <a:rPr lang="en-GB" sz="2600" dirty="0" smtClean="0">
                <a:latin typeface="Comic Sans MS" pitchFamily="66" charset="0"/>
              </a:rPr>
              <a:t> </a:t>
            </a:r>
            <a:r>
              <a:rPr lang="en-GB" sz="2600" dirty="0" err="1" smtClean="0">
                <a:latin typeface="Comic Sans MS" pitchFamily="66" charset="0"/>
              </a:rPr>
              <a:t>stabilite</a:t>
            </a:r>
            <a:r>
              <a:rPr lang="en-GB" sz="2600" dirty="0" smtClean="0">
                <a:latin typeface="Comic Sans MS" pitchFamily="66" charset="0"/>
              </a:rPr>
              <a:t> da </a:t>
            </a:r>
            <a:r>
              <a:rPr lang="en-GB" sz="2600" dirty="0" err="1" smtClean="0">
                <a:latin typeface="Comic Sans MS" pitchFamily="66" charset="0"/>
              </a:rPr>
              <a:t>norma</a:t>
            </a:r>
            <a:r>
              <a:rPr lang="en-GB" sz="2600" dirty="0" smtClean="0">
                <a:latin typeface="Comic Sans MS" pitchFamily="66" charset="0"/>
              </a:rPr>
              <a:t> </a:t>
            </a:r>
            <a:r>
              <a:rPr lang="en-GB" sz="2600" dirty="0" err="1" smtClean="0">
                <a:latin typeface="Comic Sans MS" pitchFamily="66" charset="0"/>
              </a:rPr>
              <a:t>primaria</a:t>
            </a:r>
            <a:r>
              <a:rPr lang="en-GB" sz="2600" dirty="0" smtClean="0">
                <a:latin typeface="Comic Sans MS" pitchFamily="66" charset="0"/>
              </a:rPr>
              <a:t>.</a:t>
            </a:r>
          </a:p>
          <a:p>
            <a:pPr marL="265113" indent="-265113" eaLnBrk="1" hangingPunct="1">
              <a:lnSpc>
                <a:spcPct val="80000"/>
              </a:lnSpc>
              <a:buFont typeface="Comic Sans MS"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600" dirty="0" smtClean="0">
                <a:latin typeface="Comic Sans MS" pitchFamily="66" charset="0"/>
              </a:rPr>
              <a:t>È </a:t>
            </a:r>
            <a:r>
              <a:rPr lang="en-GB" sz="2600" dirty="0" err="1" smtClean="0">
                <a:latin typeface="Comic Sans MS" pitchFamily="66" charset="0"/>
              </a:rPr>
              <a:t>pertanto</a:t>
            </a:r>
            <a:r>
              <a:rPr lang="en-GB" sz="2600" dirty="0" smtClean="0">
                <a:latin typeface="Comic Sans MS" pitchFamily="66" charset="0"/>
              </a:rPr>
              <a:t>, </a:t>
            </a:r>
            <a:r>
              <a:rPr lang="en-GB" sz="2600" dirty="0" err="1" smtClean="0">
                <a:latin typeface="Comic Sans MS" pitchFamily="66" charset="0"/>
              </a:rPr>
              <a:t>opportuno</a:t>
            </a:r>
            <a:r>
              <a:rPr lang="en-GB" sz="2600" dirty="0" smtClean="0">
                <a:latin typeface="Comic Sans MS" pitchFamily="66" charset="0"/>
              </a:rPr>
              <a:t>, </a:t>
            </a:r>
            <a:r>
              <a:rPr lang="en-GB" sz="2600" dirty="0" err="1" smtClean="0">
                <a:latin typeface="Comic Sans MS" pitchFamily="66" charset="0"/>
              </a:rPr>
              <a:t>mantenere</a:t>
            </a:r>
            <a:r>
              <a:rPr lang="en-GB" sz="2600" dirty="0" smtClean="0">
                <a:latin typeface="Comic Sans MS" pitchFamily="66" charset="0"/>
              </a:rPr>
              <a:t> </a:t>
            </a:r>
            <a:r>
              <a:rPr lang="en-GB" sz="2600" dirty="0" err="1" smtClean="0">
                <a:latin typeface="Comic Sans MS" pitchFamily="66" charset="0"/>
              </a:rPr>
              <a:t>l’attuale</a:t>
            </a:r>
            <a:r>
              <a:rPr lang="en-GB" sz="2600" dirty="0" smtClean="0">
                <a:latin typeface="Comic Sans MS" pitchFamily="66" charset="0"/>
              </a:rPr>
              <a:t> </a:t>
            </a:r>
            <a:r>
              <a:rPr lang="en-GB" sz="2600" dirty="0" err="1" smtClean="0">
                <a:latin typeface="Comic Sans MS" pitchFamily="66" charset="0"/>
              </a:rPr>
              <a:t>ripartizione</a:t>
            </a:r>
            <a:r>
              <a:rPr lang="en-GB" sz="2600" dirty="0" smtClean="0">
                <a:latin typeface="Comic Sans MS" pitchFamily="66" charset="0"/>
              </a:rPr>
              <a:t> </a:t>
            </a:r>
            <a:r>
              <a:rPr lang="en-GB" sz="2600" dirty="0" err="1" smtClean="0">
                <a:latin typeface="Comic Sans MS" pitchFamily="66" charset="0"/>
              </a:rPr>
              <a:t>delle</a:t>
            </a:r>
            <a:r>
              <a:rPr lang="en-GB" sz="2600" dirty="0" smtClean="0">
                <a:latin typeface="Comic Sans MS" pitchFamily="66" charset="0"/>
              </a:rPr>
              <a:t> </a:t>
            </a:r>
            <a:r>
              <a:rPr lang="en-GB" sz="2600" dirty="0" err="1" smtClean="0">
                <a:latin typeface="Comic Sans MS" pitchFamily="66" charset="0"/>
              </a:rPr>
              <a:t>competenze</a:t>
            </a:r>
            <a:r>
              <a:rPr lang="en-GB" sz="2600" dirty="0" smtClean="0">
                <a:latin typeface="Comic Sans MS" pitchFamily="66" charset="0"/>
              </a:rPr>
              <a:t> in </a:t>
            </a:r>
            <a:r>
              <a:rPr lang="en-GB" sz="2600" dirty="0" err="1" smtClean="0">
                <a:latin typeface="Comic Sans MS" pitchFamily="66" charset="0"/>
              </a:rPr>
              <a:t>attesa</a:t>
            </a:r>
            <a:r>
              <a:rPr lang="en-GB" sz="2600" dirty="0" smtClean="0">
                <a:latin typeface="Comic Sans MS" pitchFamily="66" charset="0"/>
              </a:rPr>
              <a:t> di un </a:t>
            </a:r>
            <a:r>
              <a:rPr lang="en-GB" sz="2600" dirty="0" err="1" smtClean="0">
                <a:latin typeface="Comic Sans MS" pitchFamily="66" charset="0"/>
              </a:rPr>
              <a:t>riordino</a:t>
            </a:r>
            <a:r>
              <a:rPr lang="en-GB" sz="2600" dirty="0" smtClean="0">
                <a:latin typeface="Comic Sans MS" pitchFamily="66" charset="0"/>
              </a:rPr>
              <a:t> </a:t>
            </a:r>
            <a:r>
              <a:rPr lang="en-GB" sz="2600" dirty="0" err="1" smtClean="0">
                <a:latin typeface="Comic Sans MS" pitchFamily="66" charset="0"/>
              </a:rPr>
              <a:t>complessivo</a:t>
            </a:r>
            <a:r>
              <a:rPr lang="en-GB" sz="2600" dirty="0" smtClean="0">
                <a:latin typeface="Comic Sans MS" pitchFamily="66" charset="0"/>
              </a:rPr>
              <a:t> </a:t>
            </a:r>
            <a:r>
              <a:rPr lang="en-GB" sz="2600" dirty="0" err="1" smtClean="0">
                <a:latin typeface="Comic Sans MS" pitchFamily="66" charset="0"/>
              </a:rPr>
              <a:t>degli</a:t>
            </a:r>
            <a:r>
              <a:rPr lang="en-GB" sz="2600" dirty="0" smtClean="0">
                <a:latin typeface="Comic Sans MS" pitchFamily="66" charset="0"/>
              </a:rPr>
              <a:t> </a:t>
            </a:r>
            <a:r>
              <a:rPr lang="en-GB" sz="2600" dirty="0" err="1" smtClean="0">
                <a:latin typeface="Comic Sans MS" pitchFamily="66" charset="0"/>
              </a:rPr>
              <a:t>organi</a:t>
            </a:r>
            <a:r>
              <a:rPr lang="en-GB" sz="2600" dirty="0" smtClean="0">
                <a:latin typeface="Comic Sans MS" pitchFamily="66" charset="0"/>
              </a:rPr>
              <a:t> </a:t>
            </a:r>
            <a:r>
              <a:rPr lang="en-GB" sz="2600" dirty="0" err="1" smtClean="0">
                <a:latin typeface="Comic Sans MS" pitchFamily="66" charset="0"/>
              </a:rPr>
              <a:t>collegiali</a:t>
            </a:r>
            <a:endParaRPr lang="en-GB" sz="2600" dirty="0" smtClean="0">
              <a:latin typeface="Comic Sans MS" pitchFamily="66" charset="0"/>
            </a:endParaRPr>
          </a:p>
        </p:txBody>
      </p:sp>
      <p:sp>
        <p:nvSpPr>
          <p:cNvPr id="32774" name="CasellaDiTesto 3"/>
          <p:cNvSpPr txBox="1">
            <a:spLocks noChangeArrowheads="1"/>
          </p:cNvSpPr>
          <p:nvPr/>
        </p:nvSpPr>
        <p:spPr bwMode="auto">
          <a:xfrm>
            <a:off x="2232025" y="1628775"/>
            <a:ext cx="32400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eaLnBrk="1" hangingPunct="1"/>
            <a:r>
              <a:rPr lang="it-IT">
                <a:solidFill>
                  <a:schemeClr val="tx1"/>
                </a:solidFill>
                <a:latin typeface="Verdana" pitchFamily="34" charset="0"/>
              </a:rPr>
              <a:t>Competenze previste dal Testo Unico</a:t>
            </a:r>
          </a:p>
          <a:p>
            <a:pPr eaLnBrk="1" hangingPunct="1"/>
            <a:endParaRPr lang="it-IT">
              <a:solidFill>
                <a:schemeClr val="tx1"/>
              </a:solidFill>
              <a:latin typeface="Verdana" pitchFamily="34" charset="0"/>
            </a:endParaRPr>
          </a:p>
          <a:p>
            <a:pPr eaLnBrk="1" hangingPunct="1"/>
            <a:r>
              <a:rPr lang="it-IT">
                <a:solidFill>
                  <a:schemeClr val="tx1"/>
                </a:solidFill>
                <a:latin typeface="Verdana" pitchFamily="34" charset="0"/>
              </a:rPr>
              <a:t>Competenze previste dal CCNL</a:t>
            </a:r>
          </a:p>
        </p:txBody>
      </p:sp>
      <p:sp>
        <p:nvSpPr>
          <p:cNvPr id="5" name="CasellaDiTesto 4"/>
          <p:cNvSpPr txBox="1"/>
          <p:nvPr/>
        </p:nvSpPr>
        <p:spPr>
          <a:xfrm>
            <a:off x="5003800" y="2924175"/>
            <a:ext cx="2089150" cy="1477963"/>
          </a:xfrm>
          <a:prstGeom prst="rect">
            <a:avLst/>
          </a:prstGeom>
          <a:solidFill>
            <a:schemeClr val="accent4">
              <a:lumMod val="40000"/>
              <a:lumOff val="60000"/>
            </a:schemeClr>
          </a:solidFill>
        </p:spPr>
        <p:txBody>
          <a:bodyPr>
            <a:spAutoFit/>
          </a:bodyPr>
          <a:lstStyle/>
          <a:p>
            <a:pPr fontAlgn="auto">
              <a:spcBef>
                <a:spcPts val="0"/>
              </a:spcBef>
              <a:spcAft>
                <a:spcPts val="0"/>
              </a:spcAft>
              <a:defRPr/>
            </a:pPr>
            <a:r>
              <a:rPr lang="it-IT" dirty="0">
                <a:solidFill>
                  <a:prstClr val="black"/>
                </a:solidFill>
                <a:latin typeface="Verdana"/>
                <a:ea typeface="Lucida Sans Unicode" charset="0"/>
                <a:cs typeface="Lucida Sans Unicode" charset="0"/>
              </a:rPr>
              <a:t>Competenze recedono in quanto fonte subordinata alla norma primaria</a:t>
            </a:r>
          </a:p>
        </p:txBody>
      </p:sp>
      <p:cxnSp>
        <p:nvCxnSpPr>
          <p:cNvPr id="7" name="Connettore 4 6"/>
          <p:cNvCxnSpPr/>
          <p:nvPr/>
        </p:nvCxnSpPr>
        <p:spPr>
          <a:xfrm rot="5400000">
            <a:off x="1187450" y="2239963"/>
            <a:ext cx="1368425" cy="72072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ttore 4 10"/>
          <p:cNvCxnSpPr>
            <a:endCxn id="5" idx="0"/>
          </p:cNvCxnSpPr>
          <p:nvPr/>
        </p:nvCxnSpPr>
        <p:spPr>
          <a:xfrm>
            <a:off x="5219700" y="2600325"/>
            <a:ext cx="828675" cy="32385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 name="Segnaposto data 1"/>
          <p:cNvSpPr>
            <a:spLocks noGrp="1"/>
          </p:cNvSpPr>
          <p:nvPr>
            <p:ph type="dt" sz="half" idx="10"/>
          </p:nvPr>
        </p:nvSpPr>
        <p:spPr/>
        <p:txBody>
          <a:bodyPr/>
          <a:lstStyle/>
          <a:p>
            <a:fld id="{5332B4F1-40B2-4D77-876F-82282A35DC2B}"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34</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13" name="CasellaDiTesto 12"/>
          <p:cNvSpPr txBox="1"/>
          <p:nvPr/>
        </p:nvSpPr>
        <p:spPr>
          <a:xfrm>
            <a:off x="0" y="14909"/>
            <a:ext cx="2915816" cy="369332"/>
          </a:xfrm>
          <a:prstGeom prst="rect">
            <a:avLst/>
          </a:prstGeom>
          <a:noFill/>
        </p:spPr>
        <p:txBody>
          <a:bodyPr wrap="square" rtlCol="0">
            <a:spAutoFit/>
          </a:bodyPr>
          <a:lstStyle/>
          <a:p>
            <a:r>
              <a:rPr lang="it-IT" dirty="0" smtClean="0"/>
              <a:t>Contratto integrativo</a:t>
            </a:r>
            <a:endParaRPr lang="it-IT" dirty="0"/>
          </a:p>
        </p:txBody>
      </p:sp>
    </p:spTree>
    <p:extLst>
      <p:ext uri="{BB962C8B-B14F-4D97-AF65-F5344CB8AC3E}">
        <p14:creationId xmlns:p14="http://schemas.microsoft.com/office/powerpoint/2010/main" val="237347923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olo 2"/>
          <p:cNvSpPr>
            <a:spLocks noGrp="1"/>
          </p:cNvSpPr>
          <p:nvPr>
            <p:ph type="title"/>
          </p:nvPr>
        </p:nvSpPr>
        <p:spPr/>
        <p:txBody>
          <a:bodyPr/>
          <a:lstStyle/>
          <a:p>
            <a:r>
              <a:rPr lang="it-IT" sz="3200" smtClean="0"/>
              <a:t>Le modalità attuative della funzione amministrativa</a:t>
            </a:r>
          </a:p>
        </p:txBody>
      </p:sp>
      <p:sp>
        <p:nvSpPr>
          <p:cNvPr id="4" name="Segnaposto contenuto 3"/>
          <p:cNvSpPr>
            <a:spLocks noGrp="1"/>
          </p:cNvSpPr>
          <p:nvPr>
            <p:ph idx="1"/>
          </p:nvPr>
        </p:nvSpPr>
        <p:spPr>
          <a:xfrm>
            <a:off x="457200" y="1600200"/>
            <a:ext cx="8229600" cy="2189163"/>
          </a:xfrm>
          <a:solidFill>
            <a:schemeClr val="bg2">
              <a:lumMod val="90000"/>
            </a:schemeClr>
          </a:solidFill>
        </p:spPr>
        <p:txBody>
          <a:bodyPr>
            <a:normAutofit fontScale="85000" lnSpcReduction="10000"/>
          </a:bodyPr>
          <a:lstStyle/>
          <a:p>
            <a:pPr>
              <a:defRPr/>
            </a:pPr>
            <a:r>
              <a:rPr lang="it-IT" dirty="0" smtClean="0"/>
              <a:t>L’istituzione scolastica, come tutte le PPAA, agisce con strumenti di natura pubblicistica e privatistica per svolgere la funzione amministrativa finalizzata all’erogazione del servizio di educazione, formazione e istruzione</a:t>
            </a:r>
            <a:endParaRPr lang="it-IT" dirty="0"/>
          </a:p>
        </p:txBody>
      </p:sp>
      <p:sp>
        <p:nvSpPr>
          <p:cNvPr id="76804" name="Segnaposto numero diapositiva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7CD4FA-72FA-4AF4-B678-108CB1DF30DE}" type="slidenum">
              <a:rPr lang="en-US" smtClean="0">
                <a:solidFill>
                  <a:srgbClr val="D1282E"/>
                </a:solidFill>
              </a:rPr>
              <a:pPr eaLnBrk="1" hangingPunct="1"/>
              <a:t>35</a:t>
            </a:fld>
            <a:endParaRPr lang="en-US" smtClean="0">
              <a:solidFill>
                <a:srgbClr val="D1282E"/>
              </a:solidFill>
            </a:endParaRPr>
          </a:p>
        </p:txBody>
      </p:sp>
      <p:sp>
        <p:nvSpPr>
          <p:cNvPr id="76805" name="CasellaDiTesto 4"/>
          <p:cNvSpPr txBox="1">
            <a:spLocks noChangeArrowheads="1"/>
          </p:cNvSpPr>
          <p:nvPr/>
        </p:nvSpPr>
        <p:spPr bwMode="auto">
          <a:xfrm>
            <a:off x="539750" y="4724400"/>
            <a:ext cx="3816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t-IT" sz="3200" smtClean="0">
                <a:solidFill>
                  <a:srgbClr val="000000"/>
                </a:solidFill>
              </a:rPr>
              <a:t>Quando e come???</a:t>
            </a:r>
          </a:p>
        </p:txBody>
      </p:sp>
      <p:sp>
        <p:nvSpPr>
          <p:cNvPr id="2" name="Segnaposto data 1"/>
          <p:cNvSpPr>
            <a:spLocks noGrp="1"/>
          </p:cNvSpPr>
          <p:nvPr>
            <p:ph type="dt" sz="half" idx="10"/>
          </p:nvPr>
        </p:nvSpPr>
        <p:spPr/>
        <p:txBody>
          <a:bodyPr/>
          <a:lstStyle/>
          <a:p>
            <a:pPr>
              <a:defRPr/>
            </a:pPr>
            <a:fld id="{E0A2A7B8-9E65-4E70-9A9E-61B3D24E0A8E}" type="datetime1">
              <a:rPr lang="it-IT" smtClean="0">
                <a:solidFill>
                  <a:srgbClr val="000000"/>
                </a:solidFill>
              </a:rPr>
              <a:t>23/11/2012</a:t>
            </a:fld>
            <a:endParaRPr lang="it-IT">
              <a:solidFill>
                <a:srgbClr val="000000"/>
              </a:solidFill>
            </a:endParaRPr>
          </a:p>
        </p:txBody>
      </p:sp>
      <p:sp>
        <p:nvSpPr>
          <p:cNvPr id="3" name="Segnaposto piè di pagina 2"/>
          <p:cNvSpPr>
            <a:spLocks noGrp="1"/>
          </p:cNvSpPr>
          <p:nvPr>
            <p:ph type="ftr" sz="quarter" idx="11"/>
          </p:nvPr>
        </p:nvSpPr>
        <p:spPr/>
        <p:txBody>
          <a:bodyPr/>
          <a:lstStyle/>
          <a:p>
            <a:pPr>
              <a:defRPr/>
            </a:pPr>
            <a:r>
              <a:rPr lang="it-IT" smtClean="0">
                <a:solidFill>
                  <a:srgbClr val="000000"/>
                </a:solidFill>
              </a:rPr>
              <a:t>Anna Armone</a:t>
            </a:r>
            <a:endParaRPr lang="it-IT">
              <a:solidFill>
                <a:srgbClr val="000000"/>
              </a:solidFill>
            </a:endParaRPr>
          </a:p>
        </p:txBody>
      </p:sp>
      <p:sp>
        <p:nvSpPr>
          <p:cNvPr id="5" name="CasellaDiTesto 4"/>
          <p:cNvSpPr txBox="1"/>
          <p:nvPr/>
        </p:nvSpPr>
        <p:spPr>
          <a:xfrm>
            <a:off x="-16513" y="0"/>
            <a:ext cx="2843808" cy="338554"/>
          </a:xfrm>
          <a:prstGeom prst="rect">
            <a:avLst/>
          </a:prstGeom>
          <a:noFill/>
        </p:spPr>
        <p:txBody>
          <a:bodyPr wrap="square" rtlCol="0">
            <a:spAutoFit/>
          </a:bodyPr>
          <a:lstStyle/>
          <a:p>
            <a:r>
              <a:rPr lang="it-IT" sz="1600" dirty="0" smtClean="0"/>
              <a:t>Atti datoriali e amministrativi</a:t>
            </a:r>
            <a:endParaRPr lang="it-IT" sz="1600" dirty="0"/>
          </a:p>
        </p:txBody>
      </p:sp>
    </p:spTree>
    <p:extLst>
      <p:ext uri="{BB962C8B-B14F-4D97-AF65-F5344CB8AC3E}">
        <p14:creationId xmlns:p14="http://schemas.microsoft.com/office/powerpoint/2010/main" val="3606285116"/>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olo 1"/>
          <p:cNvSpPr>
            <a:spLocks noGrp="1"/>
          </p:cNvSpPr>
          <p:nvPr>
            <p:ph type="title"/>
          </p:nvPr>
        </p:nvSpPr>
        <p:spPr/>
        <p:txBody>
          <a:bodyPr/>
          <a:lstStyle/>
          <a:p>
            <a:r>
              <a:rPr lang="it-IT" sz="3200" smtClean="0">
                <a:solidFill>
                  <a:srgbClr val="000000"/>
                </a:solidFill>
              </a:rPr>
              <a:t>Le modalità attuative della funzione amministrativa</a:t>
            </a:r>
            <a:endParaRPr lang="it-IT" smtClean="0"/>
          </a:p>
        </p:txBody>
      </p:sp>
      <p:sp>
        <p:nvSpPr>
          <p:cNvPr id="77827" name="CasellaDiTesto 3"/>
          <p:cNvSpPr txBox="1">
            <a:spLocks noChangeArrowheads="1"/>
          </p:cNvSpPr>
          <p:nvPr/>
        </p:nvSpPr>
        <p:spPr bwMode="auto">
          <a:xfrm>
            <a:off x="274638" y="2208213"/>
            <a:ext cx="2808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t-IT" sz="2400" smtClean="0">
                <a:solidFill>
                  <a:srgbClr val="000000"/>
                </a:solidFill>
              </a:rPr>
              <a:t>Attività autoritativa</a:t>
            </a:r>
          </a:p>
        </p:txBody>
      </p:sp>
      <p:sp>
        <p:nvSpPr>
          <p:cNvPr id="77828" name="CasellaDiTesto 4"/>
          <p:cNvSpPr txBox="1">
            <a:spLocks noChangeArrowheads="1"/>
          </p:cNvSpPr>
          <p:nvPr/>
        </p:nvSpPr>
        <p:spPr bwMode="auto">
          <a:xfrm>
            <a:off x="250825" y="4281488"/>
            <a:ext cx="28813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t-IT" sz="2400" smtClean="0">
                <a:solidFill>
                  <a:srgbClr val="000000"/>
                </a:solidFill>
              </a:rPr>
              <a:t>Attività privatistica di diritto civile</a:t>
            </a:r>
          </a:p>
        </p:txBody>
      </p:sp>
      <p:sp>
        <p:nvSpPr>
          <p:cNvPr id="77829" name="CasellaDiTesto 5"/>
          <p:cNvSpPr txBox="1">
            <a:spLocks noChangeArrowheads="1"/>
          </p:cNvSpPr>
          <p:nvPr/>
        </p:nvSpPr>
        <p:spPr bwMode="auto">
          <a:xfrm>
            <a:off x="3563938" y="1978025"/>
            <a:ext cx="29527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t-IT" sz="2000" smtClean="0">
                <a:solidFill>
                  <a:srgbClr val="000000"/>
                </a:solidFill>
              </a:rPr>
              <a:t>Decreti dirigenziali</a:t>
            </a:r>
          </a:p>
          <a:p>
            <a:pPr eaLnBrk="1" fontAlgn="base" hangingPunct="1">
              <a:spcBef>
                <a:spcPct val="0"/>
              </a:spcBef>
              <a:spcAft>
                <a:spcPct val="0"/>
              </a:spcAft>
            </a:pPr>
            <a:r>
              <a:rPr lang="it-IT" sz="2000" smtClean="0">
                <a:solidFill>
                  <a:srgbClr val="000000"/>
                </a:solidFill>
              </a:rPr>
              <a:t>Determine dirigenziali</a:t>
            </a:r>
          </a:p>
          <a:p>
            <a:pPr eaLnBrk="1" fontAlgn="base" hangingPunct="1">
              <a:spcBef>
                <a:spcPct val="0"/>
              </a:spcBef>
              <a:spcAft>
                <a:spcPct val="0"/>
              </a:spcAft>
            </a:pPr>
            <a:r>
              <a:rPr lang="it-IT" sz="2000" smtClean="0">
                <a:solidFill>
                  <a:srgbClr val="000000"/>
                </a:solidFill>
              </a:rPr>
              <a:t>Delibere organi collegiali</a:t>
            </a:r>
          </a:p>
        </p:txBody>
      </p:sp>
      <p:sp>
        <p:nvSpPr>
          <p:cNvPr id="77830" name="CasellaDiTesto 6"/>
          <p:cNvSpPr txBox="1">
            <a:spLocks noChangeArrowheads="1"/>
          </p:cNvSpPr>
          <p:nvPr/>
        </p:nvSpPr>
        <p:spPr bwMode="auto">
          <a:xfrm>
            <a:off x="3589338" y="4281488"/>
            <a:ext cx="4295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t-IT" sz="2000" smtClean="0">
                <a:solidFill>
                  <a:srgbClr val="000000"/>
                </a:solidFill>
              </a:rPr>
              <a:t>Attività negoziale</a:t>
            </a:r>
          </a:p>
          <a:p>
            <a:pPr eaLnBrk="1" fontAlgn="base" hangingPunct="1">
              <a:spcBef>
                <a:spcPct val="0"/>
              </a:spcBef>
              <a:spcAft>
                <a:spcPct val="0"/>
              </a:spcAft>
            </a:pPr>
            <a:r>
              <a:rPr lang="it-IT" sz="2000" smtClean="0">
                <a:solidFill>
                  <a:srgbClr val="000000"/>
                </a:solidFill>
              </a:rPr>
              <a:t>Atti datoriali di organizzazione del lavoro</a:t>
            </a:r>
          </a:p>
          <a:p>
            <a:pPr eaLnBrk="1" fontAlgn="base" hangingPunct="1">
              <a:spcBef>
                <a:spcPct val="0"/>
              </a:spcBef>
              <a:spcAft>
                <a:spcPct val="0"/>
              </a:spcAft>
            </a:pPr>
            <a:r>
              <a:rPr lang="it-IT" sz="2000" smtClean="0">
                <a:solidFill>
                  <a:srgbClr val="000000"/>
                </a:solidFill>
              </a:rPr>
              <a:t>Atti datoriali di gestione del personale</a:t>
            </a:r>
          </a:p>
        </p:txBody>
      </p:sp>
      <p:sp>
        <p:nvSpPr>
          <p:cNvPr id="2" name="Segnaposto data 1"/>
          <p:cNvSpPr>
            <a:spLocks noGrp="1"/>
          </p:cNvSpPr>
          <p:nvPr>
            <p:ph type="dt" sz="half" idx="10"/>
          </p:nvPr>
        </p:nvSpPr>
        <p:spPr/>
        <p:txBody>
          <a:bodyPr/>
          <a:lstStyle/>
          <a:p>
            <a:pPr>
              <a:defRPr/>
            </a:pPr>
            <a:fld id="{076213C5-48BE-419D-A406-EB223F0C1766}" type="datetime1">
              <a:rPr lang="it-IT" smtClean="0">
                <a:solidFill>
                  <a:srgbClr val="000000"/>
                </a:solidFill>
              </a:rPr>
              <a:t>23/11/2012</a:t>
            </a:fld>
            <a:endParaRPr lang="it-IT">
              <a:solidFill>
                <a:srgbClr val="000000"/>
              </a:solidFill>
            </a:endParaRPr>
          </a:p>
        </p:txBody>
      </p:sp>
      <p:sp>
        <p:nvSpPr>
          <p:cNvPr id="3" name="Segnaposto numero diapositiva 2"/>
          <p:cNvSpPr>
            <a:spLocks noGrp="1"/>
          </p:cNvSpPr>
          <p:nvPr>
            <p:ph type="sldNum" sz="quarter" idx="12"/>
          </p:nvPr>
        </p:nvSpPr>
        <p:spPr/>
        <p:txBody>
          <a:bodyPr/>
          <a:lstStyle/>
          <a:p>
            <a:pPr>
              <a:defRPr/>
            </a:pPr>
            <a:fld id="{FC40CED1-59B3-471C-A10C-F652F5228288}" type="slidenum">
              <a:rPr lang="it-IT" smtClean="0">
                <a:solidFill>
                  <a:srgbClr val="000000"/>
                </a:solidFill>
              </a:rPr>
              <a:pPr>
                <a:defRPr/>
              </a:pPr>
              <a:t>36</a:t>
            </a:fld>
            <a:endParaRPr lang="it-IT">
              <a:solidFill>
                <a:srgbClr val="000000"/>
              </a:solidFill>
            </a:endParaRPr>
          </a:p>
        </p:txBody>
      </p:sp>
      <p:sp>
        <p:nvSpPr>
          <p:cNvPr id="4" name="Segnaposto piè di pagina 3"/>
          <p:cNvSpPr>
            <a:spLocks noGrp="1"/>
          </p:cNvSpPr>
          <p:nvPr>
            <p:ph type="ftr" sz="quarter" idx="11"/>
          </p:nvPr>
        </p:nvSpPr>
        <p:spPr/>
        <p:txBody>
          <a:bodyPr/>
          <a:lstStyle/>
          <a:p>
            <a:pPr>
              <a:defRPr/>
            </a:pPr>
            <a:r>
              <a:rPr lang="it-IT" smtClean="0">
                <a:solidFill>
                  <a:srgbClr val="000000"/>
                </a:solidFill>
              </a:rPr>
              <a:t>Anna Armone</a:t>
            </a:r>
            <a:endParaRPr lang="it-IT">
              <a:solidFill>
                <a:srgbClr val="000000"/>
              </a:solidFill>
            </a:endParaRPr>
          </a:p>
        </p:txBody>
      </p:sp>
      <p:sp>
        <p:nvSpPr>
          <p:cNvPr id="10" name="CasellaDiTesto 9"/>
          <p:cNvSpPr txBox="1"/>
          <p:nvPr/>
        </p:nvSpPr>
        <p:spPr>
          <a:xfrm>
            <a:off x="0" y="24268"/>
            <a:ext cx="2843808" cy="338554"/>
          </a:xfrm>
          <a:prstGeom prst="rect">
            <a:avLst/>
          </a:prstGeom>
          <a:noFill/>
        </p:spPr>
        <p:txBody>
          <a:bodyPr wrap="square" rtlCol="0">
            <a:spAutoFit/>
          </a:bodyPr>
          <a:lstStyle/>
          <a:p>
            <a:r>
              <a:rPr lang="it-IT" sz="1600" dirty="0" smtClean="0"/>
              <a:t>Atti datoriali e amministrativi</a:t>
            </a:r>
            <a:endParaRPr lang="it-IT" sz="1600" dirty="0"/>
          </a:p>
        </p:txBody>
      </p:sp>
    </p:spTree>
    <p:extLst>
      <p:ext uri="{BB962C8B-B14F-4D97-AF65-F5344CB8AC3E}">
        <p14:creationId xmlns:p14="http://schemas.microsoft.com/office/powerpoint/2010/main" val="3108310503"/>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olo 1"/>
          <p:cNvSpPr>
            <a:spLocks noGrp="1"/>
          </p:cNvSpPr>
          <p:nvPr>
            <p:ph type="title"/>
          </p:nvPr>
        </p:nvSpPr>
        <p:spPr/>
        <p:txBody>
          <a:bodyPr/>
          <a:lstStyle/>
          <a:p>
            <a:r>
              <a:rPr lang="it-IT" sz="3200" smtClean="0"/>
              <a:t>Le regole dell’attività pubblicistica</a:t>
            </a:r>
          </a:p>
        </p:txBody>
      </p:sp>
      <p:sp>
        <p:nvSpPr>
          <p:cNvPr id="3" name="Segnaposto contenuto 2"/>
          <p:cNvSpPr>
            <a:spLocks noGrp="1"/>
          </p:cNvSpPr>
          <p:nvPr>
            <p:ph idx="1"/>
          </p:nvPr>
        </p:nvSpPr>
        <p:spPr>
          <a:xfrm>
            <a:off x="457200" y="1600200"/>
            <a:ext cx="8229600" cy="1323975"/>
          </a:xfrm>
          <a:solidFill>
            <a:schemeClr val="accent3">
              <a:lumMod val="20000"/>
              <a:lumOff val="80000"/>
            </a:schemeClr>
          </a:solidFill>
        </p:spPr>
        <p:txBody>
          <a:bodyPr/>
          <a:lstStyle/>
          <a:p>
            <a:pPr>
              <a:defRPr/>
            </a:pPr>
            <a:r>
              <a:rPr lang="it-IT" dirty="0" smtClean="0"/>
              <a:t>L’attività pubblicistica è regolata dalle norme sul procedimento amministrativo</a:t>
            </a:r>
            <a:endParaRPr lang="it-IT" dirty="0"/>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573463"/>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CasellaDiTesto 3"/>
          <p:cNvSpPr txBox="1">
            <a:spLocks noChangeArrowheads="1"/>
          </p:cNvSpPr>
          <p:nvPr/>
        </p:nvSpPr>
        <p:spPr bwMode="auto">
          <a:xfrm>
            <a:off x="423863" y="3214688"/>
            <a:ext cx="3527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t-IT" smtClean="0">
                <a:solidFill>
                  <a:srgbClr val="000000"/>
                </a:solidFill>
              </a:rPr>
              <a:t>Il procedimento amministrativo è</a:t>
            </a:r>
          </a:p>
        </p:txBody>
      </p:sp>
      <p:pic>
        <p:nvPicPr>
          <p:cNvPr id="788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4797425"/>
            <a:ext cx="7900988"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BB9BFB3B-9DF0-4C77-93C0-4CC634342E3E}" type="datetime1">
              <a:rPr lang="it-IT" smtClean="0">
                <a:solidFill>
                  <a:srgbClr val="000000"/>
                </a:solidFill>
              </a:rPr>
              <a:t>23/11/2012</a:t>
            </a:fld>
            <a:endParaRPr lang="it-IT">
              <a:solidFill>
                <a:srgbClr val="000000"/>
              </a:solidFill>
            </a:endParaRPr>
          </a:p>
        </p:txBody>
      </p:sp>
      <p:sp>
        <p:nvSpPr>
          <p:cNvPr id="4" name="Segnaposto numero diapositiva 3"/>
          <p:cNvSpPr>
            <a:spLocks noGrp="1"/>
          </p:cNvSpPr>
          <p:nvPr>
            <p:ph type="sldNum" sz="quarter" idx="12"/>
          </p:nvPr>
        </p:nvSpPr>
        <p:spPr/>
        <p:txBody>
          <a:bodyPr/>
          <a:lstStyle/>
          <a:p>
            <a:pPr>
              <a:defRPr/>
            </a:pPr>
            <a:fld id="{FC40CED1-59B3-471C-A10C-F652F5228288}" type="slidenum">
              <a:rPr lang="it-IT" smtClean="0">
                <a:solidFill>
                  <a:srgbClr val="000000"/>
                </a:solidFill>
              </a:rPr>
              <a:pPr>
                <a:defRPr/>
              </a:pPr>
              <a:t>37</a:t>
            </a:fld>
            <a:endParaRPr lang="it-IT">
              <a:solidFill>
                <a:srgbClr val="000000"/>
              </a:solidFill>
            </a:endParaRPr>
          </a:p>
        </p:txBody>
      </p:sp>
      <p:sp>
        <p:nvSpPr>
          <p:cNvPr id="5" name="Segnaposto piè di pagina 4"/>
          <p:cNvSpPr>
            <a:spLocks noGrp="1"/>
          </p:cNvSpPr>
          <p:nvPr>
            <p:ph type="ftr" sz="quarter" idx="11"/>
          </p:nvPr>
        </p:nvSpPr>
        <p:spPr/>
        <p:txBody>
          <a:bodyPr/>
          <a:lstStyle/>
          <a:p>
            <a:pPr>
              <a:defRPr/>
            </a:pPr>
            <a:r>
              <a:rPr lang="it-IT" smtClean="0">
                <a:solidFill>
                  <a:srgbClr val="000000"/>
                </a:solidFill>
              </a:rPr>
              <a:t>Anna Armone</a:t>
            </a:r>
            <a:endParaRPr lang="it-IT">
              <a:solidFill>
                <a:srgbClr val="000000"/>
              </a:solidFill>
            </a:endParaRPr>
          </a:p>
        </p:txBody>
      </p:sp>
      <p:sp>
        <p:nvSpPr>
          <p:cNvPr id="10" name="CasellaDiTesto 9"/>
          <p:cNvSpPr txBox="1"/>
          <p:nvPr/>
        </p:nvSpPr>
        <p:spPr>
          <a:xfrm>
            <a:off x="0" y="24268"/>
            <a:ext cx="2843808" cy="338554"/>
          </a:xfrm>
          <a:prstGeom prst="rect">
            <a:avLst/>
          </a:prstGeom>
          <a:noFill/>
        </p:spPr>
        <p:txBody>
          <a:bodyPr wrap="square" rtlCol="0">
            <a:spAutoFit/>
          </a:bodyPr>
          <a:lstStyle/>
          <a:p>
            <a:r>
              <a:rPr lang="it-IT" sz="1600" dirty="0" smtClean="0"/>
              <a:t>Atti datoriali e amministrativi</a:t>
            </a:r>
            <a:endParaRPr lang="it-IT" sz="1600" dirty="0"/>
          </a:p>
        </p:txBody>
      </p:sp>
    </p:spTree>
    <p:extLst>
      <p:ext uri="{BB962C8B-B14F-4D97-AF65-F5344CB8AC3E}">
        <p14:creationId xmlns:p14="http://schemas.microsoft.com/office/powerpoint/2010/main" val="3930743763"/>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olo 1"/>
          <p:cNvSpPr>
            <a:spLocks noGrp="1"/>
          </p:cNvSpPr>
          <p:nvPr>
            <p:ph type="title"/>
          </p:nvPr>
        </p:nvSpPr>
        <p:spPr/>
        <p:txBody>
          <a:bodyPr/>
          <a:lstStyle/>
          <a:p>
            <a:r>
              <a:rPr lang="it-IT" sz="3200" smtClean="0"/>
              <a:t>Gli atti dell’attività pubblicistica</a:t>
            </a:r>
          </a:p>
        </p:txBody>
      </p:sp>
      <p:sp>
        <p:nvSpPr>
          <p:cNvPr id="80899"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D7AA36-DD74-4D0E-8958-923FB5BF63C0}" type="slidenum">
              <a:rPr lang="it-IT" smtClean="0">
                <a:solidFill>
                  <a:srgbClr val="898989"/>
                </a:solidFill>
              </a:rPr>
              <a:pPr eaLnBrk="1" hangingPunct="1"/>
              <a:t>38</a:t>
            </a:fld>
            <a:endParaRPr lang="it-IT" smtClean="0">
              <a:solidFill>
                <a:srgbClr val="898989"/>
              </a:solidFill>
            </a:endParaRPr>
          </a:p>
        </p:txBody>
      </p:sp>
      <p:pic>
        <p:nvPicPr>
          <p:cNvPr id="8090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916113"/>
            <a:ext cx="4572000" cy="3430587"/>
          </a:xfrm>
        </p:spPr>
      </p:pic>
      <p:sp>
        <p:nvSpPr>
          <p:cNvPr id="80901" name="CasellaDiTesto 5"/>
          <p:cNvSpPr txBox="1">
            <a:spLocks noChangeArrowheads="1"/>
          </p:cNvSpPr>
          <p:nvPr/>
        </p:nvSpPr>
        <p:spPr bwMode="auto">
          <a:xfrm>
            <a:off x="5076825" y="4424363"/>
            <a:ext cx="3455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t-IT" smtClean="0">
                <a:solidFill>
                  <a:srgbClr val="000000"/>
                </a:solidFill>
              </a:rPr>
              <a:t>Verbali, ma anche Dichiarazioni, attestati, certificati</a:t>
            </a:r>
          </a:p>
        </p:txBody>
      </p:sp>
      <p:sp>
        <p:nvSpPr>
          <p:cNvPr id="80902" name="CasellaDiTesto 6"/>
          <p:cNvSpPr txBox="1">
            <a:spLocks noChangeArrowheads="1"/>
          </p:cNvSpPr>
          <p:nvPr/>
        </p:nvSpPr>
        <p:spPr bwMode="auto">
          <a:xfrm>
            <a:off x="4500563" y="5805488"/>
            <a:ext cx="3959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t-IT" smtClean="0">
                <a:solidFill>
                  <a:srgbClr val="000000"/>
                </a:solidFill>
              </a:rPr>
              <a:t>Regole sulla documentazione amministrativa: d.p.r. 445/2000</a:t>
            </a:r>
          </a:p>
        </p:txBody>
      </p:sp>
      <p:sp>
        <p:nvSpPr>
          <p:cNvPr id="8" name="Freccia a destra 7"/>
          <p:cNvSpPr/>
          <p:nvPr/>
        </p:nvSpPr>
        <p:spPr>
          <a:xfrm>
            <a:off x="4572000" y="4424363"/>
            <a:ext cx="360363"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endParaRPr>
          </a:p>
        </p:txBody>
      </p:sp>
      <p:sp>
        <p:nvSpPr>
          <p:cNvPr id="80904" name="CasellaDiTesto 8"/>
          <p:cNvSpPr txBox="1">
            <a:spLocks noChangeArrowheads="1"/>
          </p:cNvSpPr>
          <p:nvPr/>
        </p:nvSpPr>
        <p:spPr bwMode="auto">
          <a:xfrm>
            <a:off x="5292725" y="2997200"/>
            <a:ext cx="3382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t-IT" smtClean="0">
                <a:solidFill>
                  <a:srgbClr val="000000"/>
                </a:solidFill>
              </a:rPr>
              <a:t>Decreti, delibere organi collegiali</a:t>
            </a:r>
          </a:p>
        </p:txBody>
      </p:sp>
      <p:pic>
        <p:nvPicPr>
          <p:cNvPr id="8090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8" y="2922588"/>
            <a:ext cx="390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47B0570C-FA25-47F2-94A5-0FF3A0CE66AB}" type="datetime1">
              <a:rPr lang="it-IT" smtClean="0">
                <a:solidFill>
                  <a:srgbClr val="000000"/>
                </a:solidFill>
              </a:rPr>
              <a:t>23/11/2012</a:t>
            </a:fld>
            <a:endParaRPr lang="it-IT">
              <a:solidFill>
                <a:srgbClr val="000000"/>
              </a:solidFill>
            </a:endParaRPr>
          </a:p>
        </p:txBody>
      </p:sp>
      <p:sp>
        <p:nvSpPr>
          <p:cNvPr id="3" name="Segnaposto piè di pagina 2"/>
          <p:cNvSpPr>
            <a:spLocks noGrp="1"/>
          </p:cNvSpPr>
          <p:nvPr>
            <p:ph type="ftr" sz="quarter" idx="11"/>
          </p:nvPr>
        </p:nvSpPr>
        <p:spPr/>
        <p:txBody>
          <a:bodyPr/>
          <a:lstStyle/>
          <a:p>
            <a:pPr>
              <a:defRPr/>
            </a:pPr>
            <a:r>
              <a:rPr lang="it-IT" smtClean="0">
                <a:solidFill>
                  <a:srgbClr val="000000"/>
                </a:solidFill>
              </a:rPr>
              <a:t>Anna Armone</a:t>
            </a:r>
            <a:endParaRPr lang="it-IT">
              <a:solidFill>
                <a:srgbClr val="000000"/>
              </a:solidFill>
            </a:endParaRPr>
          </a:p>
        </p:txBody>
      </p:sp>
      <p:sp>
        <p:nvSpPr>
          <p:cNvPr id="12" name="CasellaDiTesto 11"/>
          <p:cNvSpPr txBox="1"/>
          <p:nvPr/>
        </p:nvSpPr>
        <p:spPr>
          <a:xfrm>
            <a:off x="0" y="24268"/>
            <a:ext cx="2843808" cy="338554"/>
          </a:xfrm>
          <a:prstGeom prst="rect">
            <a:avLst/>
          </a:prstGeom>
          <a:noFill/>
        </p:spPr>
        <p:txBody>
          <a:bodyPr wrap="square" rtlCol="0">
            <a:spAutoFit/>
          </a:bodyPr>
          <a:lstStyle/>
          <a:p>
            <a:r>
              <a:rPr lang="it-IT" sz="1600" dirty="0" smtClean="0"/>
              <a:t>Atti datoriali e amministrativi</a:t>
            </a:r>
            <a:endParaRPr lang="it-IT" sz="1600" dirty="0"/>
          </a:p>
        </p:txBody>
      </p:sp>
    </p:spTree>
    <p:extLst>
      <p:ext uri="{BB962C8B-B14F-4D97-AF65-F5344CB8AC3E}">
        <p14:creationId xmlns:p14="http://schemas.microsoft.com/office/powerpoint/2010/main" val="503656011"/>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olo 1"/>
          <p:cNvSpPr>
            <a:spLocks noGrp="1"/>
          </p:cNvSpPr>
          <p:nvPr>
            <p:ph type="title"/>
          </p:nvPr>
        </p:nvSpPr>
        <p:spPr/>
        <p:txBody>
          <a:bodyPr/>
          <a:lstStyle/>
          <a:p>
            <a:r>
              <a:rPr lang="it-IT" sz="3200" smtClean="0"/>
              <a:t>Ruolo del dirigente sull’attività deliberativa</a:t>
            </a:r>
          </a:p>
        </p:txBody>
      </p:sp>
      <p:sp>
        <p:nvSpPr>
          <p:cNvPr id="3" name="Segnaposto contenuto 2"/>
          <p:cNvSpPr>
            <a:spLocks noGrp="1"/>
          </p:cNvSpPr>
          <p:nvPr>
            <p:ph idx="1"/>
          </p:nvPr>
        </p:nvSpPr>
        <p:spPr/>
        <p:txBody>
          <a:bodyPr/>
          <a:lstStyle/>
          <a:p>
            <a:pPr>
              <a:defRPr/>
            </a:pPr>
            <a:r>
              <a:rPr lang="it-IT" dirty="0" smtClean="0"/>
              <a:t>Il dirigente svolge attività di vigilanza sulla legittimità dell’azione amministrativa.</a:t>
            </a:r>
          </a:p>
          <a:p>
            <a:pPr>
              <a:defRPr/>
            </a:pPr>
            <a:r>
              <a:rPr lang="it-IT" dirty="0" smtClean="0"/>
              <a:t>Pertanto, compete al dirigente rilevare le illegittimità delle delibere in fase di formazione delle stesse o di esecuzione.</a:t>
            </a:r>
          </a:p>
          <a:p>
            <a:pPr>
              <a:defRPr/>
            </a:pPr>
            <a:r>
              <a:rPr lang="it-IT" dirty="0" smtClean="0"/>
              <a:t>In quest’ultimo caso attiva l’autotutela presso l’organo decidente</a:t>
            </a:r>
          </a:p>
          <a:p>
            <a:pPr marL="0" indent="0">
              <a:buFontTx/>
              <a:buNone/>
              <a:defRPr/>
            </a:pPr>
            <a:endParaRPr lang="it-IT" dirty="0"/>
          </a:p>
        </p:txBody>
      </p:sp>
      <p:sp>
        <p:nvSpPr>
          <p:cNvPr id="81924"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A6D984-6723-485D-8B2E-CC3FEEC8A509}" type="slidenum">
              <a:rPr lang="it-IT" smtClean="0">
                <a:solidFill>
                  <a:srgbClr val="898989"/>
                </a:solidFill>
              </a:rPr>
              <a:pPr eaLnBrk="1" hangingPunct="1"/>
              <a:t>39</a:t>
            </a:fld>
            <a:endParaRPr lang="it-IT" smtClean="0">
              <a:solidFill>
                <a:srgbClr val="898989"/>
              </a:solidFill>
            </a:endParaRPr>
          </a:p>
        </p:txBody>
      </p:sp>
      <p:sp>
        <p:nvSpPr>
          <p:cNvPr id="2" name="Segnaposto data 1"/>
          <p:cNvSpPr>
            <a:spLocks noGrp="1"/>
          </p:cNvSpPr>
          <p:nvPr>
            <p:ph type="dt" sz="half" idx="10"/>
          </p:nvPr>
        </p:nvSpPr>
        <p:spPr/>
        <p:txBody>
          <a:bodyPr/>
          <a:lstStyle/>
          <a:p>
            <a:pPr>
              <a:defRPr/>
            </a:pPr>
            <a:fld id="{2602CC79-C88D-4015-9CD5-E8121F726522}" type="datetime1">
              <a:rPr lang="it-IT" smtClean="0">
                <a:solidFill>
                  <a:srgbClr val="000000"/>
                </a:solidFill>
              </a:rPr>
              <a:t>23/11/2012</a:t>
            </a:fld>
            <a:endParaRPr lang="it-IT">
              <a:solidFill>
                <a:srgbClr val="000000"/>
              </a:solidFill>
            </a:endParaRPr>
          </a:p>
        </p:txBody>
      </p:sp>
      <p:sp>
        <p:nvSpPr>
          <p:cNvPr id="4" name="Segnaposto piè di pagina 3"/>
          <p:cNvSpPr>
            <a:spLocks noGrp="1"/>
          </p:cNvSpPr>
          <p:nvPr>
            <p:ph type="ftr" sz="quarter" idx="11"/>
          </p:nvPr>
        </p:nvSpPr>
        <p:spPr/>
        <p:txBody>
          <a:bodyPr/>
          <a:lstStyle/>
          <a:p>
            <a:pPr>
              <a:defRPr/>
            </a:pPr>
            <a:r>
              <a:rPr lang="it-IT" smtClean="0">
                <a:solidFill>
                  <a:srgbClr val="000000"/>
                </a:solidFill>
              </a:rPr>
              <a:t>Anna Armone</a:t>
            </a:r>
            <a:endParaRPr lang="it-IT">
              <a:solidFill>
                <a:srgbClr val="000000"/>
              </a:solidFill>
            </a:endParaRPr>
          </a:p>
        </p:txBody>
      </p:sp>
      <p:sp>
        <p:nvSpPr>
          <p:cNvPr id="7" name="CasellaDiTesto 6"/>
          <p:cNvSpPr txBox="1"/>
          <p:nvPr/>
        </p:nvSpPr>
        <p:spPr>
          <a:xfrm>
            <a:off x="0" y="24268"/>
            <a:ext cx="2843808" cy="338554"/>
          </a:xfrm>
          <a:prstGeom prst="rect">
            <a:avLst/>
          </a:prstGeom>
          <a:noFill/>
        </p:spPr>
        <p:txBody>
          <a:bodyPr wrap="square" rtlCol="0">
            <a:spAutoFit/>
          </a:bodyPr>
          <a:lstStyle/>
          <a:p>
            <a:r>
              <a:rPr lang="it-IT" sz="1600" dirty="0" smtClean="0"/>
              <a:t>Atti datoriali e amministrativi</a:t>
            </a:r>
            <a:endParaRPr lang="it-IT" sz="1600" dirty="0"/>
          </a:p>
        </p:txBody>
      </p:sp>
    </p:spTree>
    <p:extLst>
      <p:ext uri="{BB962C8B-B14F-4D97-AF65-F5344CB8AC3E}">
        <p14:creationId xmlns:p14="http://schemas.microsoft.com/office/powerpoint/2010/main" val="73237485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Dall’art. 7 del </a:t>
            </a:r>
            <a:r>
              <a:rPr lang="it-IT" sz="3200" dirty="0" err="1" smtClean="0"/>
              <a:t>d.l.</a:t>
            </a:r>
            <a:r>
              <a:rPr lang="it-IT" sz="3200" dirty="0" smtClean="0"/>
              <a:t> 95/2012</a:t>
            </a:r>
            <a:endParaRPr lang="it-IT"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70399"/>
            <a:ext cx="8500457"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11" y="4005064"/>
            <a:ext cx="8518233"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fld id="{66F4C398-A68B-4077-89CD-DADDF25F090C}" type="datetime1">
              <a:rPr lang="it-IT" smtClean="0"/>
              <a:t>23/11/2012</a:t>
            </a:fld>
            <a:endParaRPr lang="it-IT"/>
          </a:p>
        </p:txBody>
      </p:sp>
      <p:sp>
        <p:nvSpPr>
          <p:cNvPr id="4" name="Segnaposto numero diapositiva 3"/>
          <p:cNvSpPr>
            <a:spLocks noGrp="1"/>
          </p:cNvSpPr>
          <p:nvPr>
            <p:ph type="sldNum" sz="quarter" idx="12"/>
          </p:nvPr>
        </p:nvSpPr>
        <p:spPr/>
        <p:txBody>
          <a:bodyPr/>
          <a:lstStyle/>
          <a:p>
            <a:fld id="{FC98327F-849C-41C6-8359-01F1A4012F6D}" type="slidenum">
              <a:rPr lang="it-IT" smtClean="0"/>
              <a:t>4</a:t>
            </a:fld>
            <a:endParaRPr lang="it-IT"/>
          </a:p>
        </p:txBody>
      </p:sp>
      <p:sp>
        <p:nvSpPr>
          <p:cNvPr id="5" name="Segnaposto piè di pagina 4"/>
          <p:cNvSpPr>
            <a:spLocks noGrp="1"/>
          </p:cNvSpPr>
          <p:nvPr>
            <p:ph type="ftr" sz="quarter" idx="11"/>
          </p:nvPr>
        </p:nvSpPr>
        <p:spPr/>
        <p:txBody>
          <a:bodyPr/>
          <a:lstStyle/>
          <a:p>
            <a:r>
              <a:rPr lang="it-IT" smtClean="0"/>
              <a:t>Anna Armone</a:t>
            </a:r>
            <a:endParaRPr lang="it-IT"/>
          </a:p>
        </p:txBody>
      </p:sp>
      <p:sp>
        <p:nvSpPr>
          <p:cNvPr id="8" name="CasellaDiTesto 7"/>
          <p:cNvSpPr txBox="1"/>
          <p:nvPr/>
        </p:nvSpPr>
        <p:spPr>
          <a:xfrm>
            <a:off x="1604" y="7764"/>
            <a:ext cx="1907704" cy="338554"/>
          </a:xfrm>
          <a:prstGeom prst="rect">
            <a:avLst/>
          </a:prstGeom>
          <a:noFill/>
        </p:spPr>
        <p:txBody>
          <a:bodyPr wrap="square" rtlCol="0">
            <a:spAutoFit/>
          </a:bodyPr>
          <a:lstStyle/>
          <a:p>
            <a:r>
              <a:rPr lang="it-IT" sz="1600" dirty="0" err="1" smtClean="0"/>
              <a:t>Spending</a:t>
            </a:r>
            <a:r>
              <a:rPr lang="it-IT" sz="1600" dirty="0" smtClean="0"/>
              <a:t> </a:t>
            </a:r>
            <a:r>
              <a:rPr lang="it-IT" sz="1600" dirty="0" err="1" smtClean="0"/>
              <a:t>review</a:t>
            </a:r>
            <a:endParaRPr lang="it-IT" sz="1600" dirty="0"/>
          </a:p>
        </p:txBody>
      </p:sp>
    </p:spTree>
    <p:extLst>
      <p:ext uri="{BB962C8B-B14F-4D97-AF65-F5344CB8AC3E}">
        <p14:creationId xmlns:p14="http://schemas.microsoft.com/office/powerpoint/2010/main" val="2367042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olo 2"/>
          <p:cNvSpPr>
            <a:spLocks noGrp="1"/>
          </p:cNvSpPr>
          <p:nvPr>
            <p:ph type="title"/>
          </p:nvPr>
        </p:nvSpPr>
        <p:spPr/>
        <p:txBody>
          <a:bodyPr/>
          <a:lstStyle/>
          <a:p>
            <a:r>
              <a:rPr lang="it-IT" sz="3200" smtClean="0">
                <a:solidFill>
                  <a:srgbClr val="000000"/>
                </a:solidFill>
              </a:rPr>
              <a:t>Le regole dell’attività privatistica</a:t>
            </a:r>
            <a:endParaRPr lang="it-IT" smtClean="0"/>
          </a:p>
        </p:txBody>
      </p:sp>
      <p:sp>
        <p:nvSpPr>
          <p:cNvPr id="4" name="Segnaposto contenuto 3"/>
          <p:cNvSpPr>
            <a:spLocks noGrp="1"/>
          </p:cNvSpPr>
          <p:nvPr>
            <p:ph idx="1"/>
          </p:nvPr>
        </p:nvSpPr>
        <p:spPr>
          <a:xfrm>
            <a:off x="457200" y="1600200"/>
            <a:ext cx="8229600" cy="1612900"/>
          </a:xfrm>
        </p:spPr>
        <p:style>
          <a:lnRef idx="2">
            <a:schemeClr val="accent3"/>
          </a:lnRef>
          <a:fillRef idx="1">
            <a:schemeClr val="lt1"/>
          </a:fillRef>
          <a:effectRef idx="0">
            <a:schemeClr val="accent3"/>
          </a:effectRef>
          <a:fontRef idx="minor">
            <a:schemeClr val="dk1"/>
          </a:fontRef>
        </p:style>
        <p:txBody>
          <a:bodyPr/>
          <a:lstStyle/>
          <a:p>
            <a:pPr>
              <a:defRPr/>
            </a:pPr>
            <a:r>
              <a:rPr lang="it-IT" dirty="0" smtClean="0"/>
              <a:t>Sono le regole stabilite dal codice civile in relazione all’attività contrattuale e alla disciplina del lavoro</a:t>
            </a:r>
            <a:endParaRPr lang="it-IT" dirty="0"/>
          </a:p>
        </p:txBody>
      </p:sp>
      <p:sp>
        <p:nvSpPr>
          <p:cNvPr id="82948" name="Segnaposto numero diapositiva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40D8E3-BC31-42AB-B443-A2D1D88126FE}" type="slidenum">
              <a:rPr lang="en-US" smtClean="0">
                <a:solidFill>
                  <a:srgbClr val="D1282E"/>
                </a:solidFill>
              </a:rPr>
              <a:pPr eaLnBrk="1" hangingPunct="1"/>
              <a:t>40</a:t>
            </a:fld>
            <a:endParaRPr lang="en-US" smtClean="0">
              <a:solidFill>
                <a:srgbClr val="D1282E"/>
              </a:solidFill>
            </a:endParaRPr>
          </a:p>
        </p:txBody>
      </p:sp>
      <p:sp>
        <p:nvSpPr>
          <p:cNvPr id="82949" name="CasellaDiTesto 4"/>
          <p:cNvSpPr txBox="1">
            <a:spLocks noChangeArrowheads="1"/>
          </p:cNvSpPr>
          <p:nvPr/>
        </p:nvSpPr>
        <p:spPr bwMode="auto">
          <a:xfrm>
            <a:off x="468313" y="4221163"/>
            <a:ext cx="5688012" cy="1016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t-IT" sz="2000" smtClean="0">
                <a:solidFill>
                  <a:srgbClr val="000000"/>
                </a:solidFill>
              </a:rPr>
              <a:t>In questo tipo di attività il dirigente si pone sullo stesso piano del contraente, anche se, nel rapporto di lavoro esercita il potere direttivo</a:t>
            </a:r>
          </a:p>
        </p:txBody>
      </p:sp>
      <p:sp>
        <p:nvSpPr>
          <p:cNvPr id="2" name="Segnaposto data 1"/>
          <p:cNvSpPr>
            <a:spLocks noGrp="1"/>
          </p:cNvSpPr>
          <p:nvPr>
            <p:ph type="dt" sz="half" idx="10"/>
          </p:nvPr>
        </p:nvSpPr>
        <p:spPr/>
        <p:txBody>
          <a:bodyPr/>
          <a:lstStyle/>
          <a:p>
            <a:pPr>
              <a:defRPr/>
            </a:pPr>
            <a:fld id="{14FE8F5A-E311-48B7-B2EA-62C9434CE915}" type="datetime1">
              <a:rPr lang="it-IT" smtClean="0">
                <a:solidFill>
                  <a:srgbClr val="000000"/>
                </a:solidFill>
              </a:rPr>
              <a:t>23/11/2012</a:t>
            </a:fld>
            <a:endParaRPr lang="it-IT">
              <a:solidFill>
                <a:srgbClr val="000000"/>
              </a:solidFill>
            </a:endParaRPr>
          </a:p>
        </p:txBody>
      </p:sp>
      <p:sp>
        <p:nvSpPr>
          <p:cNvPr id="3" name="Segnaposto piè di pagina 2"/>
          <p:cNvSpPr>
            <a:spLocks noGrp="1"/>
          </p:cNvSpPr>
          <p:nvPr>
            <p:ph type="ftr" sz="quarter" idx="11"/>
          </p:nvPr>
        </p:nvSpPr>
        <p:spPr/>
        <p:txBody>
          <a:bodyPr/>
          <a:lstStyle/>
          <a:p>
            <a:pPr>
              <a:defRPr/>
            </a:pPr>
            <a:r>
              <a:rPr lang="it-IT" smtClean="0">
                <a:solidFill>
                  <a:srgbClr val="000000"/>
                </a:solidFill>
              </a:rPr>
              <a:t>Anna Armone</a:t>
            </a:r>
            <a:endParaRPr lang="it-IT">
              <a:solidFill>
                <a:srgbClr val="000000"/>
              </a:solidFill>
            </a:endParaRPr>
          </a:p>
        </p:txBody>
      </p:sp>
      <p:sp>
        <p:nvSpPr>
          <p:cNvPr id="8" name="CasellaDiTesto 7"/>
          <p:cNvSpPr txBox="1"/>
          <p:nvPr/>
        </p:nvSpPr>
        <p:spPr>
          <a:xfrm>
            <a:off x="0" y="24268"/>
            <a:ext cx="2843808" cy="338554"/>
          </a:xfrm>
          <a:prstGeom prst="rect">
            <a:avLst/>
          </a:prstGeom>
          <a:noFill/>
        </p:spPr>
        <p:txBody>
          <a:bodyPr wrap="square" rtlCol="0">
            <a:spAutoFit/>
          </a:bodyPr>
          <a:lstStyle/>
          <a:p>
            <a:r>
              <a:rPr lang="it-IT" sz="1600" dirty="0" smtClean="0"/>
              <a:t>Atti datoriali e amministrativi</a:t>
            </a:r>
            <a:endParaRPr lang="it-IT" sz="1600" dirty="0"/>
          </a:p>
        </p:txBody>
      </p:sp>
    </p:spTree>
    <p:extLst>
      <p:ext uri="{BB962C8B-B14F-4D97-AF65-F5344CB8AC3E}">
        <p14:creationId xmlns:p14="http://schemas.microsoft.com/office/powerpoint/2010/main" val="4201316230"/>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olo 1"/>
          <p:cNvSpPr>
            <a:spLocks noGrp="1"/>
          </p:cNvSpPr>
          <p:nvPr>
            <p:ph type="title"/>
          </p:nvPr>
        </p:nvSpPr>
        <p:spPr/>
        <p:txBody>
          <a:bodyPr/>
          <a:lstStyle/>
          <a:p>
            <a:r>
              <a:rPr lang="it-IT" sz="3200" smtClean="0">
                <a:solidFill>
                  <a:srgbClr val="000000"/>
                </a:solidFill>
              </a:rPr>
              <a:t>Le regole dell’attività privatistica in materia contrattuale</a:t>
            </a:r>
            <a:endParaRPr lang="it-IT" smtClean="0"/>
          </a:p>
        </p:txBody>
      </p:sp>
      <p:sp>
        <p:nvSpPr>
          <p:cNvPr id="3" name="Segnaposto contenuto 2"/>
          <p:cNvSpPr>
            <a:spLocks noGrp="1"/>
          </p:cNvSpPr>
          <p:nvPr>
            <p:ph idx="1"/>
          </p:nvPr>
        </p:nvSpPr>
        <p:spPr>
          <a:xfrm>
            <a:off x="457200" y="1600200"/>
            <a:ext cx="8229600" cy="2044700"/>
          </a:xfrm>
          <a:solidFill>
            <a:schemeClr val="accent1">
              <a:lumMod val="20000"/>
              <a:lumOff val="80000"/>
            </a:schemeClr>
          </a:solidFill>
        </p:spPr>
        <p:txBody>
          <a:bodyPr/>
          <a:lstStyle/>
          <a:p>
            <a:pPr>
              <a:defRPr/>
            </a:pPr>
            <a:r>
              <a:rPr lang="it-IT" sz="2800" dirty="0" smtClean="0"/>
              <a:t>Anche se si tratta di attività privatistica la garanzia del perseguimento dell’interesse pubblico va esplicitata in un procedimento amministrativo: il procedimento di evidenza pubblica</a:t>
            </a:r>
            <a:endParaRPr lang="it-IT" sz="2800" dirty="0"/>
          </a:p>
        </p:txBody>
      </p:sp>
      <p:sp>
        <p:nvSpPr>
          <p:cNvPr id="83972"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B0E48A-403F-42BA-BD9D-9549B37452DC}" type="slidenum">
              <a:rPr lang="it-IT" smtClean="0">
                <a:solidFill>
                  <a:srgbClr val="898989"/>
                </a:solidFill>
              </a:rPr>
              <a:pPr eaLnBrk="1" hangingPunct="1"/>
              <a:t>41</a:t>
            </a:fld>
            <a:endParaRPr lang="it-IT" smtClean="0">
              <a:solidFill>
                <a:srgbClr val="898989"/>
              </a:solidFill>
            </a:endParaRPr>
          </a:p>
        </p:txBody>
      </p:sp>
      <p:sp>
        <p:nvSpPr>
          <p:cNvPr id="83973" name="CasellaDiTesto 5"/>
          <p:cNvSpPr txBox="1">
            <a:spLocks noChangeArrowheads="1"/>
          </p:cNvSpPr>
          <p:nvPr/>
        </p:nvSpPr>
        <p:spPr bwMode="auto">
          <a:xfrm>
            <a:off x="468313" y="4221163"/>
            <a:ext cx="5975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t-IT" sz="2000" i="1" smtClean="0">
                <a:solidFill>
                  <a:srgbClr val="000000"/>
                </a:solidFill>
              </a:rPr>
              <a:t>Il procedimento di evidenza pubblica inizia con la determina dirigenziale a contrarre e ci conclude con la determina di individuazione del contraente</a:t>
            </a:r>
          </a:p>
        </p:txBody>
      </p:sp>
      <p:sp>
        <p:nvSpPr>
          <p:cNvPr id="7" name="CasellaDiTesto 6"/>
          <p:cNvSpPr txBox="1"/>
          <p:nvPr/>
        </p:nvSpPr>
        <p:spPr>
          <a:xfrm>
            <a:off x="5616575" y="5362576"/>
            <a:ext cx="3527425" cy="1200150"/>
          </a:xfrm>
          <a:prstGeom prst="rect">
            <a:avLst/>
          </a:prstGeom>
          <a:solidFill>
            <a:schemeClr val="accent3">
              <a:lumMod val="20000"/>
              <a:lumOff val="80000"/>
            </a:schemeClr>
          </a:solidFill>
        </p:spPr>
        <p:txBody>
          <a:bodyPr>
            <a:spAutoFit/>
          </a:bodyPr>
          <a:lstStyle/>
          <a:p>
            <a:pPr fontAlgn="base">
              <a:spcBef>
                <a:spcPct val="0"/>
              </a:spcBef>
              <a:spcAft>
                <a:spcPct val="0"/>
              </a:spcAft>
              <a:defRPr/>
            </a:pPr>
            <a:r>
              <a:rPr lang="it-IT" b="1" dirty="0">
                <a:solidFill>
                  <a:srgbClr val="000000"/>
                </a:solidFill>
              </a:rPr>
              <a:t>Attenzione alla ripartizione delle competenze in materia negoziale nella scuola (artt. 33 e 34 </a:t>
            </a:r>
            <a:r>
              <a:rPr lang="it-IT" b="1" dirty="0" err="1">
                <a:solidFill>
                  <a:srgbClr val="000000"/>
                </a:solidFill>
              </a:rPr>
              <a:t>d.i</a:t>
            </a:r>
            <a:r>
              <a:rPr lang="it-IT" b="1" dirty="0">
                <a:solidFill>
                  <a:srgbClr val="000000"/>
                </a:solidFill>
              </a:rPr>
              <a:t>. 44 2001)</a:t>
            </a:r>
          </a:p>
        </p:txBody>
      </p:sp>
      <p:sp>
        <p:nvSpPr>
          <p:cNvPr id="2" name="Segnaposto data 1"/>
          <p:cNvSpPr>
            <a:spLocks noGrp="1"/>
          </p:cNvSpPr>
          <p:nvPr>
            <p:ph type="dt" sz="half" idx="10"/>
          </p:nvPr>
        </p:nvSpPr>
        <p:spPr/>
        <p:txBody>
          <a:bodyPr/>
          <a:lstStyle/>
          <a:p>
            <a:pPr>
              <a:defRPr/>
            </a:pPr>
            <a:fld id="{F77A9F9B-48C5-44E5-B583-8003DABC43D9}" type="datetime1">
              <a:rPr lang="it-IT" smtClean="0">
                <a:solidFill>
                  <a:srgbClr val="000000"/>
                </a:solidFill>
              </a:rPr>
              <a:t>23/11/2012</a:t>
            </a:fld>
            <a:endParaRPr lang="it-IT">
              <a:solidFill>
                <a:srgbClr val="000000"/>
              </a:solidFill>
            </a:endParaRPr>
          </a:p>
        </p:txBody>
      </p:sp>
      <p:sp>
        <p:nvSpPr>
          <p:cNvPr id="4" name="Segnaposto piè di pagina 3"/>
          <p:cNvSpPr>
            <a:spLocks noGrp="1"/>
          </p:cNvSpPr>
          <p:nvPr>
            <p:ph type="ftr" sz="quarter" idx="11"/>
          </p:nvPr>
        </p:nvSpPr>
        <p:spPr/>
        <p:txBody>
          <a:bodyPr/>
          <a:lstStyle/>
          <a:p>
            <a:pPr>
              <a:defRPr/>
            </a:pPr>
            <a:r>
              <a:rPr lang="it-IT" smtClean="0">
                <a:solidFill>
                  <a:srgbClr val="000000"/>
                </a:solidFill>
              </a:rPr>
              <a:t>Anna Armone</a:t>
            </a:r>
            <a:endParaRPr lang="it-IT">
              <a:solidFill>
                <a:srgbClr val="000000"/>
              </a:solidFill>
            </a:endParaRPr>
          </a:p>
        </p:txBody>
      </p:sp>
      <p:sp>
        <p:nvSpPr>
          <p:cNvPr id="9" name="CasellaDiTesto 8"/>
          <p:cNvSpPr txBox="1"/>
          <p:nvPr/>
        </p:nvSpPr>
        <p:spPr>
          <a:xfrm>
            <a:off x="0" y="24268"/>
            <a:ext cx="2843808" cy="338554"/>
          </a:xfrm>
          <a:prstGeom prst="rect">
            <a:avLst/>
          </a:prstGeom>
          <a:noFill/>
        </p:spPr>
        <p:txBody>
          <a:bodyPr wrap="square" rtlCol="0">
            <a:spAutoFit/>
          </a:bodyPr>
          <a:lstStyle/>
          <a:p>
            <a:r>
              <a:rPr lang="it-IT" sz="1600" dirty="0" smtClean="0"/>
              <a:t>Atti datoriali e amministrativi</a:t>
            </a:r>
            <a:endParaRPr lang="it-IT" sz="1600" dirty="0"/>
          </a:p>
        </p:txBody>
      </p:sp>
    </p:spTree>
    <p:extLst>
      <p:ext uri="{BB962C8B-B14F-4D97-AF65-F5344CB8AC3E}">
        <p14:creationId xmlns:p14="http://schemas.microsoft.com/office/powerpoint/2010/main" val="3168110160"/>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olo 1"/>
          <p:cNvSpPr>
            <a:spLocks noGrp="1"/>
          </p:cNvSpPr>
          <p:nvPr>
            <p:ph type="title"/>
          </p:nvPr>
        </p:nvSpPr>
        <p:spPr>
          <a:xfrm>
            <a:off x="1116013" y="333375"/>
            <a:ext cx="6511925" cy="1143000"/>
          </a:xfrm>
        </p:spPr>
        <p:txBody>
          <a:bodyPr/>
          <a:lstStyle/>
          <a:p>
            <a:r>
              <a:rPr lang="it-IT" smtClean="0"/>
              <a:t>I poteri</a:t>
            </a:r>
          </a:p>
        </p:txBody>
      </p:sp>
      <p:graphicFrame>
        <p:nvGraphicFramePr>
          <p:cNvPr id="4" name="Diagramma 3"/>
          <p:cNvGraphicFramePr/>
          <p:nvPr/>
        </p:nvGraphicFramePr>
        <p:xfrm>
          <a:off x="107504" y="1397000"/>
          <a:ext cx="7488832"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data 1"/>
          <p:cNvSpPr>
            <a:spLocks noGrp="1"/>
          </p:cNvSpPr>
          <p:nvPr>
            <p:ph type="dt" sz="half" idx="10"/>
          </p:nvPr>
        </p:nvSpPr>
        <p:spPr/>
        <p:txBody>
          <a:bodyPr/>
          <a:lstStyle/>
          <a:p>
            <a:pPr>
              <a:defRPr/>
            </a:pPr>
            <a:fld id="{67D6A111-6F74-4B09-9B3F-F11CFD7EFDED}" type="datetime1">
              <a:rPr lang="it-IT" smtClean="0">
                <a:solidFill>
                  <a:srgbClr val="000000"/>
                </a:solidFill>
              </a:rPr>
              <a:t>23/11/2012</a:t>
            </a:fld>
            <a:endParaRPr lang="it-IT">
              <a:solidFill>
                <a:srgbClr val="000000"/>
              </a:solidFill>
            </a:endParaRPr>
          </a:p>
        </p:txBody>
      </p:sp>
      <p:sp>
        <p:nvSpPr>
          <p:cNvPr id="3" name="Segnaposto numero diapositiva 2"/>
          <p:cNvSpPr>
            <a:spLocks noGrp="1"/>
          </p:cNvSpPr>
          <p:nvPr>
            <p:ph type="sldNum" sz="quarter" idx="12"/>
          </p:nvPr>
        </p:nvSpPr>
        <p:spPr/>
        <p:txBody>
          <a:bodyPr/>
          <a:lstStyle/>
          <a:p>
            <a:pPr>
              <a:defRPr/>
            </a:pPr>
            <a:fld id="{DF1F42D6-D382-47E8-BB6C-5876DEAC62B3}" type="slidenum">
              <a:rPr lang="it-IT" smtClean="0">
                <a:solidFill>
                  <a:srgbClr val="000000"/>
                </a:solidFill>
              </a:rPr>
              <a:pPr>
                <a:defRPr/>
              </a:pPr>
              <a:t>42</a:t>
            </a:fld>
            <a:endParaRPr lang="it-IT">
              <a:solidFill>
                <a:srgbClr val="000000"/>
              </a:solidFill>
            </a:endParaRPr>
          </a:p>
        </p:txBody>
      </p:sp>
      <p:sp>
        <p:nvSpPr>
          <p:cNvPr id="5" name="Segnaposto piè di pagina 4"/>
          <p:cNvSpPr>
            <a:spLocks noGrp="1"/>
          </p:cNvSpPr>
          <p:nvPr>
            <p:ph type="ftr" sz="quarter" idx="11"/>
          </p:nvPr>
        </p:nvSpPr>
        <p:spPr/>
        <p:txBody>
          <a:bodyPr/>
          <a:lstStyle/>
          <a:p>
            <a:pPr>
              <a:defRPr/>
            </a:pPr>
            <a:r>
              <a:rPr lang="it-IT" smtClean="0">
                <a:solidFill>
                  <a:srgbClr val="000000"/>
                </a:solidFill>
              </a:rPr>
              <a:t>Anna Armone</a:t>
            </a:r>
            <a:endParaRPr lang="it-IT">
              <a:solidFill>
                <a:srgbClr val="000000"/>
              </a:solidFill>
            </a:endParaRPr>
          </a:p>
        </p:txBody>
      </p:sp>
      <p:sp>
        <p:nvSpPr>
          <p:cNvPr id="7" name="CasellaDiTesto 6"/>
          <p:cNvSpPr txBox="1"/>
          <p:nvPr/>
        </p:nvSpPr>
        <p:spPr>
          <a:xfrm>
            <a:off x="0" y="24268"/>
            <a:ext cx="2843808" cy="338554"/>
          </a:xfrm>
          <a:prstGeom prst="rect">
            <a:avLst/>
          </a:prstGeom>
          <a:noFill/>
        </p:spPr>
        <p:txBody>
          <a:bodyPr wrap="square" rtlCol="0">
            <a:spAutoFit/>
          </a:bodyPr>
          <a:lstStyle/>
          <a:p>
            <a:r>
              <a:rPr lang="it-IT" sz="1600" dirty="0" smtClean="0"/>
              <a:t>Atti datoriali e amministrativi</a:t>
            </a:r>
            <a:endParaRPr lang="it-IT" sz="1600" dirty="0"/>
          </a:p>
        </p:txBody>
      </p:sp>
    </p:spTree>
    <p:extLst>
      <p:ext uri="{BB962C8B-B14F-4D97-AF65-F5344CB8AC3E}">
        <p14:creationId xmlns:p14="http://schemas.microsoft.com/office/powerpoint/2010/main" val="64988775"/>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52C84E-9549-454F-AA22-57ED350A608A}" type="slidenum">
              <a:rPr lang="it-IT" smtClean="0">
                <a:solidFill>
                  <a:srgbClr val="000000"/>
                </a:solidFill>
              </a:rPr>
              <a:pPr eaLnBrk="1" hangingPunct="1"/>
              <a:t>43</a:t>
            </a:fld>
            <a:endParaRPr lang="it-IT" smtClean="0">
              <a:solidFill>
                <a:srgbClr val="000000"/>
              </a:solidFill>
            </a:endParaRPr>
          </a:p>
        </p:txBody>
      </p:sp>
      <p:sp>
        <p:nvSpPr>
          <p:cNvPr id="91140" name="Titolo 1"/>
          <p:cNvSpPr>
            <a:spLocks noGrp="1"/>
          </p:cNvSpPr>
          <p:nvPr>
            <p:ph type="title"/>
          </p:nvPr>
        </p:nvSpPr>
        <p:spPr>
          <a:xfrm>
            <a:off x="1476375" y="0"/>
            <a:ext cx="6511925" cy="1143000"/>
          </a:xfrm>
        </p:spPr>
        <p:txBody>
          <a:bodyPr/>
          <a:lstStyle/>
          <a:p>
            <a:r>
              <a:rPr lang="it-IT" sz="2800" smtClean="0"/>
              <a:t>I poteri dirigenziali nel codice civile</a:t>
            </a:r>
          </a:p>
        </p:txBody>
      </p:sp>
      <p:sp>
        <p:nvSpPr>
          <p:cNvPr id="91141" name="Segnaposto contenuto 2"/>
          <p:cNvSpPr>
            <a:spLocks noGrp="1"/>
          </p:cNvSpPr>
          <p:nvPr>
            <p:ph sz="quarter" idx="4294967295"/>
          </p:nvPr>
        </p:nvSpPr>
        <p:spPr>
          <a:xfrm>
            <a:off x="531813" y="1322388"/>
            <a:ext cx="8183562" cy="1890712"/>
          </a:xfrm>
        </p:spPr>
        <p:txBody>
          <a:bodyPr/>
          <a:lstStyle/>
          <a:p>
            <a:r>
              <a:rPr lang="it-IT" sz="2400" smtClean="0"/>
              <a:t>Art. 2086 (Direzione e gerarchia dell’impresa)</a:t>
            </a:r>
          </a:p>
          <a:p>
            <a:r>
              <a:rPr lang="it-IT" sz="2400" smtClean="0"/>
              <a:t>L’imprenditore è il capo dell’impresa e da lui dipendono gerarchicamente i suoi collaboratori</a:t>
            </a:r>
          </a:p>
        </p:txBody>
      </p:sp>
      <p:sp>
        <p:nvSpPr>
          <p:cNvPr id="91142" name="CasellaDiTesto 5"/>
          <p:cNvSpPr txBox="1">
            <a:spLocks noChangeArrowheads="1"/>
          </p:cNvSpPr>
          <p:nvPr/>
        </p:nvSpPr>
        <p:spPr bwMode="auto">
          <a:xfrm>
            <a:off x="827088" y="3213100"/>
            <a:ext cx="79216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t-IT" sz="2400" smtClean="0">
                <a:solidFill>
                  <a:srgbClr val="000000"/>
                </a:solidFill>
              </a:rPr>
              <a:t>Art. 2094 (Prestatore di lavoro subordinato)</a:t>
            </a:r>
          </a:p>
          <a:p>
            <a:pPr eaLnBrk="1" fontAlgn="base" hangingPunct="1">
              <a:spcBef>
                <a:spcPct val="0"/>
              </a:spcBef>
              <a:spcAft>
                <a:spcPct val="0"/>
              </a:spcAft>
            </a:pPr>
            <a:r>
              <a:rPr lang="it-IT" sz="2400" smtClean="0">
                <a:solidFill>
                  <a:srgbClr val="000000"/>
                </a:solidFill>
              </a:rPr>
              <a:t>È prestatore di lavoro subordinato chi si obbliga mediante retribuzione a collaborare nell’impresa, prestando il proprio lavoro intellettuale o manuale alle dipendenze e sotto direzione dell’imprenditore</a:t>
            </a:r>
          </a:p>
          <a:p>
            <a:pPr eaLnBrk="1" fontAlgn="base" hangingPunct="1">
              <a:spcBef>
                <a:spcPct val="0"/>
              </a:spcBef>
              <a:spcAft>
                <a:spcPct val="0"/>
              </a:spcAft>
            </a:pPr>
            <a:endParaRPr lang="it-IT" sz="2400" smtClean="0">
              <a:solidFill>
                <a:srgbClr val="000000"/>
              </a:solidFill>
            </a:endParaRPr>
          </a:p>
        </p:txBody>
      </p:sp>
      <p:sp>
        <p:nvSpPr>
          <p:cNvPr id="2" name="Segnaposto data 1"/>
          <p:cNvSpPr>
            <a:spLocks noGrp="1"/>
          </p:cNvSpPr>
          <p:nvPr>
            <p:ph type="dt" sz="half" idx="10"/>
          </p:nvPr>
        </p:nvSpPr>
        <p:spPr/>
        <p:txBody>
          <a:bodyPr/>
          <a:lstStyle/>
          <a:p>
            <a:pPr>
              <a:defRPr/>
            </a:pPr>
            <a:fld id="{C6ACEB44-4F89-4BA8-82AB-A14201F4565E}" type="datetime1">
              <a:rPr lang="it-IT" smtClean="0">
                <a:solidFill>
                  <a:srgbClr val="000000"/>
                </a:solidFill>
              </a:rPr>
              <a:t>23/11/2012</a:t>
            </a:fld>
            <a:endParaRPr lang="it-IT">
              <a:solidFill>
                <a:srgbClr val="000000"/>
              </a:solidFill>
            </a:endParaRPr>
          </a:p>
        </p:txBody>
      </p:sp>
      <p:sp>
        <p:nvSpPr>
          <p:cNvPr id="3" name="Segnaposto piè di pagina 2"/>
          <p:cNvSpPr>
            <a:spLocks noGrp="1"/>
          </p:cNvSpPr>
          <p:nvPr>
            <p:ph type="ftr" sz="quarter" idx="11"/>
          </p:nvPr>
        </p:nvSpPr>
        <p:spPr/>
        <p:txBody>
          <a:bodyPr/>
          <a:lstStyle/>
          <a:p>
            <a:pPr>
              <a:defRPr/>
            </a:pPr>
            <a:r>
              <a:rPr lang="it-IT" smtClean="0">
                <a:solidFill>
                  <a:srgbClr val="000000"/>
                </a:solidFill>
              </a:rPr>
              <a:t>Anna Armone</a:t>
            </a:r>
            <a:endParaRPr lang="it-IT">
              <a:solidFill>
                <a:srgbClr val="000000"/>
              </a:solidFill>
            </a:endParaRPr>
          </a:p>
        </p:txBody>
      </p:sp>
      <p:sp>
        <p:nvSpPr>
          <p:cNvPr id="8" name="CasellaDiTesto 7"/>
          <p:cNvSpPr txBox="1"/>
          <p:nvPr/>
        </p:nvSpPr>
        <p:spPr>
          <a:xfrm>
            <a:off x="0" y="24268"/>
            <a:ext cx="2843808" cy="338554"/>
          </a:xfrm>
          <a:prstGeom prst="rect">
            <a:avLst/>
          </a:prstGeom>
          <a:noFill/>
        </p:spPr>
        <p:txBody>
          <a:bodyPr wrap="square" rtlCol="0">
            <a:spAutoFit/>
          </a:bodyPr>
          <a:lstStyle/>
          <a:p>
            <a:r>
              <a:rPr lang="it-IT" sz="1600" dirty="0" smtClean="0"/>
              <a:t>Atti datoriali e amministrativi</a:t>
            </a:r>
            <a:endParaRPr lang="it-IT" sz="1600" dirty="0"/>
          </a:p>
        </p:txBody>
      </p:sp>
    </p:spTree>
    <p:extLst>
      <p:ext uri="{BB962C8B-B14F-4D97-AF65-F5344CB8AC3E}">
        <p14:creationId xmlns:p14="http://schemas.microsoft.com/office/powerpoint/2010/main" val="2893624930"/>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6E4BCA-9D4D-47E7-9B17-79E021E414F7}" type="slidenum">
              <a:rPr lang="it-IT" smtClean="0">
                <a:solidFill>
                  <a:srgbClr val="000000"/>
                </a:solidFill>
              </a:rPr>
              <a:pPr eaLnBrk="1" hangingPunct="1"/>
              <a:t>44</a:t>
            </a:fld>
            <a:endParaRPr lang="it-IT" smtClean="0">
              <a:solidFill>
                <a:srgbClr val="000000"/>
              </a:solidFill>
            </a:endParaRPr>
          </a:p>
        </p:txBody>
      </p:sp>
      <p:sp>
        <p:nvSpPr>
          <p:cNvPr id="92164" name="Titolo 1"/>
          <p:cNvSpPr>
            <a:spLocks noGrp="1"/>
          </p:cNvSpPr>
          <p:nvPr>
            <p:ph type="title"/>
          </p:nvPr>
        </p:nvSpPr>
        <p:spPr>
          <a:xfrm>
            <a:off x="1476375" y="30163"/>
            <a:ext cx="6511925" cy="1143000"/>
          </a:xfrm>
        </p:spPr>
        <p:txBody>
          <a:bodyPr/>
          <a:lstStyle/>
          <a:p>
            <a:r>
              <a:rPr lang="it-IT" sz="2800" smtClean="0"/>
              <a:t>I poteri dirigenziali nel codice civile</a:t>
            </a:r>
          </a:p>
        </p:txBody>
      </p:sp>
      <p:sp>
        <p:nvSpPr>
          <p:cNvPr id="3" name="Segnaposto contenuto 2"/>
          <p:cNvSpPr>
            <a:spLocks noGrp="1"/>
          </p:cNvSpPr>
          <p:nvPr>
            <p:ph sz="quarter" idx="4294967295"/>
          </p:nvPr>
        </p:nvSpPr>
        <p:spPr>
          <a:xfrm>
            <a:off x="1187450" y="1557338"/>
            <a:ext cx="6400800" cy="3473450"/>
          </a:xfrm>
        </p:spPr>
        <p:txBody>
          <a:bodyPr>
            <a:normAutofit fontScale="70000" lnSpcReduction="20000"/>
          </a:bodyPr>
          <a:lstStyle/>
          <a:p>
            <a:pPr>
              <a:defRPr/>
            </a:pPr>
            <a:r>
              <a:rPr lang="it-IT" dirty="0" smtClean="0"/>
              <a:t>Art. 2104 (Diligenza del prestatore di lavoro)</a:t>
            </a:r>
          </a:p>
          <a:p>
            <a:pPr>
              <a:defRPr/>
            </a:pPr>
            <a:r>
              <a:rPr lang="it-IT" dirty="0"/>
              <a:t>Il prestatore di lavoro deve usare la diligenza richiesta dalla natura della prestazione dovuta, dall'interesse dell'impresa e da quello superiore della produzione nazionale.</a:t>
            </a:r>
          </a:p>
          <a:p>
            <a:pPr>
              <a:defRPr/>
            </a:pPr>
            <a:r>
              <a:rPr lang="it-IT" dirty="0"/>
              <a:t>Deve inoltre osservare le disposizioni per l'esecuzione e per la disciplina del lavoro impartite dall'imprenditore e dai collaboratori di questo dai quali gerarchicamente dipende.</a:t>
            </a:r>
          </a:p>
          <a:p>
            <a:pPr>
              <a:defRPr/>
            </a:pPr>
            <a:endParaRPr lang="it-IT" dirty="0"/>
          </a:p>
        </p:txBody>
      </p:sp>
      <p:sp>
        <p:nvSpPr>
          <p:cNvPr id="2" name="Segnaposto data 1"/>
          <p:cNvSpPr>
            <a:spLocks noGrp="1"/>
          </p:cNvSpPr>
          <p:nvPr>
            <p:ph type="dt" sz="half" idx="10"/>
          </p:nvPr>
        </p:nvSpPr>
        <p:spPr/>
        <p:txBody>
          <a:bodyPr/>
          <a:lstStyle/>
          <a:p>
            <a:pPr>
              <a:defRPr/>
            </a:pPr>
            <a:fld id="{D279C8A9-0830-41A8-B6CA-F48CB0FEC6C0}" type="datetime1">
              <a:rPr lang="it-IT" smtClean="0">
                <a:solidFill>
                  <a:srgbClr val="000000"/>
                </a:solidFill>
              </a:rPr>
              <a:t>23/11/2012</a:t>
            </a:fld>
            <a:endParaRPr lang="it-IT">
              <a:solidFill>
                <a:srgbClr val="000000"/>
              </a:solidFill>
            </a:endParaRPr>
          </a:p>
        </p:txBody>
      </p:sp>
      <p:sp>
        <p:nvSpPr>
          <p:cNvPr id="4" name="Segnaposto piè di pagina 3"/>
          <p:cNvSpPr>
            <a:spLocks noGrp="1"/>
          </p:cNvSpPr>
          <p:nvPr>
            <p:ph type="ftr" sz="quarter" idx="11"/>
          </p:nvPr>
        </p:nvSpPr>
        <p:spPr/>
        <p:txBody>
          <a:bodyPr/>
          <a:lstStyle/>
          <a:p>
            <a:pPr>
              <a:defRPr/>
            </a:pPr>
            <a:r>
              <a:rPr lang="it-IT" smtClean="0">
                <a:solidFill>
                  <a:srgbClr val="000000"/>
                </a:solidFill>
              </a:rPr>
              <a:t>Anna Armone</a:t>
            </a:r>
            <a:endParaRPr lang="it-IT">
              <a:solidFill>
                <a:srgbClr val="000000"/>
              </a:solidFill>
            </a:endParaRPr>
          </a:p>
        </p:txBody>
      </p:sp>
      <p:sp>
        <p:nvSpPr>
          <p:cNvPr id="7" name="CasellaDiTesto 6"/>
          <p:cNvSpPr txBox="1"/>
          <p:nvPr/>
        </p:nvSpPr>
        <p:spPr>
          <a:xfrm>
            <a:off x="0" y="24268"/>
            <a:ext cx="2843808" cy="338554"/>
          </a:xfrm>
          <a:prstGeom prst="rect">
            <a:avLst/>
          </a:prstGeom>
          <a:noFill/>
        </p:spPr>
        <p:txBody>
          <a:bodyPr wrap="square" rtlCol="0">
            <a:spAutoFit/>
          </a:bodyPr>
          <a:lstStyle/>
          <a:p>
            <a:r>
              <a:rPr lang="it-IT" sz="1600" dirty="0" smtClean="0"/>
              <a:t>Atti datoriali e amministrativi</a:t>
            </a:r>
            <a:endParaRPr lang="it-IT" sz="1600" dirty="0"/>
          </a:p>
        </p:txBody>
      </p:sp>
    </p:spTree>
    <p:extLst>
      <p:ext uri="{BB962C8B-B14F-4D97-AF65-F5344CB8AC3E}">
        <p14:creationId xmlns:p14="http://schemas.microsoft.com/office/powerpoint/2010/main" val="2312340119"/>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4EEA64-1BD6-4B61-81F3-329AFEDEFDAD}" type="slidenum">
              <a:rPr lang="it-IT" smtClean="0">
                <a:solidFill>
                  <a:srgbClr val="000000"/>
                </a:solidFill>
              </a:rPr>
              <a:pPr eaLnBrk="1" hangingPunct="1"/>
              <a:t>45</a:t>
            </a:fld>
            <a:endParaRPr lang="it-IT" smtClean="0">
              <a:solidFill>
                <a:srgbClr val="000000"/>
              </a:solidFill>
            </a:endParaRPr>
          </a:p>
        </p:txBody>
      </p:sp>
      <p:sp>
        <p:nvSpPr>
          <p:cNvPr id="93188" name="Titolo 1"/>
          <p:cNvSpPr>
            <a:spLocks noGrp="1"/>
          </p:cNvSpPr>
          <p:nvPr>
            <p:ph type="title"/>
          </p:nvPr>
        </p:nvSpPr>
        <p:spPr>
          <a:xfrm>
            <a:off x="1547813" y="47625"/>
            <a:ext cx="6511925" cy="1143000"/>
          </a:xfrm>
        </p:spPr>
        <p:txBody>
          <a:bodyPr/>
          <a:lstStyle/>
          <a:p>
            <a:r>
              <a:rPr lang="it-IT" sz="2800" smtClean="0"/>
              <a:t>Il potere direttivo</a:t>
            </a:r>
          </a:p>
        </p:txBody>
      </p:sp>
      <p:sp>
        <p:nvSpPr>
          <p:cNvPr id="3" name="Segnaposto contenuto 2"/>
          <p:cNvSpPr>
            <a:spLocks noGrp="1"/>
          </p:cNvSpPr>
          <p:nvPr>
            <p:ph sz="quarter" idx="4294967295"/>
          </p:nvPr>
        </p:nvSpPr>
        <p:spPr>
          <a:xfrm>
            <a:off x="611188" y="811213"/>
            <a:ext cx="8183562" cy="2538412"/>
          </a:xfrm>
        </p:spPr>
        <p:txBody>
          <a:bodyPr>
            <a:normAutofit fontScale="85000" lnSpcReduction="20000"/>
          </a:bodyPr>
          <a:lstStyle/>
          <a:p>
            <a:pPr>
              <a:defRPr/>
            </a:pPr>
            <a:r>
              <a:rPr lang="it-IT" dirty="0" smtClean="0"/>
              <a:t>Il potere direttivo ha anch’esso la funzione di disciplinare il rapporto di lavoro, anche se tale funzione è residuale, in quanto tale potere opera nei limiti delle regole fissate dalla legge e dalla contrattazione collettiva.</a:t>
            </a:r>
          </a:p>
          <a:p>
            <a:pPr>
              <a:defRPr/>
            </a:pPr>
            <a:r>
              <a:rPr lang="it-IT" dirty="0" smtClean="0"/>
              <a:t>Il linea generale il potere direttivo (nel pubblico e nel privato) si traduce nelle seguenti azioni:</a:t>
            </a:r>
          </a:p>
        </p:txBody>
      </p:sp>
      <p:sp>
        <p:nvSpPr>
          <p:cNvPr id="93190" name="CasellaDiTesto 5"/>
          <p:cNvSpPr txBox="1">
            <a:spLocks noChangeArrowheads="1"/>
          </p:cNvSpPr>
          <p:nvPr/>
        </p:nvSpPr>
        <p:spPr bwMode="auto">
          <a:xfrm>
            <a:off x="900113" y="3357563"/>
            <a:ext cx="6335712"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ts val="250"/>
              </a:spcBef>
              <a:spcAft>
                <a:spcPct val="0"/>
              </a:spcAft>
              <a:buClr>
                <a:srgbClr val="F07F09"/>
              </a:buClr>
              <a:buSzPct val="80000"/>
              <a:buFont typeface="Wingdings 2" pitchFamily="18" charset="2"/>
              <a:buChar char=""/>
            </a:pPr>
            <a:r>
              <a:rPr lang="it-IT" smtClean="0">
                <a:solidFill>
                  <a:srgbClr val="000000"/>
                </a:solidFill>
              </a:rPr>
              <a:t>Emanazione delle direttive interne di organizzazione;</a:t>
            </a:r>
          </a:p>
          <a:p>
            <a:pPr eaLnBrk="1" fontAlgn="base" hangingPunct="1">
              <a:spcBef>
                <a:spcPts val="250"/>
              </a:spcBef>
              <a:spcAft>
                <a:spcPct val="0"/>
              </a:spcAft>
              <a:buClr>
                <a:srgbClr val="F07F09"/>
              </a:buClr>
              <a:buSzPct val="80000"/>
              <a:buFont typeface="Wingdings 2" pitchFamily="18" charset="2"/>
              <a:buChar char=""/>
            </a:pPr>
            <a:r>
              <a:rPr lang="it-IT" smtClean="0">
                <a:solidFill>
                  <a:srgbClr val="000000"/>
                </a:solidFill>
              </a:rPr>
              <a:t>Fissazione dei regimi di orario;</a:t>
            </a:r>
          </a:p>
          <a:p>
            <a:pPr eaLnBrk="1" fontAlgn="base" hangingPunct="1">
              <a:spcBef>
                <a:spcPts val="250"/>
              </a:spcBef>
              <a:spcAft>
                <a:spcPct val="0"/>
              </a:spcAft>
              <a:buClr>
                <a:srgbClr val="F07F09"/>
              </a:buClr>
              <a:buSzPct val="80000"/>
              <a:buFont typeface="Wingdings 2" pitchFamily="18" charset="2"/>
              <a:buChar char=""/>
            </a:pPr>
            <a:r>
              <a:rPr lang="it-IT" smtClean="0">
                <a:solidFill>
                  <a:srgbClr val="000000"/>
                </a:solidFill>
              </a:rPr>
              <a:t>Attribuzione e modifica delle mansioni;</a:t>
            </a:r>
          </a:p>
          <a:p>
            <a:pPr eaLnBrk="1" fontAlgn="base" hangingPunct="1">
              <a:spcBef>
                <a:spcPts val="250"/>
              </a:spcBef>
              <a:spcAft>
                <a:spcPct val="0"/>
              </a:spcAft>
              <a:buClr>
                <a:srgbClr val="F07F09"/>
              </a:buClr>
              <a:buSzPct val="80000"/>
              <a:buFont typeface="Wingdings 2" pitchFamily="18" charset="2"/>
              <a:buChar char=""/>
            </a:pPr>
            <a:r>
              <a:rPr lang="it-IT" smtClean="0">
                <a:solidFill>
                  <a:srgbClr val="000000"/>
                </a:solidFill>
              </a:rPr>
              <a:t>Modificazione del luogo della prestazione di lavoro;</a:t>
            </a:r>
          </a:p>
          <a:p>
            <a:pPr eaLnBrk="1" fontAlgn="base" hangingPunct="1">
              <a:spcBef>
                <a:spcPts val="250"/>
              </a:spcBef>
              <a:spcAft>
                <a:spcPct val="0"/>
              </a:spcAft>
              <a:buClr>
                <a:srgbClr val="F07F09"/>
              </a:buClr>
              <a:buSzPct val="80000"/>
              <a:buFont typeface="Wingdings 2" pitchFamily="18" charset="2"/>
              <a:buChar char=""/>
            </a:pPr>
            <a:r>
              <a:rPr lang="it-IT" smtClean="0">
                <a:solidFill>
                  <a:srgbClr val="000000"/>
                </a:solidFill>
              </a:rPr>
              <a:t>Attribuzione di riconoscimenti economici;</a:t>
            </a:r>
          </a:p>
          <a:p>
            <a:pPr eaLnBrk="1" fontAlgn="base" hangingPunct="1">
              <a:spcBef>
                <a:spcPts val="250"/>
              </a:spcBef>
              <a:spcAft>
                <a:spcPct val="0"/>
              </a:spcAft>
              <a:buClr>
                <a:srgbClr val="F07F09"/>
              </a:buClr>
              <a:buSzPct val="80000"/>
              <a:buFont typeface="Wingdings 2" pitchFamily="18" charset="2"/>
              <a:buChar char=""/>
            </a:pPr>
            <a:r>
              <a:rPr lang="it-IT" smtClean="0">
                <a:solidFill>
                  <a:srgbClr val="000000"/>
                </a:solidFill>
              </a:rPr>
              <a:t>Controllo, misurazione e valutazione della prestazione</a:t>
            </a:r>
          </a:p>
        </p:txBody>
      </p:sp>
      <p:sp>
        <p:nvSpPr>
          <p:cNvPr id="2" name="Segnaposto data 1"/>
          <p:cNvSpPr>
            <a:spLocks noGrp="1"/>
          </p:cNvSpPr>
          <p:nvPr>
            <p:ph type="dt" sz="half" idx="10"/>
          </p:nvPr>
        </p:nvSpPr>
        <p:spPr/>
        <p:txBody>
          <a:bodyPr/>
          <a:lstStyle/>
          <a:p>
            <a:pPr>
              <a:defRPr/>
            </a:pPr>
            <a:fld id="{929211D3-A031-42CE-B73C-5CF0F0B67C3F}" type="datetime1">
              <a:rPr lang="it-IT" smtClean="0">
                <a:solidFill>
                  <a:srgbClr val="000000"/>
                </a:solidFill>
              </a:rPr>
              <a:t>23/11/2012</a:t>
            </a:fld>
            <a:endParaRPr lang="it-IT">
              <a:solidFill>
                <a:srgbClr val="000000"/>
              </a:solidFill>
            </a:endParaRPr>
          </a:p>
        </p:txBody>
      </p:sp>
      <p:sp>
        <p:nvSpPr>
          <p:cNvPr id="4" name="Segnaposto piè di pagina 3"/>
          <p:cNvSpPr>
            <a:spLocks noGrp="1"/>
          </p:cNvSpPr>
          <p:nvPr>
            <p:ph type="ftr" sz="quarter" idx="11"/>
          </p:nvPr>
        </p:nvSpPr>
        <p:spPr/>
        <p:txBody>
          <a:bodyPr/>
          <a:lstStyle/>
          <a:p>
            <a:pPr>
              <a:defRPr/>
            </a:pPr>
            <a:r>
              <a:rPr lang="it-IT" smtClean="0">
                <a:solidFill>
                  <a:srgbClr val="000000"/>
                </a:solidFill>
              </a:rPr>
              <a:t>Anna Armone</a:t>
            </a:r>
            <a:endParaRPr lang="it-IT">
              <a:solidFill>
                <a:srgbClr val="000000"/>
              </a:solidFill>
            </a:endParaRPr>
          </a:p>
        </p:txBody>
      </p:sp>
      <p:sp>
        <p:nvSpPr>
          <p:cNvPr id="8" name="CasellaDiTesto 7"/>
          <p:cNvSpPr txBox="1"/>
          <p:nvPr/>
        </p:nvSpPr>
        <p:spPr>
          <a:xfrm>
            <a:off x="0" y="24268"/>
            <a:ext cx="2843808" cy="338554"/>
          </a:xfrm>
          <a:prstGeom prst="rect">
            <a:avLst/>
          </a:prstGeom>
          <a:noFill/>
        </p:spPr>
        <p:txBody>
          <a:bodyPr wrap="square" rtlCol="0">
            <a:spAutoFit/>
          </a:bodyPr>
          <a:lstStyle/>
          <a:p>
            <a:r>
              <a:rPr lang="it-IT" sz="1600" dirty="0" smtClean="0"/>
              <a:t>Atti datoriali e amministrativi</a:t>
            </a:r>
            <a:endParaRPr lang="it-IT" sz="1600" dirty="0"/>
          </a:p>
        </p:txBody>
      </p:sp>
    </p:spTree>
    <p:extLst>
      <p:ext uri="{BB962C8B-B14F-4D97-AF65-F5344CB8AC3E}">
        <p14:creationId xmlns:p14="http://schemas.microsoft.com/office/powerpoint/2010/main" val="2577613444"/>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FAAF3F-19C5-4A2D-9121-BEF91FBDEF32}" type="slidenum">
              <a:rPr lang="it-IT" smtClean="0">
                <a:solidFill>
                  <a:srgbClr val="000000"/>
                </a:solidFill>
              </a:rPr>
              <a:pPr eaLnBrk="1" hangingPunct="1"/>
              <a:t>46</a:t>
            </a:fld>
            <a:endParaRPr lang="it-IT" smtClean="0">
              <a:solidFill>
                <a:srgbClr val="000000"/>
              </a:solidFill>
            </a:endParaRPr>
          </a:p>
        </p:txBody>
      </p:sp>
      <p:sp>
        <p:nvSpPr>
          <p:cNvPr id="96260" name="Titolo 1"/>
          <p:cNvSpPr>
            <a:spLocks noGrp="1"/>
          </p:cNvSpPr>
          <p:nvPr>
            <p:ph type="title"/>
          </p:nvPr>
        </p:nvSpPr>
        <p:spPr>
          <a:xfrm>
            <a:off x="1187450" y="188913"/>
            <a:ext cx="6511925" cy="1143000"/>
          </a:xfrm>
        </p:spPr>
        <p:txBody>
          <a:bodyPr/>
          <a:lstStyle/>
          <a:p>
            <a:r>
              <a:rPr lang="it-IT" sz="2800" smtClean="0"/>
              <a:t>Poteri differenti tra datore di lavoro pubblico e datore di lavoro privato?</a:t>
            </a:r>
          </a:p>
        </p:txBody>
      </p:sp>
      <p:sp>
        <p:nvSpPr>
          <p:cNvPr id="3" name="Segnaposto contenuto 2"/>
          <p:cNvSpPr>
            <a:spLocks noGrp="1"/>
          </p:cNvSpPr>
          <p:nvPr>
            <p:ph sz="quarter" idx="4294967295"/>
          </p:nvPr>
        </p:nvSpPr>
        <p:spPr>
          <a:xfrm>
            <a:off x="971550" y="2205038"/>
            <a:ext cx="6400800" cy="3475037"/>
          </a:xfrm>
        </p:spPr>
        <p:txBody>
          <a:bodyPr>
            <a:normAutofit fontScale="70000" lnSpcReduction="20000"/>
          </a:bodyPr>
          <a:lstStyle/>
          <a:p>
            <a:pPr>
              <a:defRPr/>
            </a:pPr>
            <a:r>
              <a:rPr lang="it-IT" dirty="0" smtClean="0"/>
              <a:t>Nel settore privato il datore di lavoro può disporre di tutti i suoi poteri in modo esclusivo e pieno o può condividerli con le controparti sindacali, eventualmente negoziandoli.</a:t>
            </a:r>
          </a:p>
          <a:p>
            <a:pPr>
              <a:defRPr/>
            </a:pPr>
            <a:r>
              <a:rPr lang="it-IT" dirty="0" smtClean="0"/>
              <a:t>Le decisioni datoriali costituiscono il </a:t>
            </a:r>
            <a:r>
              <a:rPr lang="it-IT" dirty="0" err="1" smtClean="0"/>
              <a:t>prius</a:t>
            </a:r>
            <a:r>
              <a:rPr lang="it-IT" dirty="0" smtClean="0"/>
              <a:t> logico per l’esercizio del potere direttivo, vero e proprio potere di gestione del singolo rapporto di lavoro.</a:t>
            </a:r>
          </a:p>
          <a:p>
            <a:pPr>
              <a:defRPr/>
            </a:pPr>
            <a:r>
              <a:rPr lang="it-IT" dirty="0" smtClean="0"/>
              <a:t>Eventuali decisioni condivise devono, però, tradursi sempre in un formale ordine al lavoratore, cui si ricollegano le relative responsabilità.</a:t>
            </a:r>
            <a:endParaRPr lang="it-IT" dirty="0"/>
          </a:p>
        </p:txBody>
      </p:sp>
      <p:sp>
        <p:nvSpPr>
          <p:cNvPr id="2" name="Segnaposto data 1"/>
          <p:cNvSpPr>
            <a:spLocks noGrp="1"/>
          </p:cNvSpPr>
          <p:nvPr>
            <p:ph type="dt" sz="half" idx="10"/>
          </p:nvPr>
        </p:nvSpPr>
        <p:spPr/>
        <p:txBody>
          <a:bodyPr/>
          <a:lstStyle/>
          <a:p>
            <a:pPr>
              <a:defRPr/>
            </a:pPr>
            <a:fld id="{CCACCE89-F535-443B-8122-C1CCA093DA00}" type="datetime1">
              <a:rPr lang="it-IT" smtClean="0">
                <a:solidFill>
                  <a:srgbClr val="000000"/>
                </a:solidFill>
              </a:rPr>
              <a:t>23/11/2012</a:t>
            </a:fld>
            <a:endParaRPr lang="it-IT">
              <a:solidFill>
                <a:srgbClr val="000000"/>
              </a:solidFill>
            </a:endParaRPr>
          </a:p>
        </p:txBody>
      </p:sp>
      <p:sp>
        <p:nvSpPr>
          <p:cNvPr id="4" name="Segnaposto piè di pagina 3"/>
          <p:cNvSpPr>
            <a:spLocks noGrp="1"/>
          </p:cNvSpPr>
          <p:nvPr>
            <p:ph type="ftr" sz="quarter" idx="11"/>
          </p:nvPr>
        </p:nvSpPr>
        <p:spPr/>
        <p:txBody>
          <a:bodyPr/>
          <a:lstStyle/>
          <a:p>
            <a:pPr>
              <a:defRPr/>
            </a:pPr>
            <a:r>
              <a:rPr lang="it-IT" smtClean="0">
                <a:solidFill>
                  <a:srgbClr val="000000"/>
                </a:solidFill>
              </a:rPr>
              <a:t>Anna Armone</a:t>
            </a:r>
            <a:endParaRPr lang="it-IT">
              <a:solidFill>
                <a:srgbClr val="000000"/>
              </a:solidFill>
            </a:endParaRPr>
          </a:p>
        </p:txBody>
      </p:sp>
      <p:sp>
        <p:nvSpPr>
          <p:cNvPr id="7" name="CasellaDiTesto 6"/>
          <p:cNvSpPr txBox="1"/>
          <p:nvPr/>
        </p:nvSpPr>
        <p:spPr>
          <a:xfrm>
            <a:off x="0" y="24268"/>
            <a:ext cx="2843808" cy="338554"/>
          </a:xfrm>
          <a:prstGeom prst="rect">
            <a:avLst/>
          </a:prstGeom>
          <a:noFill/>
        </p:spPr>
        <p:txBody>
          <a:bodyPr wrap="square" rtlCol="0">
            <a:spAutoFit/>
          </a:bodyPr>
          <a:lstStyle/>
          <a:p>
            <a:r>
              <a:rPr lang="it-IT" sz="1600" dirty="0" smtClean="0"/>
              <a:t>Atti datoriali e amministrativi</a:t>
            </a:r>
            <a:endParaRPr lang="it-IT" sz="1600" dirty="0"/>
          </a:p>
        </p:txBody>
      </p:sp>
    </p:spTree>
    <p:extLst>
      <p:ext uri="{BB962C8B-B14F-4D97-AF65-F5344CB8AC3E}">
        <p14:creationId xmlns:p14="http://schemas.microsoft.com/office/powerpoint/2010/main" val="3741820259"/>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502081-35FE-4C16-AB81-CBF5E46A7FC5}" type="slidenum">
              <a:rPr lang="it-IT" smtClean="0">
                <a:solidFill>
                  <a:srgbClr val="000000"/>
                </a:solidFill>
              </a:rPr>
              <a:pPr eaLnBrk="1" hangingPunct="1"/>
              <a:t>47</a:t>
            </a:fld>
            <a:endParaRPr lang="it-IT" smtClean="0">
              <a:solidFill>
                <a:srgbClr val="000000"/>
              </a:solidFill>
            </a:endParaRPr>
          </a:p>
        </p:txBody>
      </p:sp>
      <p:sp>
        <p:nvSpPr>
          <p:cNvPr id="97284" name="Titolo 1"/>
          <p:cNvSpPr>
            <a:spLocks noGrp="1"/>
          </p:cNvSpPr>
          <p:nvPr>
            <p:ph type="title"/>
          </p:nvPr>
        </p:nvSpPr>
        <p:spPr>
          <a:xfrm>
            <a:off x="1259632" y="182216"/>
            <a:ext cx="6511925" cy="1143000"/>
          </a:xfrm>
        </p:spPr>
        <p:txBody>
          <a:bodyPr/>
          <a:lstStyle/>
          <a:p>
            <a:r>
              <a:rPr lang="it-IT" sz="2800" dirty="0" smtClean="0"/>
              <a:t>Poteri differenti tra datore di lavoro pubblico e datore di lavoro privato?</a:t>
            </a:r>
          </a:p>
        </p:txBody>
      </p:sp>
      <p:sp>
        <p:nvSpPr>
          <p:cNvPr id="3" name="Segnaposto contenuto 2"/>
          <p:cNvSpPr>
            <a:spLocks noGrp="1"/>
          </p:cNvSpPr>
          <p:nvPr>
            <p:ph sz="quarter" idx="4294967295"/>
          </p:nvPr>
        </p:nvSpPr>
        <p:spPr>
          <a:xfrm>
            <a:off x="1116012" y="1773238"/>
            <a:ext cx="6840363" cy="3475037"/>
          </a:xfrm>
        </p:spPr>
        <p:txBody>
          <a:bodyPr>
            <a:normAutofit fontScale="70000" lnSpcReduction="20000"/>
          </a:bodyPr>
          <a:lstStyle/>
          <a:p>
            <a:pPr>
              <a:defRPr/>
            </a:pPr>
            <a:r>
              <a:rPr lang="it-IT" dirty="0" smtClean="0"/>
              <a:t>Rispetto al lavoro privato, nel lavoro pubblico la legge interviene a regolamentare direttamente – così sottraendoli alla contrattazione collettiva – molti istituti con norme che sono dichiarate imperative, e dunque non modificabili né dalla contrattazione collettiva né dal contratto individuale</a:t>
            </a:r>
            <a:r>
              <a:rPr lang="it-IT" dirty="0"/>
              <a:t> </a:t>
            </a:r>
            <a:r>
              <a:rPr lang="it-IT" dirty="0" smtClean="0"/>
              <a:t>(art. 2, c. 2 d.lgs. N. 165/2001).</a:t>
            </a:r>
          </a:p>
          <a:p>
            <a:pPr marL="0" indent="0">
              <a:buFontTx/>
              <a:buNone/>
              <a:defRPr/>
            </a:pPr>
            <a:endParaRPr lang="it-IT" dirty="0" smtClean="0"/>
          </a:p>
          <a:p>
            <a:pPr marL="0" indent="0">
              <a:buFontTx/>
              <a:buNone/>
              <a:defRPr/>
            </a:pPr>
            <a:r>
              <a:rPr lang="it-IT" dirty="0" smtClean="0"/>
              <a:t>Inoltre, l’ampiezza, l’ampiezza, la natura e la regolazione </a:t>
            </a:r>
            <a:r>
              <a:rPr lang="it-IT" dirty="0">
                <a:solidFill>
                  <a:prstClr val="black"/>
                </a:solidFill>
              </a:rPr>
              <a:t>dei poteri</a:t>
            </a:r>
            <a:r>
              <a:rPr lang="it-IT" dirty="0" smtClean="0"/>
              <a:t> dirigenziali di micro-organizzazione  è stabilita direttamente dalla legge.</a:t>
            </a:r>
            <a:endParaRPr lang="it-IT" dirty="0"/>
          </a:p>
        </p:txBody>
      </p:sp>
      <p:sp>
        <p:nvSpPr>
          <p:cNvPr id="2" name="Segnaposto data 1"/>
          <p:cNvSpPr>
            <a:spLocks noGrp="1"/>
          </p:cNvSpPr>
          <p:nvPr>
            <p:ph type="dt" sz="half" idx="10"/>
          </p:nvPr>
        </p:nvSpPr>
        <p:spPr/>
        <p:txBody>
          <a:bodyPr/>
          <a:lstStyle/>
          <a:p>
            <a:pPr>
              <a:defRPr/>
            </a:pPr>
            <a:fld id="{55B5FEEA-D685-4A90-B74D-EE453FA12A51}" type="datetime1">
              <a:rPr lang="it-IT" smtClean="0">
                <a:solidFill>
                  <a:srgbClr val="000000"/>
                </a:solidFill>
              </a:rPr>
              <a:t>23/11/2012</a:t>
            </a:fld>
            <a:endParaRPr lang="it-IT">
              <a:solidFill>
                <a:srgbClr val="000000"/>
              </a:solidFill>
            </a:endParaRPr>
          </a:p>
        </p:txBody>
      </p:sp>
      <p:sp>
        <p:nvSpPr>
          <p:cNvPr id="4" name="Segnaposto piè di pagina 3"/>
          <p:cNvSpPr>
            <a:spLocks noGrp="1"/>
          </p:cNvSpPr>
          <p:nvPr>
            <p:ph type="ftr" sz="quarter" idx="11"/>
          </p:nvPr>
        </p:nvSpPr>
        <p:spPr/>
        <p:txBody>
          <a:bodyPr/>
          <a:lstStyle/>
          <a:p>
            <a:pPr>
              <a:defRPr/>
            </a:pPr>
            <a:r>
              <a:rPr lang="it-IT" smtClean="0">
                <a:solidFill>
                  <a:srgbClr val="000000"/>
                </a:solidFill>
              </a:rPr>
              <a:t>Anna Armone</a:t>
            </a:r>
            <a:endParaRPr lang="it-IT">
              <a:solidFill>
                <a:srgbClr val="000000"/>
              </a:solidFill>
            </a:endParaRPr>
          </a:p>
        </p:txBody>
      </p:sp>
      <p:sp>
        <p:nvSpPr>
          <p:cNvPr id="7" name="CasellaDiTesto 6"/>
          <p:cNvSpPr txBox="1"/>
          <p:nvPr/>
        </p:nvSpPr>
        <p:spPr>
          <a:xfrm>
            <a:off x="0" y="24268"/>
            <a:ext cx="2843808" cy="338554"/>
          </a:xfrm>
          <a:prstGeom prst="rect">
            <a:avLst/>
          </a:prstGeom>
          <a:noFill/>
        </p:spPr>
        <p:txBody>
          <a:bodyPr wrap="square" rtlCol="0">
            <a:spAutoFit/>
          </a:bodyPr>
          <a:lstStyle/>
          <a:p>
            <a:r>
              <a:rPr lang="it-IT" sz="1600" dirty="0" smtClean="0"/>
              <a:t>Atti datoriali e amministrativi</a:t>
            </a:r>
            <a:endParaRPr lang="it-IT" sz="1600" dirty="0"/>
          </a:p>
        </p:txBody>
      </p:sp>
    </p:spTree>
    <p:extLst>
      <p:ext uri="{BB962C8B-B14F-4D97-AF65-F5344CB8AC3E}">
        <p14:creationId xmlns:p14="http://schemas.microsoft.com/office/powerpoint/2010/main" val="3543603955"/>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755576" y="548680"/>
            <a:ext cx="7772400" cy="1044575"/>
          </a:xfrm>
        </p:spPr>
        <p:txBody>
          <a:bodyPr/>
          <a:lstStyle/>
          <a:p>
            <a:pPr eaLnBrk="1" hangingPunct="1"/>
            <a:r>
              <a:rPr lang="it-IT" sz="2800" b="1" dirty="0" err="1" smtClean="0">
                <a:solidFill>
                  <a:schemeClr val="tx1"/>
                </a:solidFill>
                <a:effectLst/>
              </a:rPr>
              <a:t>Responsabilita’</a:t>
            </a:r>
            <a:r>
              <a:rPr lang="it-IT" sz="2800" b="1" dirty="0" smtClean="0">
                <a:solidFill>
                  <a:schemeClr val="tx1"/>
                </a:solidFill>
                <a:effectLst/>
              </a:rPr>
              <a:t> di risultato e</a:t>
            </a:r>
            <a:br>
              <a:rPr lang="it-IT" sz="2800" b="1" dirty="0" smtClean="0">
                <a:solidFill>
                  <a:schemeClr val="tx1"/>
                </a:solidFill>
                <a:effectLst/>
              </a:rPr>
            </a:br>
            <a:r>
              <a:rPr lang="it-IT" sz="2800" b="1" dirty="0" smtClean="0">
                <a:solidFill>
                  <a:schemeClr val="tx1"/>
                </a:solidFill>
                <a:effectLst/>
              </a:rPr>
              <a:t> tutela dell’interesse pubblico</a:t>
            </a:r>
          </a:p>
        </p:txBody>
      </p:sp>
      <p:sp>
        <p:nvSpPr>
          <p:cNvPr id="514051" name="Rectangle 3"/>
          <p:cNvSpPr>
            <a:spLocks noGrp="1" noChangeArrowheads="1"/>
          </p:cNvSpPr>
          <p:nvPr>
            <p:ph idx="1"/>
          </p:nvPr>
        </p:nvSpPr>
        <p:spPr>
          <a:xfrm>
            <a:off x="395288" y="1484313"/>
            <a:ext cx="8280400" cy="4824412"/>
          </a:xfrm>
        </p:spPr>
        <p:txBody>
          <a:bodyPr/>
          <a:lstStyle/>
          <a:p>
            <a:pPr algn="just" eaLnBrk="1" hangingPunct="1">
              <a:lnSpc>
                <a:spcPct val="90000"/>
              </a:lnSpc>
              <a:buFont typeface="Wingdings" pitchFamily="2" charset="2"/>
              <a:buNone/>
              <a:defRPr/>
            </a:pPr>
            <a:endParaRPr lang="it-IT" sz="2800" smtClean="0"/>
          </a:p>
          <a:p>
            <a:pPr algn="just" eaLnBrk="1" hangingPunct="1">
              <a:lnSpc>
                <a:spcPct val="90000"/>
              </a:lnSpc>
              <a:buFont typeface="Wingdings" pitchFamily="2" charset="2"/>
              <a:buNone/>
              <a:defRPr/>
            </a:pPr>
            <a:r>
              <a:rPr lang="it-IT" sz="2800" smtClean="0"/>
              <a:t>-	Il “buon andamento” non costituisce più un criterio di valutazione di ogni singolo atto della P.A., ma il risultato atteso dell’azione complessiva posta in essere dalla dirigenza anche attraverso l’esercizio dei poteri datoriali.</a:t>
            </a:r>
          </a:p>
          <a:p>
            <a:pPr algn="just" eaLnBrk="1" hangingPunct="1">
              <a:lnSpc>
                <a:spcPct val="90000"/>
              </a:lnSpc>
              <a:buFont typeface="Wingdings" pitchFamily="2" charset="2"/>
              <a:buNone/>
              <a:defRPr/>
            </a:pPr>
            <a:endParaRPr lang="it-IT" sz="2800" smtClean="0"/>
          </a:p>
          <a:p>
            <a:pPr algn="just" eaLnBrk="1" hangingPunct="1">
              <a:lnSpc>
                <a:spcPct val="90000"/>
              </a:lnSpc>
              <a:buFont typeface="Wingdings" pitchFamily="2" charset="2"/>
              <a:buNone/>
              <a:defRPr/>
            </a:pPr>
            <a:r>
              <a:rPr lang="it-IT" sz="2800" smtClean="0"/>
              <a:t>-	La singola decisione di gestione resta ricompresa nell’ambito dell’esercizio dei poteri del privato datore di lavoro</a:t>
            </a:r>
          </a:p>
          <a:p>
            <a:pPr eaLnBrk="1" hangingPunct="1">
              <a:lnSpc>
                <a:spcPct val="90000"/>
              </a:lnSpc>
              <a:defRPr/>
            </a:pPr>
            <a:endParaRPr lang="it-IT" sz="3100" smtClean="0">
              <a:solidFill>
                <a:srgbClr val="000099"/>
              </a:solidFill>
            </a:endParaRPr>
          </a:p>
        </p:txBody>
      </p:sp>
      <p:sp>
        <p:nvSpPr>
          <p:cNvPr id="2" name="Segnaposto data 1"/>
          <p:cNvSpPr>
            <a:spLocks noGrp="1"/>
          </p:cNvSpPr>
          <p:nvPr>
            <p:ph type="dt" sz="half" idx="10"/>
          </p:nvPr>
        </p:nvSpPr>
        <p:spPr/>
        <p:txBody>
          <a:bodyPr/>
          <a:lstStyle/>
          <a:p>
            <a:pPr>
              <a:defRPr/>
            </a:pPr>
            <a:fld id="{B628C99B-70EB-4CCD-850B-74B381CA3C69}" type="datetime1">
              <a:rPr lang="it-IT" smtClean="0">
                <a:solidFill>
                  <a:srgbClr val="FFFFFF"/>
                </a:solidFill>
              </a:rPr>
              <a:t>23/11/2012</a:t>
            </a:fld>
            <a:endParaRPr lang="it-IT">
              <a:solidFill>
                <a:srgbClr val="FFFFFF"/>
              </a:solidFill>
            </a:endParaRPr>
          </a:p>
        </p:txBody>
      </p:sp>
      <p:sp>
        <p:nvSpPr>
          <p:cNvPr id="3" name="Segnaposto piè di pagina 2"/>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5" name="Segnaposto numero diapositiva 5"/>
          <p:cNvSpPr>
            <a:spLocks noGrp="1"/>
          </p:cNvSpPr>
          <p:nvPr>
            <p:ph type="sldNum" sz="quarter" idx="12"/>
          </p:nvPr>
        </p:nvSpPr>
        <p:spPr/>
        <p:txBody>
          <a:bodyPr/>
          <a:lstStyle/>
          <a:p>
            <a:pPr>
              <a:defRPr/>
            </a:pPr>
            <a:fld id="{E9A2E153-2D56-4D1F-8D38-9E78ECE2466E}" type="slidenum">
              <a:rPr lang="it-IT">
                <a:solidFill>
                  <a:srgbClr val="FFFFFF"/>
                </a:solidFill>
              </a:rPr>
              <a:pPr>
                <a:defRPr/>
              </a:pPr>
              <a:t>48</a:t>
            </a:fld>
            <a:endParaRPr lang="it-IT">
              <a:solidFill>
                <a:srgbClr val="FFFFFF"/>
              </a:solidFill>
            </a:endParaRPr>
          </a:p>
        </p:txBody>
      </p:sp>
      <p:sp>
        <p:nvSpPr>
          <p:cNvPr id="4" name="Rettangolo 3"/>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1139800412"/>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179512" y="260648"/>
            <a:ext cx="851763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it-IT" sz="1800" dirty="0" smtClean="0">
                <a:effectLst/>
              </a:rPr>
              <a:t>In questo parere, reso in sede di un ricorso straordinario al Presidente della Repubblica, il Consiglio di Stato ha messo in evidenza come, nel nuovo contesto del lavoro nelle pubbliche amministrazioni, “</a:t>
            </a:r>
            <a:r>
              <a:rPr lang="it-IT" sz="1800" i="1" dirty="0" smtClean="0">
                <a:effectLst/>
              </a:rPr>
              <a:t>la maggiore flessibilità organizzativa imposta dal rinvio alla disciplina del lavoro nell'impresa e la natura privatistica del datore di lavoro pubblico si devono conciliare con i principi di trasparenza nello svolgimento del rapporto”</a:t>
            </a:r>
            <a:r>
              <a:rPr lang="it-IT" sz="1800" dirty="0" smtClean="0">
                <a:effectLst/>
              </a:rPr>
              <a:t>. </a:t>
            </a:r>
          </a:p>
          <a:p>
            <a:pPr>
              <a:lnSpc>
                <a:spcPct val="80000"/>
              </a:lnSpc>
            </a:pPr>
            <a:r>
              <a:rPr lang="it-IT" sz="1800" dirty="0" smtClean="0">
                <a:effectLst/>
              </a:rPr>
              <a:t>In particolare, secondo l’organo consultivo,  l’attività volta ad assegnare le funzioni del personale amministrativo non deve essere connotata da una discrezionalità talmente ampia da eliminare, o quanto meno drasticamente ridurre, l’obbligo della motivazione. </a:t>
            </a:r>
            <a:r>
              <a:rPr lang="en-US" sz="1800" i="1" dirty="0" smtClean="0">
                <a:effectLst/>
              </a:rPr>
              <a:t>Al </a:t>
            </a:r>
            <a:r>
              <a:rPr lang="en-US" sz="1800" i="1" dirty="0" err="1" smtClean="0">
                <a:effectLst/>
              </a:rPr>
              <a:t>contrario</a:t>
            </a:r>
            <a:r>
              <a:rPr lang="en-US" sz="1800" i="1" dirty="0" smtClean="0">
                <a:effectLst/>
              </a:rPr>
              <a:t>, </a:t>
            </a:r>
            <a:r>
              <a:rPr lang="en-US" sz="1800" i="1" dirty="0" err="1" smtClean="0">
                <a:effectLst/>
              </a:rPr>
              <a:t>proprio</a:t>
            </a:r>
            <a:r>
              <a:rPr lang="en-US" sz="1800" i="1" dirty="0" smtClean="0">
                <a:effectLst/>
              </a:rPr>
              <a:t> </a:t>
            </a:r>
            <a:r>
              <a:rPr lang="en-US" sz="1800" i="1" dirty="0" err="1" smtClean="0">
                <a:effectLst/>
              </a:rPr>
              <a:t>nelle</a:t>
            </a:r>
            <a:r>
              <a:rPr lang="en-US" sz="1800" i="1" dirty="0" smtClean="0">
                <a:effectLst/>
              </a:rPr>
              <a:t> </a:t>
            </a:r>
            <a:r>
              <a:rPr lang="en-US" sz="1800" i="1" dirty="0" err="1" smtClean="0">
                <a:effectLst/>
              </a:rPr>
              <a:t>ipotesi</a:t>
            </a:r>
            <a:r>
              <a:rPr lang="en-US" sz="1800" i="1" dirty="0" smtClean="0">
                <a:effectLst/>
              </a:rPr>
              <a:t> in cui l</a:t>
            </a:r>
            <a:r>
              <a:rPr lang="it-IT" sz="1800" i="1" dirty="0" smtClean="0">
                <a:effectLst/>
              </a:rPr>
              <a:t>’</a:t>
            </a:r>
            <a:r>
              <a:rPr lang="en-US" sz="1800" i="1" dirty="0" err="1" smtClean="0">
                <a:effectLst/>
              </a:rPr>
              <a:t>amministrazione</a:t>
            </a:r>
            <a:r>
              <a:rPr lang="en-US" sz="1800" i="1" dirty="0" smtClean="0">
                <a:effectLst/>
              </a:rPr>
              <a:t> </a:t>
            </a:r>
            <a:r>
              <a:rPr lang="en-US" sz="1800" i="1" dirty="0" err="1" smtClean="0">
                <a:effectLst/>
              </a:rPr>
              <a:t>svolge</a:t>
            </a:r>
            <a:r>
              <a:rPr lang="en-US" sz="1800" i="1" dirty="0" smtClean="0">
                <a:effectLst/>
              </a:rPr>
              <a:t> un</a:t>
            </a:r>
            <a:r>
              <a:rPr lang="it-IT" sz="1800" i="1" dirty="0" smtClean="0">
                <a:effectLst/>
              </a:rPr>
              <a:t>’</a:t>
            </a:r>
            <a:r>
              <a:rPr lang="en-US" sz="1800" i="1" dirty="0" err="1" smtClean="0">
                <a:effectLst/>
              </a:rPr>
              <a:t>attività</a:t>
            </a:r>
            <a:r>
              <a:rPr lang="en-US" sz="1800" i="1" dirty="0" smtClean="0">
                <a:effectLst/>
              </a:rPr>
              <a:t> </a:t>
            </a:r>
            <a:r>
              <a:rPr lang="en-US" sz="1800" i="1" dirty="0" err="1" smtClean="0">
                <a:effectLst/>
              </a:rPr>
              <a:t>discrezionale</a:t>
            </a:r>
            <a:r>
              <a:rPr lang="en-US" sz="1800" i="1" dirty="0" smtClean="0">
                <a:effectLst/>
              </a:rPr>
              <a:t>, </a:t>
            </a:r>
            <a:r>
              <a:rPr lang="en-US" sz="1800" i="1" dirty="0" err="1" smtClean="0">
                <a:effectLst/>
              </a:rPr>
              <a:t>si</a:t>
            </a:r>
            <a:r>
              <a:rPr lang="en-US" sz="1800" i="1" dirty="0" smtClean="0">
                <a:effectLst/>
              </a:rPr>
              <a:t> </a:t>
            </a:r>
            <a:r>
              <a:rPr lang="en-US" sz="1800" i="1" dirty="0" err="1" smtClean="0">
                <a:effectLst/>
              </a:rPr>
              <a:t>manifesta</a:t>
            </a:r>
            <a:r>
              <a:rPr lang="en-US" sz="1800" i="1" dirty="0" smtClean="0">
                <a:effectLst/>
              </a:rPr>
              <a:t>, con la </a:t>
            </a:r>
            <a:r>
              <a:rPr lang="en-US" sz="1800" i="1" dirty="0" err="1" smtClean="0">
                <a:effectLst/>
              </a:rPr>
              <a:t>massima</a:t>
            </a:r>
            <a:r>
              <a:rPr lang="en-US" sz="1800" i="1" dirty="0" smtClean="0">
                <a:effectLst/>
              </a:rPr>
              <a:t> </a:t>
            </a:r>
            <a:r>
              <a:rPr lang="en-US" sz="1800" i="1" dirty="0" err="1" smtClean="0">
                <a:effectLst/>
              </a:rPr>
              <a:t>intensità</a:t>
            </a:r>
            <a:r>
              <a:rPr lang="en-US" sz="1800" i="1" dirty="0" smtClean="0">
                <a:effectLst/>
              </a:rPr>
              <a:t>, l</a:t>
            </a:r>
            <a:r>
              <a:rPr lang="it-IT" sz="1800" i="1" dirty="0" smtClean="0">
                <a:effectLst/>
              </a:rPr>
              <a:t>’</a:t>
            </a:r>
            <a:r>
              <a:rPr lang="en-US" sz="1800" i="1" dirty="0" err="1" smtClean="0">
                <a:effectLst/>
              </a:rPr>
              <a:t>obbligo</a:t>
            </a:r>
            <a:r>
              <a:rPr lang="en-US" sz="1800" i="1" dirty="0" smtClean="0">
                <a:effectLst/>
              </a:rPr>
              <a:t> di </a:t>
            </a:r>
            <a:r>
              <a:rPr lang="en-US" sz="1800" i="1" dirty="0" err="1" smtClean="0">
                <a:effectLst/>
              </a:rPr>
              <a:t>rendere</a:t>
            </a:r>
            <a:r>
              <a:rPr lang="en-US" sz="1800" i="1" dirty="0" smtClean="0">
                <a:effectLst/>
              </a:rPr>
              <a:t> </a:t>
            </a:r>
            <a:r>
              <a:rPr lang="en-US" sz="1800" i="1" dirty="0" err="1" smtClean="0">
                <a:effectLst/>
              </a:rPr>
              <a:t>chiaro</a:t>
            </a:r>
            <a:r>
              <a:rPr lang="en-US" sz="1800" i="1" dirty="0" smtClean="0">
                <a:effectLst/>
              </a:rPr>
              <a:t> e </a:t>
            </a:r>
            <a:r>
              <a:rPr lang="en-US" sz="1800" i="1" dirty="0" err="1" smtClean="0">
                <a:effectLst/>
              </a:rPr>
              <a:t>trasparente</a:t>
            </a:r>
            <a:r>
              <a:rPr lang="en-US" sz="1800" i="1" dirty="0" smtClean="0">
                <a:effectLst/>
              </a:rPr>
              <a:t> </a:t>
            </a:r>
            <a:r>
              <a:rPr lang="en-US" sz="1800" i="1" dirty="0" err="1" smtClean="0">
                <a:effectLst/>
              </a:rPr>
              <a:t>il</a:t>
            </a:r>
            <a:r>
              <a:rPr lang="en-US" sz="1800" i="1" dirty="0" smtClean="0">
                <a:effectLst/>
              </a:rPr>
              <a:t> </a:t>
            </a:r>
            <a:r>
              <a:rPr lang="en-US" sz="1800" i="1" dirty="0" err="1" smtClean="0">
                <a:effectLst/>
              </a:rPr>
              <a:t>percorso</a:t>
            </a:r>
            <a:r>
              <a:rPr lang="en-US" sz="1800" i="1" dirty="0" smtClean="0">
                <a:effectLst/>
              </a:rPr>
              <a:t> </a:t>
            </a:r>
            <a:r>
              <a:rPr lang="en-US" sz="1800" i="1" dirty="0" err="1" smtClean="0">
                <a:effectLst/>
              </a:rPr>
              <a:t>argomentativo</a:t>
            </a:r>
            <a:r>
              <a:rPr lang="en-US" sz="1800" i="1" dirty="0" smtClean="0">
                <a:effectLst/>
              </a:rPr>
              <a:t> </a:t>
            </a:r>
            <a:r>
              <a:rPr lang="en-US" sz="1800" i="1" dirty="0" err="1" smtClean="0">
                <a:effectLst/>
              </a:rPr>
              <a:t>compiuto</a:t>
            </a:r>
            <a:r>
              <a:rPr lang="en-US" sz="1800" i="1" dirty="0" smtClean="0">
                <a:effectLst/>
              </a:rPr>
              <a:t> e le </a:t>
            </a:r>
            <a:r>
              <a:rPr lang="en-US" sz="1800" i="1" dirty="0" err="1" smtClean="0">
                <a:effectLst/>
              </a:rPr>
              <a:t>ragioni</a:t>
            </a:r>
            <a:r>
              <a:rPr lang="en-US" sz="1800" i="1" dirty="0" smtClean="0">
                <a:effectLst/>
              </a:rPr>
              <a:t> </a:t>
            </a:r>
            <a:r>
              <a:rPr lang="en-US" sz="1800" i="1" dirty="0" err="1" smtClean="0">
                <a:effectLst/>
              </a:rPr>
              <a:t>della</a:t>
            </a:r>
            <a:r>
              <a:rPr lang="en-US" sz="1800" i="1" dirty="0" smtClean="0">
                <a:effectLst/>
              </a:rPr>
              <a:t> </a:t>
            </a:r>
            <a:r>
              <a:rPr lang="en-US" sz="1800" i="1" dirty="0" err="1" smtClean="0">
                <a:effectLst/>
              </a:rPr>
              <a:t>scelta</a:t>
            </a:r>
            <a:r>
              <a:rPr lang="en-US" sz="1800" i="1" dirty="0" smtClean="0">
                <a:effectLst/>
              </a:rPr>
              <a:t> </a:t>
            </a:r>
            <a:r>
              <a:rPr lang="en-US" sz="1800" i="1" dirty="0" err="1" smtClean="0">
                <a:effectLst/>
              </a:rPr>
              <a:t>conclusiva</a:t>
            </a:r>
            <a:r>
              <a:rPr lang="en-US" sz="1800" dirty="0" smtClean="0">
                <a:effectLst/>
              </a:rPr>
              <a:t>. </a:t>
            </a:r>
            <a:r>
              <a:rPr lang="en-US" sz="1800" i="1" dirty="0" smtClean="0">
                <a:effectLst/>
              </a:rPr>
              <a:t>La </a:t>
            </a:r>
            <a:r>
              <a:rPr lang="en-US" sz="1800" i="1" dirty="0" err="1" smtClean="0">
                <a:effectLst/>
              </a:rPr>
              <a:t>maggiore</a:t>
            </a:r>
            <a:r>
              <a:rPr lang="en-US" sz="1800" i="1" dirty="0" smtClean="0">
                <a:effectLst/>
              </a:rPr>
              <a:t> </a:t>
            </a:r>
            <a:r>
              <a:rPr lang="en-US" sz="1800" i="1" dirty="0" err="1" smtClean="0">
                <a:effectLst/>
              </a:rPr>
              <a:t>snellezza</a:t>
            </a:r>
            <a:r>
              <a:rPr lang="en-US" sz="1800" i="1" dirty="0" smtClean="0">
                <a:effectLst/>
              </a:rPr>
              <a:t> </a:t>
            </a:r>
            <a:r>
              <a:rPr lang="en-US" sz="1800" i="1" dirty="0" err="1" smtClean="0">
                <a:effectLst/>
              </a:rPr>
              <a:t>degli</a:t>
            </a:r>
            <a:r>
              <a:rPr lang="en-US" sz="1800" i="1" dirty="0" smtClean="0">
                <a:effectLst/>
              </a:rPr>
              <a:t> </a:t>
            </a:r>
            <a:r>
              <a:rPr lang="en-US" sz="1800" i="1" dirty="0" err="1" smtClean="0">
                <a:effectLst/>
              </a:rPr>
              <a:t>strumenti</a:t>
            </a:r>
            <a:r>
              <a:rPr lang="en-US" sz="1800" i="1" dirty="0" smtClean="0">
                <a:effectLst/>
              </a:rPr>
              <a:t> </a:t>
            </a:r>
            <a:r>
              <a:rPr lang="en-US" sz="1800" i="1" dirty="0" err="1" smtClean="0">
                <a:effectLst/>
              </a:rPr>
              <a:t>giuridici</a:t>
            </a:r>
            <a:r>
              <a:rPr lang="en-US" sz="1800" i="1" dirty="0" smtClean="0">
                <a:effectLst/>
              </a:rPr>
              <a:t> </a:t>
            </a:r>
            <a:r>
              <a:rPr lang="en-US" sz="1800" i="1" dirty="0" err="1" smtClean="0">
                <a:effectLst/>
              </a:rPr>
              <a:t>offerti</a:t>
            </a:r>
            <a:r>
              <a:rPr lang="en-US" sz="1800" i="1" dirty="0" smtClean="0">
                <a:effectLst/>
              </a:rPr>
              <a:t> dal </a:t>
            </a:r>
            <a:r>
              <a:rPr lang="en-US" sz="1800" i="1" dirty="0" err="1" smtClean="0">
                <a:effectLst/>
              </a:rPr>
              <a:t>diritto</a:t>
            </a:r>
            <a:r>
              <a:rPr lang="en-US" sz="1800" i="1" dirty="0" smtClean="0">
                <a:effectLst/>
              </a:rPr>
              <a:t> </a:t>
            </a:r>
            <a:r>
              <a:rPr lang="en-US" sz="1800" i="1" dirty="0" err="1" smtClean="0">
                <a:effectLst/>
              </a:rPr>
              <a:t>privato</a:t>
            </a:r>
            <a:r>
              <a:rPr lang="en-US" sz="1800" i="1" dirty="0" smtClean="0">
                <a:effectLst/>
              </a:rPr>
              <a:t> non è</a:t>
            </a:r>
            <a:r>
              <a:rPr lang="en-US" sz="1800" dirty="0" smtClean="0">
                <a:effectLst/>
              </a:rPr>
              <a:t> </a:t>
            </a:r>
            <a:r>
              <a:rPr lang="en-US" sz="1800" i="1" dirty="0" err="1" smtClean="0">
                <a:effectLst/>
              </a:rPr>
              <a:t>incompatibile</a:t>
            </a:r>
            <a:r>
              <a:rPr lang="en-US" sz="1800" i="1" dirty="0" smtClean="0">
                <a:effectLst/>
              </a:rPr>
              <a:t> con la </a:t>
            </a:r>
            <a:r>
              <a:rPr lang="en-US" sz="1800" i="1" dirty="0" err="1" smtClean="0">
                <a:effectLst/>
              </a:rPr>
              <a:t>persistente</a:t>
            </a:r>
            <a:r>
              <a:rPr lang="en-US" sz="1800" i="1" dirty="0" smtClean="0">
                <a:effectLst/>
              </a:rPr>
              <a:t> </a:t>
            </a:r>
            <a:r>
              <a:rPr lang="en-US" sz="1800" i="1" dirty="0" err="1" smtClean="0">
                <a:effectLst/>
              </a:rPr>
              <a:t>applicazione</a:t>
            </a:r>
            <a:r>
              <a:rPr lang="en-US" sz="1800" i="1" dirty="0" smtClean="0">
                <a:effectLst/>
              </a:rPr>
              <a:t> di </a:t>
            </a:r>
            <a:r>
              <a:rPr lang="en-US" sz="1800" i="1" dirty="0" err="1" smtClean="0">
                <a:effectLst/>
              </a:rPr>
              <a:t>essenziali</a:t>
            </a:r>
            <a:r>
              <a:rPr lang="en-US" sz="1800" i="1" dirty="0" smtClean="0">
                <a:effectLst/>
              </a:rPr>
              <a:t> </a:t>
            </a:r>
            <a:r>
              <a:rPr lang="en-US" sz="1800" i="1" dirty="0" err="1" smtClean="0">
                <a:effectLst/>
              </a:rPr>
              <a:t>principi</a:t>
            </a:r>
            <a:r>
              <a:rPr lang="en-US" sz="1800" i="1" dirty="0" smtClean="0">
                <a:effectLst/>
              </a:rPr>
              <a:t> </a:t>
            </a:r>
            <a:r>
              <a:rPr lang="en-US" sz="1800" i="1" dirty="0" err="1" smtClean="0">
                <a:effectLst/>
              </a:rPr>
              <a:t>garantistici</a:t>
            </a:r>
            <a:r>
              <a:rPr lang="en-US" sz="1800" i="1" dirty="0" smtClean="0">
                <a:effectLst/>
              </a:rPr>
              <a:t> di </a:t>
            </a:r>
            <a:r>
              <a:rPr lang="en-US" sz="1800" i="1" dirty="0" err="1" smtClean="0">
                <a:effectLst/>
              </a:rPr>
              <a:t>carattere</a:t>
            </a:r>
            <a:r>
              <a:rPr lang="en-US" sz="1800" i="1" dirty="0" smtClean="0">
                <a:effectLst/>
              </a:rPr>
              <a:t> </a:t>
            </a:r>
            <a:r>
              <a:rPr lang="en-US" sz="1800" i="1" dirty="0" err="1" smtClean="0">
                <a:effectLst/>
              </a:rPr>
              <a:t>generale</a:t>
            </a:r>
            <a:r>
              <a:rPr lang="en-US" sz="1800" i="1" dirty="0" smtClean="0">
                <a:effectLst/>
              </a:rPr>
              <a:t>. </a:t>
            </a:r>
            <a:r>
              <a:rPr lang="en-US" sz="1800" i="1" dirty="0" err="1" smtClean="0">
                <a:effectLst/>
              </a:rPr>
              <a:t>Senza</a:t>
            </a:r>
            <a:r>
              <a:rPr lang="en-US" sz="1800" i="1" dirty="0" smtClean="0">
                <a:effectLst/>
              </a:rPr>
              <a:t> </a:t>
            </a:r>
            <a:r>
              <a:rPr lang="en-US" sz="1800" i="1" dirty="0" err="1" smtClean="0">
                <a:effectLst/>
              </a:rPr>
              <a:t>trascurare</a:t>
            </a:r>
            <a:r>
              <a:rPr lang="en-US" sz="1800" i="1" dirty="0" smtClean="0">
                <a:effectLst/>
              </a:rPr>
              <a:t>, poi, </a:t>
            </a:r>
            <a:r>
              <a:rPr lang="en-US" sz="1800" i="1" dirty="0" err="1" smtClean="0">
                <a:effectLst/>
              </a:rPr>
              <a:t>che</a:t>
            </a:r>
            <a:r>
              <a:rPr lang="en-US" sz="1800" i="1" dirty="0" smtClean="0">
                <a:effectLst/>
              </a:rPr>
              <a:t> </a:t>
            </a:r>
            <a:r>
              <a:rPr lang="en-US" sz="1800" i="1" dirty="0" err="1" smtClean="0">
                <a:effectLst/>
              </a:rPr>
              <a:t>anche</a:t>
            </a:r>
            <a:r>
              <a:rPr lang="en-US" sz="1800" i="1" dirty="0" smtClean="0">
                <a:effectLst/>
              </a:rPr>
              <a:t> la </a:t>
            </a:r>
            <a:r>
              <a:rPr lang="en-US" sz="1800" i="1" dirty="0" err="1" smtClean="0">
                <a:effectLst/>
              </a:rPr>
              <a:t>contrattazione</a:t>
            </a:r>
            <a:r>
              <a:rPr lang="en-US" sz="1800" i="1" dirty="0" smtClean="0">
                <a:effectLst/>
              </a:rPr>
              <a:t> </a:t>
            </a:r>
            <a:r>
              <a:rPr lang="en-US" sz="1800" i="1" dirty="0" err="1" smtClean="0">
                <a:effectLst/>
              </a:rPr>
              <a:t>collettiva</a:t>
            </a:r>
            <a:r>
              <a:rPr lang="en-US" sz="1800" i="1" dirty="0" smtClean="0">
                <a:effectLst/>
              </a:rPr>
              <a:t> del </a:t>
            </a:r>
            <a:r>
              <a:rPr lang="en-US" sz="1800" i="1" dirty="0" err="1" smtClean="0">
                <a:effectLst/>
              </a:rPr>
              <a:t>settore</a:t>
            </a:r>
            <a:r>
              <a:rPr lang="en-US" sz="1800" i="1" dirty="0" smtClean="0">
                <a:effectLst/>
              </a:rPr>
              <a:t> </a:t>
            </a:r>
            <a:r>
              <a:rPr lang="en-US" sz="1800" i="1" dirty="0" err="1" smtClean="0">
                <a:effectLst/>
              </a:rPr>
              <a:t>privato</a:t>
            </a:r>
            <a:r>
              <a:rPr lang="en-US" sz="1800" i="1" dirty="0" smtClean="0">
                <a:effectLst/>
              </a:rPr>
              <a:t>, </a:t>
            </a:r>
            <a:r>
              <a:rPr lang="en-US" sz="1800" i="1" dirty="0" err="1" smtClean="0">
                <a:effectLst/>
              </a:rPr>
              <a:t>ed</a:t>
            </a:r>
            <a:r>
              <a:rPr lang="en-US" sz="1800" i="1" dirty="0" smtClean="0">
                <a:effectLst/>
              </a:rPr>
              <a:t> in via </a:t>
            </a:r>
            <a:r>
              <a:rPr lang="en-US" sz="1800" i="1" dirty="0" err="1" smtClean="0">
                <a:effectLst/>
              </a:rPr>
              <a:t>interpretativa</a:t>
            </a:r>
            <a:r>
              <a:rPr lang="en-US" sz="1800" i="1" dirty="0" smtClean="0">
                <a:effectLst/>
              </a:rPr>
              <a:t> la </a:t>
            </a:r>
            <a:r>
              <a:rPr lang="en-US" sz="1800" i="1" dirty="0" err="1" smtClean="0">
                <a:effectLst/>
              </a:rPr>
              <a:t>giurisprudenza</a:t>
            </a:r>
            <a:r>
              <a:rPr lang="en-US" sz="1800" i="1" dirty="0" smtClean="0">
                <a:effectLst/>
              </a:rPr>
              <a:t>, </a:t>
            </a:r>
            <a:r>
              <a:rPr lang="en-US" sz="1800" i="1" dirty="0" err="1" smtClean="0">
                <a:effectLst/>
              </a:rPr>
              <a:t>hanno</a:t>
            </a:r>
            <a:r>
              <a:rPr lang="en-US" sz="1800" i="1" dirty="0" smtClean="0">
                <a:effectLst/>
              </a:rPr>
              <a:t> </a:t>
            </a:r>
            <a:r>
              <a:rPr lang="en-US" sz="1800" i="1" dirty="0" err="1" smtClean="0">
                <a:effectLst/>
              </a:rPr>
              <a:t>individuato</a:t>
            </a:r>
            <a:r>
              <a:rPr lang="en-US" sz="1800" i="1" dirty="0" smtClean="0">
                <a:effectLst/>
              </a:rPr>
              <a:t> </a:t>
            </a:r>
            <a:r>
              <a:rPr lang="en-US" sz="1800" i="1" dirty="0" err="1" smtClean="0">
                <a:effectLst/>
              </a:rPr>
              <a:t>regole</a:t>
            </a:r>
            <a:r>
              <a:rPr lang="en-US" sz="1800" i="1" dirty="0" smtClean="0">
                <a:effectLst/>
              </a:rPr>
              <a:t> e </a:t>
            </a:r>
            <a:r>
              <a:rPr lang="en-US" sz="1800" i="1" dirty="0" err="1" smtClean="0">
                <a:effectLst/>
              </a:rPr>
              <a:t>principi</a:t>
            </a:r>
            <a:r>
              <a:rPr lang="en-US" sz="1800" i="1" dirty="0" smtClean="0">
                <a:effectLst/>
              </a:rPr>
              <a:t> </a:t>
            </a:r>
            <a:r>
              <a:rPr lang="en-US" sz="1800" i="1" dirty="0" err="1" smtClean="0">
                <a:effectLst/>
              </a:rPr>
              <a:t>inderogabili</a:t>
            </a:r>
            <a:r>
              <a:rPr lang="en-US" sz="1800" i="1" dirty="0" smtClean="0">
                <a:effectLst/>
              </a:rPr>
              <a:t>, </a:t>
            </a:r>
            <a:r>
              <a:rPr lang="en-US" sz="1800" i="1" dirty="0" err="1" smtClean="0">
                <a:effectLst/>
              </a:rPr>
              <a:t>operanti</a:t>
            </a:r>
            <a:r>
              <a:rPr lang="en-US" sz="1800" i="1" dirty="0" smtClean="0">
                <a:effectLst/>
              </a:rPr>
              <a:t> in </a:t>
            </a:r>
            <a:r>
              <a:rPr lang="en-US" sz="1800" i="1" dirty="0" err="1" smtClean="0">
                <a:effectLst/>
              </a:rPr>
              <a:t>tutti</a:t>
            </a:r>
            <a:r>
              <a:rPr lang="en-US" sz="1800" i="1" dirty="0" smtClean="0">
                <a:effectLst/>
              </a:rPr>
              <a:t> </a:t>
            </a:r>
            <a:r>
              <a:rPr lang="en-US" sz="1800" i="1" dirty="0" err="1" smtClean="0">
                <a:effectLst/>
              </a:rPr>
              <a:t>i</a:t>
            </a:r>
            <a:r>
              <a:rPr lang="en-US" sz="1800" i="1" dirty="0" smtClean="0">
                <a:effectLst/>
              </a:rPr>
              <a:t> </a:t>
            </a:r>
            <a:r>
              <a:rPr lang="en-US" sz="1800" i="1" dirty="0" err="1" smtClean="0">
                <a:effectLst/>
              </a:rPr>
              <a:t>rapporti</a:t>
            </a:r>
            <a:r>
              <a:rPr lang="en-US" sz="1800" i="1" dirty="0" smtClean="0">
                <a:effectLst/>
              </a:rPr>
              <a:t> di </a:t>
            </a:r>
            <a:r>
              <a:rPr lang="en-US" sz="1800" i="1" dirty="0" err="1" smtClean="0">
                <a:effectLst/>
              </a:rPr>
              <a:t>lavoro</a:t>
            </a:r>
            <a:r>
              <a:rPr lang="en-US" sz="1800" i="1" dirty="0" smtClean="0">
                <a:effectLst/>
              </a:rPr>
              <a:t>, </a:t>
            </a:r>
            <a:r>
              <a:rPr lang="en-US" sz="1800" i="1" dirty="0" err="1" smtClean="0">
                <a:effectLst/>
              </a:rPr>
              <a:t>preordinati</a:t>
            </a:r>
            <a:r>
              <a:rPr lang="en-US" sz="1800" i="1" dirty="0" smtClean="0">
                <a:effectLst/>
              </a:rPr>
              <a:t> </a:t>
            </a:r>
            <a:r>
              <a:rPr lang="en-US" sz="1800" i="1" dirty="0" err="1" smtClean="0">
                <a:effectLst/>
              </a:rPr>
              <a:t>alla</a:t>
            </a:r>
            <a:r>
              <a:rPr lang="en-US" sz="1800" i="1" dirty="0" smtClean="0">
                <a:effectLst/>
              </a:rPr>
              <a:t> </a:t>
            </a:r>
            <a:r>
              <a:rPr lang="en-US" sz="1800" i="1" dirty="0" err="1" smtClean="0">
                <a:effectLst/>
              </a:rPr>
              <a:t>tutela</a:t>
            </a:r>
            <a:r>
              <a:rPr lang="en-US" sz="1800" i="1" dirty="0" smtClean="0">
                <a:effectLst/>
              </a:rPr>
              <a:t> </a:t>
            </a:r>
            <a:r>
              <a:rPr lang="en-US" sz="1800" i="1" dirty="0" err="1" smtClean="0">
                <a:effectLst/>
              </a:rPr>
              <a:t>dei</a:t>
            </a:r>
            <a:r>
              <a:rPr lang="en-US" sz="1800" i="1" dirty="0" smtClean="0">
                <a:effectLst/>
              </a:rPr>
              <a:t> </a:t>
            </a:r>
            <a:r>
              <a:rPr lang="en-US" sz="1800" i="1" dirty="0" err="1" smtClean="0">
                <a:effectLst/>
              </a:rPr>
              <a:t>dipendenti</a:t>
            </a:r>
            <a:r>
              <a:rPr lang="en-US" sz="1800" i="1" dirty="0" smtClean="0">
                <a:effectLst/>
              </a:rPr>
              <a:t>, </a:t>
            </a:r>
            <a:r>
              <a:rPr lang="en-US" sz="1800" i="1" dirty="0" err="1" smtClean="0">
                <a:effectLst/>
              </a:rPr>
              <a:t>che</a:t>
            </a:r>
            <a:r>
              <a:rPr lang="en-US" sz="1800" i="1" dirty="0" smtClean="0">
                <a:effectLst/>
              </a:rPr>
              <a:t> </a:t>
            </a:r>
            <a:r>
              <a:rPr lang="en-US" sz="1800" i="1" dirty="0" err="1" smtClean="0">
                <a:effectLst/>
              </a:rPr>
              <a:t>impongono</a:t>
            </a:r>
            <a:r>
              <a:rPr lang="en-US" sz="1800" i="1" dirty="0" smtClean="0">
                <a:effectLst/>
              </a:rPr>
              <a:t> all</a:t>
            </a:r>
            <a:r>
              <a:rPr lang="it-IT" sz="1800" i="1" dirty="0" smtClean="0">
                <a:effectLst/>
              </a:rPr>
              <a:t>’</a:t>
            </a:r>
            <a:r>
              <a:rPr lang="en-US" sz="1800" i="1" dirty="0" err="1" smtClean="0">
                <a:effectLst/>
              </a:rPr>
              <a:t>imprenditore</a:t>
            </a:r>
            <a:r>
              <a:rPr lang="en-US" sz="1800" i="1" dirty="0" smtClean="0">
                <a:effectLst/>
              </a:rPr>
              <a:t> di </a:t>
            </a:r>
            <a:r>
              <a:rPr lang="en-US" sz="1800" i="1" dirty="0" err="1" smtClean="0">
                <a:effectLst/>
              </a:rPr>
              <a:t>adempiere</a:t>
            </a:r>
            <a:r>
              <a:rPr lang="en-US" sz="1800" i="1" dirty="0" smtClean="0">
                <a:effectLst/>
              </a:rPr>
              <a:t> a </a:t>
            </a:r>
            <a:r>
              <a:rPr lang="en-US" sz="1800" i="1" dirty="0" err="1" smtClean="0">
                <a:effectLst/>
              </a:rPr>
              <a:t>specifici</a:t>
            </a:r>
            <a:r>
              <a:rPr lang="en-US" sz="1800" i="1" dirty="0" smtClean="0">
                <a:effectLst/>
              </a:rPr>
              <a:t> </a:t>
            </a:r>
            <a:r>
              <a:rPr lang="en-US" sz="1800" i="1" dirty="0" err="1" smtClean="0">
                <a:effectLst/>
              </a:rPr>
              <a:t>obblighi</a:t>
            </a:r>
            <a:r>
              <a:rPr lang="en-US" sz="1800" i="1" dirty="0" smtClean="0">
                <a:effectLst/>
              </a:rPr>
              <a:t> di </a:t>
            </a:r>
            <a:r>
              <a:rPr lang="en-US" sz="1800" i="1" dirty="0" err="1" smtClean="0">
                <a:effectLst/>
              </a:rPr>
              <a:t>informazione</a:t>
            </a:r>
            <a:r>
              <a:rPr lang="en-US" sz="1800" i="1" dirty="0" smtClean="0">
                <a:effectLst/>
              </a:rPr>
              <a:t> e di </a:t>
            </a:r>
            <a:r>
              <a:rPr lang="en-US" sz="1800" i="1" dirty="0" err="1" smtClean="0">
                <a:effectLst/>
              </a:rPr>
              <a:t>chiarezza</a:t>
            </a:r>
            <a:r>
              <a:rPr lang="en-US" sz="1800" i="1" dirty="0" smtClean="0">
                <a:effectLst/>
              </a:rPr>
              <a:t>.</a:t>
            </a:r>
            <a:r>
              <a:rPr lang="en-US" sz="1800" dirty="0" smtClean="0">
                <a:effectLst/>
              </a:rPr>
              <a:t> Ne </a:t>
            </a:r>
            <a:r>
              <a:rPr lang="en-US" sz="1800" dirty="0" err="1" smtClean="0">
                <a:effectLst/>
              </a:rPr>
              <a:t>consegue</a:t>
            </a:r>
            <a:r>
              <a:rPr lang="en-US" sz="1800" dirty="0" smtClean="0">
                <a:effectLst/>
              </a:rPr>
              <a:t> </a:t>
            </a:r>
            <a:r>
              <a:rPr lang="en-US" sz="1800" dirty="0" err="1" smtClean="0">
                <a:effectLst/>
              </a:rPr>
              <a:t>che</a:t>
            </a:r>
            <a:r>
              <a:rPr lang="en-US" sz="1800" dirty="0" smtClean="0">
                <a:effectLst/>
              </a:rPr>
              <a:t> la </a:t>
            </a:r>
            <a:r>
              <a:rPr lang="en-US" sz="1800" dirty="0" err="1" smtClean="0">
                <a:effectLst/>
              </a:rPr>
              <a:t>regola</a:t>
            </a:r>
            <a:r>
              <a:rPr lang="en-US" sz="1800" dirty="0" smtClean="0">
                <a:effectLst/>
              </a:rPr>
              <a:t> </a:t>
            </a:r>
            <a:r>
              <a:rPr lang="en-US" sz="1800" dirty="0" err="1" smtClean="0">
                <a:effectLst/>
              </a:rPr>
              <a:t>della</a:t>
            </a:r>
            <a:r>
              <a:rPr lang="en-US" sz="1800" dirty="0" smtClean="0">
                <a:effectLst/>
              </a:rPr>
              <a:t> </a:t>
            </a:r>
            <a:r>
              <a:rPr lang="en-US" sz="1800" dirty="0" err="1" smtClean="0">
                <a:effectLst/>
              </a:rPr>
              <a:t>motivazione</a:t>
            </a:r>
            <a:r>
              <a:rPr lang="en-US" sz="1800" dirty="0" smtClean="0">
                <a:effectLst/>
              </a:rPr>
              <a:t> </a:t>
            </a:r>
            <a:r>
              <a:rPr lang="en-US" sz="1800" dirty="0" err="1" smtClean="0">
                <a:effectLst/>
              </a:rPr>
              <a:t>enunciata</a:t>
            </a:r>
            <a:r>
              <a:rPr lang="en-US" sz="1800" dirty="0" smtClean="0">
                <a:effectLst/>
              </a:rPr>
              <a:t> </a:t>
            </a:r>
            <a:r>
              <a:rPr lang="en-US" sz="1800" dirty="0" err="1" smtClean="0">
                <a:effectLst/>
              </a:rPr>
              <a:t>nell'art</a:t>
            </a:r>
            <a:r>
              <a:rPr lang="en-US" sz="1800" dirty="0" smtClean="0">
                <a:effectLst/>
              </a:rPr>
              <a:t>. 3 l. n. 241 del 1990 non è </a:t>
            </a:r>
            <a:r>
              <a:rPr lang="en-US" sz="1800" dirty="0" err="1" smtClean="0">
                <a:effectLst/>
              </a:rPr>
              <a:t>immediatamente</a:t>
            </a:r>
            <a:r>
              <a:rPr lang="en-US" sz="1800" dirty="0" smtClean="0">
                <a:effectLst/>
              </a:rPr>
              <a:t> </a:t>
            </a:r>
            <a:r>
              <a:rPr lang="en-US" sz="1800" dirty="0" err="1" smtClean="0">
                <a:effectLst/>
              </a:rPr>
              <a:t>applicabile</a:t>
            </a:r>
            <a:r>
              <a:rPr lang="en-US" sz="1800" dirty="0" smtClean="0">
                <a:effectLst/>
              </a:rPr>
              <a:t> </a:t>
            </a:r>
            <a:r>
              <a:rPr lang="en-US" sz="1800" dirty="0" err="1" smtClean="0">
                <a:effectLst/>
              </a:rPr>
              <a:t>agli</a:t>
            </a:r>
            <a:r>
              <a:rPr lang="en-US" sz="1800" dirty="0" smtClean="0">
                <a:effectLst/>
              </a:rPr>
              <a:t> </a:t>
            </a:r>
            <a:r>
              <a:rPr lang="en-US" sz="1800" dirty="0" err="1" smtClean="0">
                <a:effectLst/>
              </a:rPr>
              <a:t>atti</a:t>
            </a:r>
            <a:r>
              <a:rPr lang="en-US" sz="1800" dirty="0" smtClean="0">
                <a:effectLst/>
              </a:rPr>
              <a:t> di </a:t>
            </a:r>
            <a:r>
              <a:rPr lang="en-US" sz="1800" dirty="0" err="1" smtClean="0">
                <a:effectLst/>
              </a:rPr>
              <a:t>diritto</a:t>
            </a:r>
            <a:r>
              <a:rPr lang="en-US" sz="1800" dirty="0" smtClean="0">
                <a:effectLst/>
              </a:rPr>
              <a:t> </a:t>
            </a:r>
            <a:r>
              <a:rPr lang="en-US" sz="1800" dirty="0" err="1" smtClean="0">
                <a:effectLst/>
              </a:rPr>
              <a:t>privato</a:t>
            </a:r>
            <a:r>
              <a:rPr lang="en-US" sz="1800" dirty="0" smtClean="0">
                <a:effectLst/>
              </a:rPr>
              <a:t> </a:t>
            </a:r>
            <a:r>
              <a:rPr lang="en-US" sz="1800" dirty="0" err="1" smtClean="0">
                <a:effectLst/>
              </a:rPr>
              <a:t>che</a:t>
            </a:r>
            <a:r>
              <a:rPr lang="en-US" sz="1800" dirty="0" smtClean="0">
                <a:effectLst/>
              </a:rPr>
              <a:t> </a:t>
            </a:r>
            <a:r>
              <a:rPr lang="en-US" sz="1800" dirty="0" err="1" smtClean="0">
                <a:effectLst/>
              </a:rPr>
              <a:t>riguardano</a:t>
            </a:r>
            <a:r>
              <a:rPr lang="en-US" sz="1800" dirty="0" smtClean="0">
                <a:effectLst/>
              </a:rPr>
              <a:t> la </a:t>
            </a:r>
            <a:r>
              <a:rPr lang="en-US" sz="1800" dirty="0" err="1" smtClean="0">
                <a:effectLst/>
              </a:rPr>
              <a:t>gestione</a:t>
            </a:r>
            <a:r>
              <a:rPr lang="en-US" sz="1800" dirty="0" smtClean="0">
                <a:effectLst/>
              </a:rPr>
              <a:t> </a:t>
            </a:r>
            <a:r>
              <a:rPr lang="en-US" sz="1800" dirty="0" err="1" smtClean="0">
                <a:effectLst/>
              </a:rPr>
              <a:t>ordinaria</a:t>
            </a:r>
            <a:r>
              <a:rPr lang="en-US" sz="1800" dirty="0" smtClean="0">
                <a:effectLst/>
              </a:rPr>
              <a:t> del </a:t>
            </a:r>
            <a:r>
              <a:rPr lang="en-US" sz="1800" dirty="0" err="1" smtClean="0">
                <a:effectLst/>
              </a:rPr>
              <a:t>rapporto</a:t>
            </a:r>
            <a:r>
              <a:rPr lang="en-US" sz="1800" dirty="0" smtClean="0">
                <a:effectLst/>
              </a:rPr>
              <a:t> di </a:t>
            </a:r>
            <a:r>
              <a:rPr lang="en-US" sz="1800" dirty="0" err="1" smtClean="0">
                <a:effectLst/>
              </a:rPr>
              <a:t>lavoro</a:t>
            </a:r>
            <a:r>
              <a:rPr lang="en-US" sz="1800" dirty="0" smtClean="0">
                <a:effectLst/>
              </a:rPr>
              <a:t> e la "microrganizzazione" </a:t>
            </a:r>
            <a:r>
              <a:rPr lang="en-US" sz="1800" dirty="0" err="1" smtClean="0">
                <a:effectLst/>
              </a:rPr>
              <a:t>delle</a:t>
            </a:r>
            <a:r>
              <a:rPr lang="en-US" sz="1800" dirty="0" smtClean="0">
                <a:effectLst/>
              </a:rPr>
              <a:t> </a:t>
            </a:r>
            <a:r>
              <a:rPr lang="en-US" sz="1800" dirty="0" err="1" smtClean="0">
                <a:effectLst/>
              </a:rPr>
              <a:t>strutture</a:t>
            </a:r>
            <a:r>
              <a:rPr lang="en-US" sz="1800" dirty="0" smtClean="0">
                <a:effectLst/>
              </a:rPr>
              <a:t> </a:t>
            </a:r>
            <a:r>
              <a:rPr lang="en-US" sz="1800" dirty="0" err="1" smtClean="0">
                <a:effectLst/>
              </a:rPr>
              <a:t>dell'amministrazione</a:t>
            </a:r>
            <a:r>
              <a:rPr lang="en-US" sz="1800" dirty="0" smtClean="0">
                <a:effectLst/>
              </a:rPr>
              <a:t>, </a:t>
            </a:r>
            <a:r>
              <a:rPr lang="en-US" sz="1800" dirty="0" err="1" smtClean="0">
                <a:effectLst/>
              </a:rPr>
              <a:t>mentre</a:t>
            </a:r>
            <a:r>
              <a:rPr lang="en-US" sz="1800" dirty="0" smtClean="0">
                <a:effectLst/>
              </a:rPr>
              <a:t> </a:t>
            </a:r>
            <a:r>
              <a:rPr lang="en-US" sz="1800" dirty="0" err="1" smtClean="0">
                <a:effectLst/>
              </a:rPr>
              <a:t>conserva</a:t>
            </a:r>
            <a:r>
              <a:rPr lang="en-US" sz="1800" dirty="0" smtClean="0">
                <a:effectLst/>
              </a:rPr>
              <a:t> </a:t>
            </a:r>
            <a:r>
              <a:rPr lang="en-US" sz="1800" dirty="0" err="1" smtClean="0">
                <a:effectLst/>
              </a:rPr>
              <a:t>intatta</a:t>
            </a:r>
            <a:r>
              <a:rPr lang="en-US" sz="1800" dirty="0" smtClean="0">
                <a:effectLst/>
              </a:rPr>
              <a:t> la </a:t>
            </a:r>
            <a:r>
              <a:rPr lang="en-US" sz="1800" dirty="0" err="1" smtClean="0">
                <a:effectLst/>
              </a:rPr>
              <a:t>sua</a:t>
            </a:r>
            <a:r>
              <a:rPr lang="en-US" sz="1800" dirty="0" smtClean="0">
                <a:effectLst/>
              </a:rPr>
              <a:t> </a:t>
            </a:r>
            <a:r>
              <a:rPr lang="en-US" sz="1800" dirty="0" err="1" smtClean="0">
                <a:effectLst/>
              </a:rPr>
              <a:t>valenza</a:t>
            </a:r>
            <a:r>
              <a:rPr lang="en-US" sz="1800" dirty="0" smtClean="0">
                <a:effectLst/>
              </a:rPr>
              <a:t> in </a:t>
            </a:r>
            <a:r>
              <a:rPr lang="en-US" sz="1800" dirty="0" err="1" smtClean="0">
                <a:effectLst/>
              </a:rPr>
              <a:t>relazione</a:t>
            </a:r>
            <a:r>
              <a:rPr lang="en-US" sz="1800" dirty="0" smtClean="0">
                <a:effectLst/>
              </a:rPr>
              <a:t> </a:t>
            </a:r>
            <a:r>
              <a:rPr lang="en-US" sz="1800" dirty="0" err="1" smtClean="0">
                <a:effectLst/>
              </a:rPr>
              <a:t>agli</a:t>
            </a:r>
            <a:r>
              <a:rPr lang="en-US" sz="1800" dirty="0" smtClean="0">
                <a:effectLst/>
              </a:rPr>
              <a:t> </a:t>
            </a:r>
            <a:r>
              <a:rPr lang="en-US" sz="1800" dirty="0" err="1" smtClean="0">
                <a:effectLst/>
              </a:rPr>
              <a:t>atti</a:t>
            </a:r>
            <a:r>
              <a:rPr lang="en-US" sz="1800" dirty="0" smtClean="0">
                <a:effectLst/>
              </a:rPr>
              <a:t> </a:t>
            </a:r>
            <a:r>
              <a:rPr lang="en-US" sz="1800" dirty="0" err="1" smtClean="0">
                <a:effectLst/>
              </a:rPr>
              <a:t>organizzativi</a:t>
            </a:r>
            <a:r>
              <a:rPr lang="en-US" sz="1800" dirty="0" smtClean="0">
                <a:effectLst/>
              </a:rPr>
              <a:t> </a:t>
            </a:r>
            <a:r>
              <a:rPr lang="en-US" sz="1800" dirty="0" err="1" smtClean="0">
                <a:effectLst/>
              </a:rPr>
              <a:t>che</a:t>
            </a:r>
            <a:r>
              <a:rPr lang="en-US" sz="1800" dirty="0" smtClean="0">
                <a:effectLst/>
              </a:rPr>
              <a:t> </a:t>
            </a:r>
            <a:r>
              <a:rPr lang="en-US" sz="1800" dirty="0" err="1" smtClean="0">
                <a:effectLst/>
              </a:rPr>
              <a:t>incidono</a:t>
            </a:r>
            <a:r>
              <a:rPr lang="en-US" sz="1800" dirty="0" smtClean="0">
                <a:effectLst/>
              </a:rPr>
              <a:t>, in </a:t>
            </a:r>
            <a:r>
              <a:rPr lang="en-US" sz="1800" dirty="0" err="1" smtClean="0">
                <a:effectLst/>
              </a:rPr>
              <a:t>maniera</a:t>
            </a:r>
            <a:r>
              <a:rPr lang="en-US" sz="1800" dirty="0" smtClean="0">
                <a:effectLst/>
              </a:rPr>
              <a:t> stabile e </a:t>
            </a:r>
            <a:r>
              <a:rPr lang="en-US" sz="1800" dirty="0" err="1" smtClean="0">
                <a:effectLst/>
              </a:rPr>
              <a:t>significativa</a:t>
            </a:r>
            <a:r>
              <a:rPr lang="en-US" sz="1800" dirty="0" smtClean="0">
                <a:effectLst/>
              </a:rPr>
              <a:t>, </a:t>
            </a:r>
            <a:r>
              <a:rPr lang="en-US" sz="1800" dirty="0" err="1" smtClean="0">
                <a:effectLst/>
              </a:rPr>
              <a:t>sul</a:t>
            </a:r>
            <a:r>
              <a:rPr lang="en-US" sz="1800" dirty="0" smtClean="0">
                <a:effectLst/>
              </a:rPr>
              <a:t> </a:t>
            </a:r>
            <a:r>
              <a:rPr lang="en-US" sz="1800" dirty="0" err="1" smtClean="0">
                <a:effectLst/>
              </a:rPr>
              <a:t>contenuto</a:t>
            </a:r>
            <a:r>
              <a:rPr lang="en-US" sz="1800" dirty="0" smtClean="0">
                <a:effectLst/>
              </a:rPr>
              <a:t> </a:t>
            </a:r>
            <a:r>
              <a:rPr lang="en-US" sz="1800" dirty="0" err="1" smtClean="0">
                <a:effectLst/>
              </a:rPr>
              <a:t>delle</a:t>
            </a:r>
            <a:r>
              <a:rPr lang="en-US" sz="1800" dirty="0" smtClean="0">
                <a:effectLst/>
              </a:rPr>
              <a:t> </a:t>
            </a:r>
            <a:r>
              <a:rPr lang="en-US" sz="1800" dirty="0" err="1" smtClean="0">
                <a:effectLst/>
              </a:rPr>
              <a:t>mansioni</a:t>
            </a:r>
            <a:r>
              <a:rPr lang="en-US" sz="1800" dirty="0" smtClean="0">
                <a:effectLst/>
              </a:rPr>
              <a:t> del </a:t>
            </a:r>
            <a:r>
              <a:rPr lang="en-US" sz="1800" dirty="0" err="1" smtClean="0">
                <a:effectLst/>
              </a:rPr>
              <a:t>dipendente</a:t>
            </a:r>
            <a:r>
              <a:rPr lang="en-US" sz="1800" dirty="0" smtClean="0">
                <a:effectLst/>
              </a:rPr>
              <a:t> o </a:t>
            </a:r>
            <a:r>
              <a:rPr lang="en-US" sz="1800" dirty="0" err="1" smtClean="0">
                <a:effectLst/>
              </a:rPr>
              <a:t>sull'assegnazione</a:t>
            </a:r>
            <a:r>
              <a:rPr lang="en-US" sz="1800" dirty="0" smtClean="0">
                <a:effectLst/>
              </a:rPr>
              <a:t> a </a:t>
            </a:r>
            <a:r>
              <a:rPr lang="en-US" sz="1800" dirty="0" err="1" smtClean="0">
                <a:effectLst/>
              </a:rPr>
              <a:t>determinati</a:t>
            </a:r>
            <a:r>
              <a:rPr lang="en-US" sz="1800" dirty="0" smtClean="0">
                <a:effectLst/>
              </a:rPr>
              <a:t> </a:t>
            </a:r>
            <a:r>
              <a:rPr lang="en-US" sz="1800" dirty="0" err="1" smtClean="0">
                <a:effectLst/>
              </a:rPr>
              <a:t>compiti</a:t>
            </a:r>
            <a:r>
              <a:rPr lang="en-US" sz="1800" dirty="0" smtClean="0">
                <a:effectLst/>
              </a:rPr>
              <a:t> o </a:t>
            </a:r>
            <a:r>
              <a:rPr lang="en-US" sz="1800" dirty="0" err="1" smtClean="0">
                <a:effectLst/>
              </a:rPr>
              <a:t>funzioni</a:t>
            </a:r>
            <a:r>
              <a:rPr lang="en-US" sz="1800" dirty="0" smtClean="0">
                <a:effectLst/>
              </a:rPr>
              <a:t>, o a </a:t>
            </a:r>
            <a:r>
              <a:rPr lang="en-US" sz="1800" dirty="0" err="1" smtClean="0">
                <a:effectLst/>
              </a:rPr>
              <a:t>particolari</a:t>
            </a:r>
            <a:r>
              <a:rPr lang="en-US" sz="1800" dirty="0" smtClean="0">
                <a:effectLst/>
              </a:rPr>
              <a:t> </a:t>
            </a:r>
            <a:r>
              <a:rPr lang="en-US" sz="1800" dirty="0" err="1" smtClean="0">
                <a:effectLst/>
              </a:rPr>
              <a:t>sedi</a:t>
            </a:r>
            <a:r>
              <a:rPr lang="en-US" sz="1800" dirty="0" smtClean="0">
                <a:effectLst/>
              </a:rPr>
              <a:t> di </a:t>
            </a:r>
            <a:r>
              <a:rPr lang="en-US" sz="1800" dirty="0" err="1" smtClean="0">
                <a:effectLst/>
              </a:rPr>
              <a:t>servizio</a:t>
            </a:r>
            <a:endParaRPr lang="it-IT" sz="1800" dirty="0" smtClean="0">
              <a:effectLst/>
            </a:endParaRPr>
          </a:p>
        </p:txBody>
      </p:sp>
      <p:sp>
        <p:nvSpPr>
          <p:cNvPr id="2" name="Segnaposto data 1"/>
          <p:cNvSpPr>
            <a:spLocks noGrp="1"/>
          </p:cNvSpPr>
          <p:nvPr>
            <p:ph type="dt" sz="half" idx="10"/>
          </p:nvPr>
        </p:nvSpPr>
        <p:spPr/>
        <p:txBody>
          <a:bodyPr/>
          <a:lstStyle/>
          <a:p>
            <a:pPr>
              <a:defRPr/>
            </a:pPr>
            <a:fld id="{06B74FA6-5A6B-4AB3-9087-E62115989A31}" type="datetime1">
              <a:rPr lang="it-IT" smtClean="0">
                <a:solidFill>
                  <a:srgbClr val="FFFFFF"/>
                </a:solidFill>
              </a:rPr>
              <a:t>23/11/2012</a:t>
            </a:fld>
            <a:endParaRPr lang="it-IT">
              <a:solidFill>
                <a:srgbClr val="FFFFFF"/>
              </a:solidFill>
            </a:endParaRPr>
          </a:p>
        </p:txBody>
      </p:sp>
      <p:sp>
        <p:nvSpPr>
          <p:cNvPr id="4" name="Segnaposto piè di pagina 3"/>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3" name="Segnaposto numero diapositiva 2"/>
          <p:cNvSpPr>
            <a:spLocks noGrp="1"/>
          </p:cNvSpPr>
          <p:nvPr>
            <p:ph type="sldNum" sz="quarter" idx="12"/>
          </p:nvPr>
        </p:nvSpPr>
        <p:spPr/>
        <p:txBody>
          <a:bodyPr/>
          <a:lstStyle/>
          <a:p>
            <a:pPr>
              <a:defRPr/>
            </a:pPr>
            <a:fld id="{04CB9BE4-B46B-45A6-9542-CA0CA057211F}" type="slidenum">
              <a:rPr lang="it-IT" smtClean="0">
                <a:solidFill>
                  <a:srgbClr val="FFFFFF"/>
                </a:solidFill>
              </a:rPr>
              <a:pPr>
                <a:defRPr/>
              </a:pPr>
              <a:t>49</a:t>
            </a:fld>
            <a:endParaRPr lang="it-IT">
              <a:solidFill>
                <a:srgbClr val="FFFFFF"/>
              </a:solidFill>
            </a:endParaRPr>
          </a:p>
        </p:txBody>
      </p:sp>
    </p:spTree>
    <p:extLst>
      <p:ext uri="{BB962C8B-B14F-4D97-AF65-F5344CB8AC3E}">
        <p14:creationId xmlns:p14="http://schemas.microsoft.com/office/powerpoint/2010/main" val="305126672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solidFill>
                  <a:prstClr val="black"/>
                </a:solidFill>
              </a:rPr>
              <a:t>Dall’art. 7 del </a:t>
            </a:r>
            <a:r>
              <a:rPr lang="it-IT" sz="3200" dirty="0" err="1">
                <a:solidFill>
                  <a:prstClr val="black"/>
                </a:solidFill>
              </a:rPr>
              <a:t>d.l.</a:t>
            </a:r>
            <a:r>
              <a:rPr lang="it-IT" sz="3200" dirty="0">
                <a:solidFill>
                  <a:prstClr val="black"/>
                </a:solidFill>
              </a:rPr>
              <a:t> 95/2012</a:t>
            </a:r>
            <a:endParaRPr lang="it-IT"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61" y="1844824"/>
            <a:ext cx="8337675" cy="201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61" y="4365104"/>
            <a:ext cx="8293627"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fld id="{1D0B1E53-7147-4C9D-ACB8-4A872C51C765}" type="datetime1">
              <a:rPr lang="it-IT" smtClean="0"/>
              <a:t>23/11/2012</a:t>
            </a:fld>
            <a:endParaRPr lang="it-IT"/>
          </a:p>
        </p:txBody>
      </p:sp>
      <p:sp>
        <p:nvSpPr>
          <p:cNvPr id="4" name="Segnaposto numero diapositiva 3"/>
          <p:cNvSpPr>
            <a:spLocks noGrp="1"/>
          </p:cNvSpPr>
          <p:nvPr>
            <p:ph type="sldNum" sz="quarter" idx="12"/>
          </p:nvPr>
        </p:nvSpPr>
        <p:spPr/>
        <p:txBody>
          <a:bodyPr/>
          <a:lstStyle/>
          <a:p>
            <a:fld id="{FC98327F-849C-41C6-8359-01F1A4012F6D}" type="slidenum">
              <a:rPr lang="it-IT" smtClean="0"/>
              <a:t>5</a:t>
            </a:fld>
            <a:endParaRPr lang="it-IT"/>
          </a:p>
        </p:txBody>
      </p:sp>
      <p:sp>
        <p:nvSpPr>
          <p:cNvPr id="5" name="Segnaposto piè di pagina 4"/>
          <p:cNvSpPr>
            <a:spLocks noGrp="1"/>
          </p:cNvSpPr>
          <p:nvPr>
            <p:ph type="ftr" sz="quarter" idx="11"/>
          </p:nvPr>
        </p:nvSpPr>
        <p:spPr/>
        <p:txBody>
          <a:bodyPr/>
          <a:lstStyle/>
          <a:p>
            <a:r>
              <a:rPr lang="it-IT" smtClean="0"/>
              <a:t>Anna Armone</a:t>
            </a:r>
            <a:endParaRPr lang="it-IT"/>
          </a:p>
        </p:txBody>
      </p:sp>
      <p:sp>
        <p:nvSpPr>
          <p:cNvPr id="8" name="CasellaDiTesto 7"/>
          <p:cNvSpPr txBox="1"/>
          <p:nvPr/>
        </p:nvSpPr>
        <p:spPr>
          <a:xfrm>
            <a:off x="1604" y="7764"/>
            <a:ext cx="1907704" cy="338554"/>
          </a:xfrm>
          <a:prstGeom prst="rect">
            <a:avLst/>
          </a:prstGeom>
          <a:noFill/>
        </p:spPr>
        <p:txBody>
          <a:bodyPr wrap="square" rtlCol="0">
            <a:spAutoFit/>
          </a:bodyPr>
          <a:lstStyle/>
          <a:p>
            <a:r>
              <a:rPr lang="it-IT" sz="1600" dirty="0" err="1" smtClean="0"/>
              <a:t>Spending</a:t>
            </a:r>
            <a:r>
              <a:rPr lang="it-IT" sz="1600" dirty="0" smtClean="0"/>
              <a:t> </a:t>
            </a:r>
            <a:r>
              <a:rPr lang="it-IT" sz="1600" dirty="0" err="1" smtClean="0"/>
              <a:t>review</a:t>
            </a:r>
            <a:endParaRPr lang="it-IT" sz="1600" dirty="0"/>
          </a:p>
        </p:txBody>
      </p:sp>
    </p:spTree>
    <p:extLst>
      <p:ext uri="{BB962C8B-B14F-4D97-AF65-F5344CB8AC3E}">
        <p14:creationId xmlns:p14="http://schemas.microsoft.com/office/powerpoint/2010/main" val="28166565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sz="4000" smtClean="0">
                <a:effectLst/>
              </a:rPr>
              <a:t>Limiti del datore di lavoro privato</a:t>
            </a:r>
          </a:p>
        </p:txBody>
      </p:sp>
      <p:sp>
        <p:nvSpPr>
          <p:cNvPr id="39939"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it-IT" sz="2000" smtClean="0">
                <a:effectLst/>
              </a:rPr>
              <a:t>Infine, costituiscono limiti interni al rapporto di lavoro</a:t>
            </a:r>
            <a:r>
              <a:rPr lang="it-IT" sz="2000" i="1" smtClean="0">
                <a:effectLst/>
              </a:rPr>
              <a:t> i principi di correttezza e di buona fede di cui agli articoli 1175 e 1375 cod. civ. secondo cui: “il debitore e il creditore devono comportarsi secondo le regole della correttezza” e “il contratto deve essere eseguito secondo buona fede”. </a:t>
            </a:r>
            <a:r>
              <a:rPr lang="it-IT" sz="2000" smtClean="0">
                <a:effectLst/>
              </a:rPr>
              <a:t>Trattasi di limiti interni al rapporto di lavoro, poiché i principi di correttezza e buona fede costituiscono clausole generali</a:t>
            </a:r>
            <a:r>
              <a:rPr lang="it-IT" sz="2000" i="1" smtClean="0">
                <a:effectLst/>
              </a:rPr>
              <a:t> </a:t>
            </a:r>
            <a:r>
              <a:rPr lang="it-IT" sz="2000" smtClean="0">
                <a:effectLst/>
              </a:rPr>
              <a:t> utili “soprattutto in relazione a certe zone franche di esercizio del potere direttivo, tali perché carenti di una disciplina legale (o contrattuale) espressa. Buona fede e correttezza, allora, possono essere invocate come un limite interno all’esercizio dei poteri del datore di lavoro, ovvero come criteri atti a verificare che quei poteri non siano esercitati in maniera arbitraria o irrazionale, bensì in coerenza con la funzione per la quale essi sono riconosciuti dall’ordinamento”.  </a:t>
            </a:r>
            <a:endParaRPr lang="it-IT" sz="2000" i="1" smtClean="0">
              <a:effectLst/>
            </a:endParaRPr>
          </a:p>
          <a:p>
            <a:pPr lvl="1">
              <a:lnSpc>
                <a:spcPct val="80000"/>
              </a:lnSpc>
            </a:pPr>
            <a:r>
              <a:rPr lang="it-IT" sz="1800" smtClean="0">
                <a:effectLst/>
              </a:rPr>
              <a:t>  M. Roccella  Manuale di diritto del lavoro  Torino 2005, Pag.274. V., altresì, sui diversi aspetti, C. Cass., Sez. Lav.,</a:t>
            </a:r>
          </a:p>
          <a:p>
            <a:pPr>
              <a:lnSpc>
                <a:spcPct val="80000"/>
              </a:lnSpc>
            </a:pPr>
            <a:endParaRPr lang="it-IT" sz="2000" smtClean="0">
              <a:effectLst/>
            </a:endParaRPr>
          </a:p>
        </p:txBody>
      </p:sp>
      <p:sp>
        <p:nvSpPr>
          <p:cNvPr id="2" name="Segnaposto data 1"/>
          <p:cNvSpPr>
            <a:spLocks noGrp="1"/>
          </p:cNvSpPr>
          <p:nvPr>
            <p:ph type="dt" sz="half" idx="10"/>
          </p:nvPr>
        </p:nvSpPr>
        <p:spPr/>
        <p:txBody>
          <a:bodyPr/>
          <a:lstStyle/>
          <a:p>
            <a:pPr>
              <a:defRPr/>
            </a:pPr>
            <a:fld id="{CD384514-3768-4C76-8960-D5274F335972}" type="datetime1">
              <a:rPr lang="it-IT" smtClean="0">
                <a:solidFill>
                  <a:srgbClr val="FFFFFF"/>
                </a:solidFill>
              </a:rPr>
              <a:t>23/11/2012</a:t>
            </a:fld>
            <a:endParaRPr lang="it-IT">
              <a:solidFill>
                <a:srgbClr val="FFFFFF"/>
              </a:solidFill>
            </a:endParaRPr>
          </a:p>
        </p:txBody>
      </p:sp>
      <p:sp>
        <p:nvSpPr>
          <p:cNvPr id="4" name="Segnaposto piè di pagina 3"/>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3" name="Segnaposto numero diapositiva 2"/>
          <p:cNvSpPr>
            <a:spLocks noGrp="1"/>
          </p:cNvSpPr>
          <p:nvPr>
            <p:ph type="sldNum" sz="quarter" idx="12"/>
          </p:nvPr>
        </p:nvSpPr>
        <p:spPr/>
        <p:txBody>
          <a:bodyPr/>
          <a:lstStyle/>
          <a:p>
            <a:pPr>
              <a:defRPr/>
            </a:pPr>
            <a:fld id="{04CB9BE4-B46B-45A6-9542-CA0CA057211F}" type="slidenum">
              <a:rPr lang="it-IT" smtClean="0">
                <a:solidFill>
                  <a:srgbClr val="FFFFFF"/>
                </a:solidFill>
              </a:rPr>
              <a:pPr>
                <a:defRPr/>
              </a:pPr>
              <a:t>50</a:t>
            </a:fld>
            <a:endParaRPr lang="it-IT">
              <a:solidFill>
                <a:srgbClr val="FFFFFF"/>
              </a:solidFill>
            </a:endParaRPr>
          </a:p>
        </p:txBody>
      </p:sp>
      <p:sp>
        <p:nvSpPr>
          <p:cNvPr id="7" name="Rettangolo 6"/>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1108104233"/>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p:txBody>
          <a:bodyPr/>
          <a:lstStyle/>
          <a:p>
            <a:r>
              <a:rPr lang="it-IT" sz="3200" smtClean="0"/>
              <a:t>Il potere di delega dirigenziale , in particolare al collaboratore</a:t>
            </a:r>
            <a:endParaRPr lang="it-IT" smtClean="0"/>
          </a:p>
        </p:txBody>
      </p:sp>
      <p:sp>
        <p:nvSpPr>
          <p:cNvPr id="3" name="Segnaposto contenuto 2"/>
          <p:cNvSpPr>
            <a:spLocks noGrp="1"/>
          </p:cNvSpPr>
          <p:nvPr>
            <p:ph idx="1"/>
          </p:nvPr>
        </p:nvSpPr>
        <p:spPr/>
        <p:txBody>
          <a:bodyPr>
            <a:normAutofit fontScale="92500" lnSpcReduction="20000"/>
          </a:bodyPr>
          <a:lstStyle/>
          <a:p>
            <a:pPr>
              <a:defRPr/>
            </a:pPr>
            <a:r>
              <a:rPr lang="it-IT" kern="50" dirty="0" smtClean="0">
                <a:latin typeface="Times New Roman"/>
                <a:ea typeface="Arial Unicode MS"/>
              </a:rPr>
              <a:t>“</a:t>
            </a:r>
            <a:r>
              <a:rPr lang="it-IT" i="1" kern="50" dirty="0" smtClean="0">
                <a:latin typeface="Times New Roman"/>
                <a:ea typeface="Arial Unicode MS"/>
              </a:rPr>
              <a:t>l’atto dispositivo di un soggetto o dell’organo di un soggetto mediante il quale quest’ultimo, fondandosi sulla propria competenza a provvedere in ordine a un determinato oggetto, attribuisce ad altro soggetto o organo i poteri e le facoltà che reputa necessari affinché quest’ultimo possa provvedere in modo altrettanto legittimo in ordine all’oggetto stesso entro i limiti e secondo i criteri stabiliti nell’atto di delegazione” (Delega ; diritto amministrativo) – </a:t>
            </a:r>
            <a:r>
              <a:rPr lang="it-IT" kern="50" dirty="0" smtClean="0">
                <a:latin typeface="Times New Roman"/>
                <a:ea typeface="Arial Unicode MS"/>
              </a:rPr>
              <a:t>G. Miele (Enciclopedia del diritto)</a:t>
            </a:r>
            <a:endParaRPr lang="it-IT" dirty="0"/>
          </a:p>
        </p:txBody>
      </p:sp>
      <p:sp>
        <p:nvSpPr>
          <p:cNvPr id="2" name="Segnaposto data 1"/>
          <p:cNvSpPr>
            <a:spLocks noGrp="1"/>
          </p:cNvSpPr>
          <p:nvPr>
            <p:ph type="dt" sz="half" idx="10"/>
          </p:nvPr>
        </p:nvSpPr>
        <p:spPr/>
        <p:txBody>
          <a:bodyPr/>
          <a:lstStyle/>
          <a:p>
            <a:fld id="{057E1EC4-E880-45E3-8999-528AEB85DB3E}" type="datetime1">
              <a:rPr lang="it-IT" smtClean="0"/>
              <a:t>23/11/2012</a:t>
            </a:fld>
            <a:endParaRPr lang="it-IT"/>
          </a:p>
        </p:txBody>
      </p:sp>
      <p:sp>
        <p:nvSpPr>
          <p:cNvPr id="4" name="Segnaposto numero diapositiva 3"/>
          <p:cNvSpPr>
            <a:spLocks noGrp="1"/>
          </p:cNvSpPr>
          <p:nvPr>
            <p:ph type="sldNum" sz="quarter" idx="12"/>
          </p:nvPr>
        </p:nvSpPr>
        <p:spPr/>
        <p:txBody>
          <a:bodyPr/>
          <a:lstStyle/>
          <a:p>
            <a:fld id="{FC98327F-849C-41C6-8359-01F1A4012F6D}" type="slidenum">
              <a:rPr lang="it-IT" smtClean="0"/>
              <a:t>51</a:t>
            </a:fld>
            <a:endParaRPr lang="it-IT"/>
          </a:p>
        </p:txBody>
      </p:sp>
      <p:sp>
        <p:nvSpPr>
          <p:cNvPr id="5" name="Segnaposto piè di pagina 4"/>
          <p:cNvSpPr>
            <a:spLocks noGrp="1"/>
          </p:cNvSpPr>
          <p:nvPr>
            <p:ph type="ftr" sz="quarter" idx="11"/>
          </p:nvPr>
        </p:nvSpPr>
        <p:spPr/>
        <p:txBody>
          <a:bodyPr/>
          <a:lstStyle/>
          <a:p>
            <a:r>
              <a:rPr lang="it-IT" smtClean="0"/>
              <a:t>Anna Armone</a:t>
            </a:r>
            <a:endParaRPr lang="it-IT"/>
          </a:p>
        </p:txBody>
      </p:sp>
      <p:sp>
        <p:nvSpPr>
          <p:cNvPr id="7" name="Rettangolo 6"/>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2299695563"/>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a:xfrm>
            <a:off x="539552" y="548680"/>
            <a:ext cx="8224837" cy="1430338"/>
          </a:xfrm>
        </p:spPr>
        <p:txBody>
          <a:bodyPr/>
          <a:lstStyle/>
          <a:p>
            <a:r>
              <a:rPr lang="it-IT" sz="3200" dirty="0" smtClean="0"/>
              <a:t>Il potere di delega dirigenziale , in particolare al collaboratore</a:t>
            </a:r>
          </a:p>
        </p:txBody>
      </p:sp>
      <p:sp>
        <p:nvSpPr>
          <p:cNvPr id="35843" name="Segnaposto contenuto 2"/>
          <p:cNvSpPr>
            <a:spLocks noGrp="1"/>
          </p:cNvSpPr>
          <p:nvPr>
            <p:ph idx="1"/>
          </p:nvPr>
        </p:nvSpPr>
        <p:spPr/>
        <p:txBody>
          <a:bodyPr/>
          <a:lstStyle/>
          <a:p>
            <a:r>
              <a:rPr lang="it-IT" sz="2000" dirty="0" smtClean="0"/>
              <a:t>Quando il dirigente individua </a:t>
            </a:r>
            <a:r>
              <a:rPr lang="it-IT" sz="2000" dirty="0" smtClean="0"/>
              <a:t>il (primo) </a:t>
            </a:r>
            <a:r>
              <a:rPr lang="it-IT" sz="2000" dirty="0" smtClean="0"/>
              <a:t>collaboratore </a:t>
            </a:r>
            <a:r>
              <a:rPr lang="it-IT" sz="2000" dirty="0" smtClean="0"/>
              <a:t>esercita </a:t>
            </a:r>
            <a:r>
              <a:rPr lang="it-IT" sz="2000" dirty="0" smtClean="0"/>
              <a:t>necessariamente il potere di delega di funzioni. Trattandosi di una figura stabile di gestione, in particolare in caso di assenza temporanea del dirigente, la delega dirigenziale dovrà necessariamente essere aperta, pur prevedendo l’esercizio delle specifiche funzioni dirigenziali.</a:t>
            </a:r>
          </a:p>
          <a:p>
            <a:r>
              <a:rPr lang="it-IT" sz="2000" dirty="0" smtClean="0"/>
              <a:t>La delega alla sostituzione del dirigente viene esercitata solo ed esclusivamente in assenza del medesimo. All'atto del rientro a scuola il dirigente acquisita di nuovo completamente i propri poteri (e responsabilità) generando la decadenza dall'obbligo di esercizio della funzione vicaria in testa al collaboratore interessato. </a:t>
            </a:r>
          </a:p>
          <a:p>
            <a:endParaRPr lang="it-IT" sz="2000" dirty="0" smtClean="0"/>
          </a:p>
        </p:txBody>
      </p:sp>
      <p:sp>
        <p:nvSpPr>
          <p:cNvPr id="2" name="Segnaposto data 1"/>
          <p:cNvSpPr>
            <a:spLocks noGrp="1"/>
          </p:cNvSpPr>
          <p:nvPr>
            <p:ph type="dt" sz="half" idx="10"/>
          </p:nvPr>
        </p:nvSpPr>
        <p:spPr/>
        <p:txBody>
          <a:bodyPr/>
          <a:lstStyle/>
          <a:p>
            <a:fld id="{3A911DE0-CB7E-4508-9984-CD8973D46171}"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52</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7" name="Rettangolo 6"/>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1431491566"/>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p:txBody>
          <a:bodyPr/>
          <a:lstStyle/>
          <a:p>
            <a:r>
              <a:rPr lang="it-IT" sz="3600" smtClean="0"/>
              <a:t>L’ampiezza della delega</a:t>
            </a:r>
          </a:p>
        </p:txBody>
      </p:sp>
      <p:sp>
        <p:nvSpPr>
          <p:cNvPr id="3" name="Segnaposto contenuto 2"/>
          <p:cNvSpPr>
            <a:spLocks noGrp="1"/>
          </p:cNvSpPr>
          <p:nvPr>
            <p:ph idx="1"/>
          </p:nvPr>
        </p:nvSpPr>
        <p:spPr>
          <a:xfrm>
            <a:off x="467544" y="1628800"/>
            <a:ext cx="8224837" cy="4521200"/>
          </a:xfrm>
        </p:spPr>
        <p:txBody>
          <a:bodyPr>
            <a:normAutofit fontScale="85000" lnSpcReduction="10000"/>
          </a:bodyPr>
          <a:lstStyle/>
          <a:p>
            <a:pPr>
              <a:defRPr/>
            </a:pPr>
            <a:r>
              <a:rPr lang="it-IT" sz="2400" kern="50" dirty="0" smtClean="0">
                <a:effectLst>
                  <a:outerShdw blurRad="38100" dist="38100" dir="2700000" algn="tl">
                    <a:srgbClr val="000000">
                      <a:alpha val="43137"/>
                    </a:srgbClr>
                  </a:outerShdw>
                </a:effectLst>
                <a:latin typeface="Times New Roman"/>
                <a:ea typeface="Arial Unicode MS"/>
              </a:rPr>
              <a:t>L’ampiezza della delega configura una delega aperta o una delega chiusa. Nella prima l’oggetto della delega rimanda ad una discrezionalità operativa del delegato, lasciando allo stesso un certo margine nella scelta del percorso da seguire. Nel secondo caso, invece, la delega è puntuale e sono tracciati, con varia intensità, i percorsi e le modalità attuative. Per quanto riguarda la delega di firma, questa non comporta uno spostamento della competenza in capo al delegato, ma solo la sostituzione nello svolgimento del compito.  Così, mentre la delega di firma, attraverso la firma in calce ad un provvedimento, comporta semplicemente l’autorizzazione concessa da una persona fisica ad un’altra, facendo permanere l’attribuzione del provvedimento in capo al delegante, la delega di funzioni, attraverso uno spostamento delle competenze relative ad una questione specifica, oltre alla sottoscrizione del provvedimento, comporta la traslazione della competenza </a:t>
            </a:r>
            <a:r>
              <a:rPr lang="it-IT" sz="2400" i="1" kern="50" dirty="0" smtClean="0">
                <a:effectLst>
                  <a:outerShdw blurRad="38100" dist="38100" dir="2700000" algn="tl">
                    <a:srgbClr val="000000">
                      <a:alpha val="43137"/>
                    </a:srgbClr>
                  </a:outerShdw>
                </a:effectLst>
                <a:latin typeface="Times New Roman"/>
                <a:ea typeface="Arial Unicode MS"/>
              </a:rPr>
              <a:t>in toto</a:t>
            </a:r>
            <a:r>
              <a:rPr lang="it-IT" sz="2400" kern="50" dirty="0" smtClean="0">
                <a:effectLst>
                  <a:outerShdw blurRad="38100" dist="38100" dir="2700000" algn="tl">
                    <a:srgbClr val="000000">
                      <a:alpha val="43137"/>
                    </a:srgbClr>
                  </a:outerShdw>
                </a:effectLst>
                <a:latin typeface="Times New Roman"/>
                <a:ea typeface="Arial Unicode MS"/>
              </a:rPr>
              <a:t> al delegato che prende pienamente il posto del delegante in maniera formale e sostanziale.</a:t>
            </a:r>
            <a:endParaRPr lang="it-IT" sz="2400" dirty="0">
              <a:effectLst>
                <a:outerShdw blurRad="38100" dist="38100" dir="2700000" algn="tl">
                  <a:srgbClr val="000000">
                    <a:alpha val="43137"/>
                  </a:srgbClr>
                </a:outerShdw>
              </a:effectLst>
            </a:endParaRPr>
          </a:p>
        </p:txBody>
      </p:sp>
      <p:sp>
        <p:nvSpPr>
          <p:cNvPr id="2" name="Segnaposto data 1"/>
          <p:cNvSpPr>
            <a:spLocks noGrp="1"/>
          </p:cNvSpPr>
          <p:nvPr>
            <p:ph type="dt" sz="half" idx="10"/>
          </p:nvPr>
        </p:nvSpPr>
        <p:spPr/>
        <p:txBody>
          <a:bodyPr/>
          <a:lstStyle/>
          <a:p>
            <a:fld id="{F0A48650-6979-4240-A875-A6227C359431}" type="datetime1">
              <a:rPr lang="it-IT" smtClean="0"/>
              <a:t>23/11/2012</a:t>
            </a:fld>
            <a:endParaRPr lang="it-IT"/>
          </a:p>
        </p:txBody>
      </p:sp>
      <p:sp>
        <p:nvSpPr>
          <p:cNvPr id="4" name="Segnaposto numero diapositiva 3"/>
          <p:cNvSpPr>
            <a:spLocks noGrp="1"/>
          </p:cNvSpPr>
          <p:nvPr>
            <p:ph type="sldNum" sz="quarter" idx="12"/>
          </p:nvPr>
        </p:nvSpPr>
        <p:spPr/>
        <p:txBody>
          <a:bodyPr/>
          <a:lstStyle/>
          <a:p>
            <a:fld id="{FC98327F-849C-41C6-8359-01F1A4012F6D}" type="slidenum">
              <a:rPr lang="it-IT" smtClean="0"/>
              <a:t>53</a:t>
            </a:fld>
            <a:endParaRPr lang="it-IT"/>
          </a:p>
        </p:txBody>
      </p:sp>
      <p:sp>
        <p:nvSpPr>
          <p:cNvPr id="5" name="Segnaposto piè di pagina 4"/>
          <p:cNvSpPr>
            <a:spLocks noGrp="1"/>
          </p:cNvSpPr>
          <p:nvPr>
            <p:ph type="ftr" sz="quarter" idx="11"/>
          </p:nvPr>
        </p:nvSpPr>
        <p:spPr/>
        <p:txBody>
          <a:bodyPr/>
          <a:lstStyle/>
          <a:p>
            <a:r>
              <a:rPr lang="it-IT" smtClean="0"/>
              <a:t>Anna Armone</a:t>
            </a:r>
            <a:endParaRPr lang="it-IT"/>
          </a:p>
        </p:txBody>
      </p:sp>
      <p:sp>
        <p:nvSpPr>
          <p:cNvPr id="7" name="Rettangolo 6"/>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3726070809"/>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457200" y="274638"/>
            <a:ext cx="8229600" cy="1143000"/>
          </a:xfrm>
        </p:spPr>
        <p:txBody>
          <a:bodyPr/>
          <a:lstStyle/>
          <a:p>
            <a:pPr>
              <a:lnSpc>
                <a:spcPct val="100000"/>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smtClean="0">
                <a:latin typeface="Comic Sans MS" pitchFamily="66" charset="0"/>
              </a:rPr>
              <a:t>Art. 17 d.lgs n. 165/2001</a:t>
            </a:r>
          </a:p>
        </p:txBody>
      </p:sp>
      <p:sp>
        <p:nvSpPr>
          <p:cNvPr id="37891" name="Rectangle 2"/>
          <p:cNvSpPr>
            <a:spLocks noGrp="1" noChangeArrowheads="1"/>
          </p:cNvSpPr>
          <p:nvPr>
            <p:ph type="body" idx="1"/>
          </p:nvPr>
        </p:nvSpPr>
        <p:spPr>
          <a:xfrm>
            <a:off x="457200" y="1600200"/>
            <a:ext cx="8229600" cy="4525963"/>
          </a:xfrm>
        </p:spPr>
        <p:txBody>
          <a:bodyPr/>
          <a:lstStyle/>
          <a:p>
            <a:pPr>
              <a:lnSpc>
                <a:spcPct val="90000"/>
              </a:lnSpc>
              <a:spcBef>
                <a:spcPts val="700"/>
              </a:spcBef>
              <a:buFont typeface="Comic Sans MS"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smtClean="0">
                <a:latin typeface="Comic Sans MS" pitchFamily="66" charset="0"/>
              </a:rPr>
              <a:t>1-bis. I dirigenti, per specifiche e comprovate ragioni di servizio, possono delegare per un periodo di tempo determinato, con atto scritto e motivato, alcune delle competenze comprese nelle funzioni di cui alle lettere b), d) ed e) del comma 1 a dipendenti che ricoprano le posizioni funzionali più elevate nell'ambito degli uffici ad essi affidati. Non si applica in ogni caso l'articolo 2103 del codice civile anche ai sensi di quanto previsto all’articolo 16, comma 1, lettera l-</a:t>
            </a:r>
            <a:r>
              <a:rPr lang="en-GB" sz="2800" i="1" smtClean="0">
                <a:latin typeface="Comic Sans MS" pitchFamily="66" charset="0"/>
              </a:rPr>
              <a:t>bis</a:t>
            </a:r>
            <a:r>
              <a:rPr lang="en-GB" sz="2800" smtClean="0">
                <a:latin typeface="Comic Sans MS" pitchFamily="66" charset="0"/>
              </a:rPr>
              <a:t>.</a:t>
            </a:r>
          </a:p>
        </p:txBody>
      </p:sp>
      <p:sp>
        <p:nvSpPr>
          <p:cNvPr id="2" name="Segnaposto data 1"/>
          <p:cNvSpPr>
            <a:spLocks noGrp="1"/>
          </p:cNvSpPr>
          <p:nvPr>
            <p:ph type="dt" sz="half" idx="10"/>
          </p:nvPr>
        </p:nvSpPr>
        <p:spPr/>
        <p:txBody>
          <a:bodyPr/>
          <a:lstStyle/>
          <a:p>
            <a:fld id="{E198A0FB-026E-43B5-AF90-D378B61DF3F0}" type="datetime1">
              <a:rPr lang="it-IT" smtClean="0"/>
              <a:t>23/11/2012</a:t>
            </a:fld>
            <a:endParaRPr lang="it-IT"/>
          </a:p>
        </p:txBody>
      </p:sp>
      <p:sp>
        <p:nvSpPr>
          <p:cNvPr id="3" name="Segnaposto numero diapositiva 2"/>
          <p:cNvSpPr>
            <a:spLocks noGrp="1"/>
          </p:cNvSpPr>
          <p:nvPr>
            <p:ph type="sldNum" sz="quarter" idx="12"/>
          </p:nvPr>
        </p:nvSpPr>
        <p:spPr/>
        <p:txBody>
          <a:bodyPr/>
          <a:lstStyle/>
          <a:p>
            <a:fld id="{FC98327F-849C-41C6-8359-01F1A4012F6D}" type="slidenum">
              <a:rPr lang="it-IT" smtClean="0"/>
              <a:t>54</a:t>
            </a:fld>
            <a:endParaRPr lang="it-IT"/>
          </a:p>
        </p:txBody>
      </p:sp>
      <p:sp>
        <p:nvSpPr>
          <p:cNvPr id="4" name="Segnaposto piè di pagina 3"/>
          <p:cNvSpPr>
            <a:spLocks noGrp="1"/>
          </p:cNvSpPr>
          <p:nvPr>
            <p:ph type="ftr" sz="quarter" idx="11"/>
          </p:nvPr>
        </p:nvSpPr>
        <p:spPr/>
        <p:txBody>
          <a:bodyPr/>
          <a:lstStyle/>
          <a:p>
            <a:r>
              <a:rPr lang="it-IT" smtClean="0"/>
              <a:t>Anna Armone</a:t>
            </a:r>
            <a:endParaRPr lang="it-IT"/>
          </a:p>
        </p:txBody>
      </p:sp>
      <p:sp>
        <p:nvSpPr>
          <p:cNvPr id="7" name="Rettangolo 6"/>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26277531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42925" y="1341438"/>
            <a:ext cx="7772400" cy="460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sz="2400" b="1" smtClean="0">
                <a:effectLst/>
                <a:cs typeface="Arial" charset="0"/>
              </a:rPr>
              <a:t>DETERMINAZIONE A CONTRARRE</a:t>
            </a:r>
            <a:br>
              <a:rPr lang="it-IT" sz="2400" b="1" smtClean="0">
                <a:effectLst/>
                <a:cs typeface="Arial" charset="0"/>
              </a:rPr>
            </a:br>
            <a:r>
              <a:rPr lang="it-IT" sz="2400" b="1" smtClean="0">
                <a:effectLst/>
                <a:cs typeface="Arial" charset="0"/>
              </a:rPr>
              <a:t> </a:t>
            </a:r>
            <a:r>
              <a:rPr lang="it-IT" sz="2400" smtClean="0">
                <a:effectLst/>
                <a:latin typeface="Arial Unicode MS" pitchFamily="34" charset="-128"/>
                <a:cs typeface="Times New Roman" pitchFamily="18" charset="0"/>
              </a:rPr>
              <a:t/>
            </a:r>
            <a:br>
              <a:rPr lang="it-IT" sz="2400" smtClean="0">
                <a:effectLst/>
                <a:latin typeface="Arial Unicode MS" pitchFamily="34" charset="-128"/>
                <a:cs typeface="Times New Roman" pitchFamily="18" charset="0"/>
              </a:rPr>
            </a:br>
            <a:r>
              <a:rPr lang="it-IT" sz="2400" b="1" smtClean="0">
                <a:effectLst/>
                <a:cs typeface="Arial" charset="0"/>
              </a:rPr>
              <a:t> </a:t>
            </a:r>
            <a:r>
              <a:rPr lang="it-IT" sz="2400" smtClean="0">
                <a:effectLst/>
                <a:latin typeface="Arial Unicode MS" pitchFamily="34" charset="-128"/>
                <a:cs typeface="Times New Roman" pitchFamily="18" charset="0"/>
              </a:rPr>
              <a:t/>
            </a:r>
            <a:br>
              <a:rPr lang="it-IT" sz="2400" smtClean="0">
                <a:effectLst/>
                <a:latin typeface="Arial Unicode MS" pitchFamily="34" charset="-128"/>
                <a:cs typeface="Times New Roman" pitchFamily="18" charset="0"/>
              </a:rPr>
            </a:br>
            <a:r>
              <a:rPr lang="en-GB" sz="2400" b="1" smtClean="0">
                <a:effectLst/>
                <a:cs typeface="Arial" charset="0"/>
              </a:rPr>
              <a:t>Art. 11 D. Lgs 163/2006</a:t>
            </a:r>
            <a:r>
              <a:rPr lang="it-IT" sz="2400" smtClean="0">
                <a:effectLst/>
                <a:latin typeface="Arial Unicode MS" pitchFamily="34" charset="-128"/>
                <a:cs typeface="Times New Roman" pitchFamily="18" charset="0"/>
              </a:rPr>
              <a:t/>
            </a:r>
            <a:br>
              <a:rPr lang="it-IT" sz="2400" smtClean="0">
                <a:effectLst/>
                <a:latin typeface="Arial Unicode MS" pitchFamily="34" charset="-128"/>
                <a:cs typeface="Times New Roman" pitchFamily="18" charset="0"/>
              </a:rPr>
            </a:br>
            <a:r>
              <a:rPr lang="it-IT" sz="2400" smtClean="0">
                <a:effectLst/>
                <a:latin typeface="Comic Sans MS" pitchFamily="66" charset="0"/>
                <a:cs typeface="Arial" charset="0"/>
              </a:rPr>
              <a:t>L</a:t>
            </a:r>
            <a:r>
              <a:rPr lang="it-IT" sz="2400" smtClean="0">
                <a:effectLst/>
                <a:cs typeface="Arial" charset="0"/>
              </a:rPr>
              <a:t>’</a:t>
            </a:r>
            <a:r>
              <a:rPr lang="it-IT" sz="2400" smtClean="0">
                <a:effectLst/>
                <a:latin typeface="Comic Sans MS" pitchFamily="66" charset="0"/>
                <a:cs typeface="Arial" charset="0"/>
              </a:rPr>
              <a:t>art. 11 del D. Lgs 163/2006 stabilisce al II comma che </a:t>
            </a:r>
            <a:r>
              <a:rPr lang="it-IT" sz="2400" smtClean="0">
                <a:effectLst/>
                <a:cs typeface="Arial" charset="0"/>
              </a:rPr>
              <a:t>“</a:t>
            </a:r>
            <a:r>
              <a:rPr lang="it-IT" sz="2400" i="1" smtClean="0">
                <a:effectLst/>
                <a:latin typeface="Comic Sans MS" pitchFamily="66" charset="0"/>
                <a:cs typeface="Arial" charset="0"/>
              </a:rPr>
              <a:t>prima dell</a:t>
            </a:r>
            <a:r>
              <a:rPr lang="it-IT" sz="2400" i="1" smtClean="0">
                <a:effectLst/>
                <a:cs typeface="Arial" charset="0"/>
              </a:rPr>
              <a:t>’</a:t>
            </a:r>
            <a:r>
              <a:rPr lang="it-IT" sz="2400" i="1" smtClean="0">
                <a:effectLst/>
                <a:latin typeface="Comic Sans MS" pitchFamily="66" charset="0"/>
                <a:cs typeface="Arial" charset="0"/>
              </a:rPr>
              <a:t>avvio delle procedure di affidamento dei contratti pubblici, le amministrazioni pubbliche decretano o </a:t>
            </a:r>
            <a:r>
              <a:rPr lang="it-IT" sz="2400" i="1" u="sng" smtClean="0">
                <a:effectLst/>
                <a:latin typeface="Comic Sans MS" pitchFamily="66" charset="0"/>
                <a:cs typeface="Arial" charset="0"/>
              </a:rPr>
              <a:t>determinano</a:t>
            </a:r>
            <a:r>
              <a:rPr lang="it-IT" sz="2400" i="1" smtClean="0">
                <a:effectLst/>
                <a:latin typeface="Comic Sans MS" pitchFamily="66" charset="0"/>
                <a:cs typeface="Arial" charset="0"/>
              </a:rPr>
              <a:t> di contrarre, in conformit</a:t>
            </a:r>
            <a:r>
              <a:rPr lang="it-IT" sz="2400" i="1" smtClean="0">
                <a:effectLst/>
                <a:cs typeface="Arial" charset="0"/>
              </a:rPr>
              <a:t>à</a:t>
            </a:r>
            <a:r>
              <a:rPr lang="it-IT" sz="2400" i="1" smtClean="0">
                <a:effectLst/>
                <a:latin typeface="Comic Sans MS" pitchFamily="66" charset="0"/>
                <a:cs typeface="Arial" charset="0"/>
              </a:rPr>
              <a:t> ai propri ordinamenti </a:t>
            </a:r>
            <a:r>
              <a:rPr lang="it-IT" sz="2400" i="1" smtClean="0">
                <a:effectLst/>
                <a:cs typeface="Arial" charset="0"/>
              </a:rPr>
              <a:t>…”</a:t>
            </a:r>
            <a:r>
              <a:rPr lang="it-IT" sz="2400" i="1" smtClean="0">
                <a:effectLst/>
                <a:latin typeface="Comic Sans MS" pitchFamily="66" charset="0"/>
                <a:cs typeface="Arial" charset="0"/>
              </a:rPr>
              <a:t>. </a:t>
            </a:r>
            <a:endParaRPr lang="it-IT" sz="2400" smtClean="0">
              <a:effectLst/>
              <a:latin typeface="Comic Sans MS" pitchFamily="66" charset="0"/>
              <a:cs typeface="Arial" charset="0"/>
            </a:endParaRPr>
          </a:p>
        </p:txBody>
      </p:sp>
      <p:sp>
        <p:nvSpPr>
          <p:cNvPr id="2" name="Segnaposto data 1"/>
          <p:cNvSpPr>
            <a:spLocks noGrp="1"/>
          </p:cNvSpPr>
          <p:nvPr>
            <p:ph type="dt" sz="half" idx="10"/>
          </p:nvPr>
        </p:nvSpPr>
        <p:spPr/>
        <p:txBody>
          <a:bodyPr/>
          <a:lstStyle/>
          <a:p>
            <a:pPr>
              <a:defRPr/>
            </a:pPr>
            <a:fld id="{E98EC170-3B2C-4E7B-AE9C-27544573AE50}" type="datetime1">
              <a:rPr lang="it-IT" smtClean="0">
                <a:solidFill>
                  <a:srgbClr val="FFFFFF"/>
                </a:solidFill>
              </a:rPr>
              <a:t>23/11/2012</a:t>
            </a:fld>
            <a:endParaRPr lang="it-IT">
              <a:solidFill>
                <a:srgbClr val="FFFFFF"/>
              </a:solidFill>
            </a:endParaRPr>
          </a:p>
        </p:txBody>
      </p:sp>
      <p:sp>
        <p:nvSpPr>
          <p:cNvPr id="4" name="Segnaposto piè di pagina 3"/>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3" name="Segnaposto numero diapositiva 2"/>
          <p:cNvSpPr>
            <a:spLocks noGrp="1"/>
          </p:cNvSpPr>
          <p:nvPr>
            <p:ph type="sldNum" sz="quarter" idx="12"/>
          </p:nvPr>
        </p:nvSpPr>
        <p:spPr/>
        <p:txBody>
          <a:bodyPr/>
          <a:lstStyle/>
          <a:p>
            <a:pPr>
              <a:defRPr/>
            </a:pPr>
            <a:fld id="{86AAACD8-8307-4E8D-A2DE-DF9A5A0DAC9B}" type="slidenum">
              <a:rPr lang="it-IT" smtClean="0">
                <a:solidFill>
                  <a:srgbClr val="FFFFFF"/>
                </a:solidFill>
              </a:rPr>
              <a:pPr>
                <a:defRPr/>
              </a:pPr>
              <a:t>55</a:t>
            </a:fld>
            <a:endParaRPr lang="it-IT">
              <a:solidFill>
                <a:srgbClr val="FFFFFF"/>
              </a:solidFill>
            </a:endParaRPr>
          </a:p>
        </p:txBody>
      </p:sp>
      <p:sp>
        <p:nvSpPr>
          <p:cNvPr id="97283" name="Text Box 3"/>
          <p:cNvSpPr txBox="1">
            <a:spLocks noChangeArrowheads="1"/>
          </p:cNvSpPr>
          <p:nvPr/>
        </p:nvSpPr>
        <p:spPr bwMode="auto">
          <a:xfrm>
            <a:off x="1403350" y="188913"/>
            <a:ext cx="62642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mtClean="0">
                <a:solidFill>
                  <a:srgbClr val="FFFFFF"/>
                </a:solidFill>
              </a:rPr>
              <a:t>Le determine dirigenziali</a:t>
            </a:r>
          </a:p>
        </p:txBody>
      </p:sp>
      <p:sp>
        <p:nvSpPr>
          <p:cNvPr id="8" name="Rettangolo 7"/>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3144821278"/>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55650" y="1412875"/>
            <a:ext cx="7772400" cy="4035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sz="2400" b="1" smtClean="0">
                <a:effectLst/>
                <a:latin typeface="Comic Sans MS" pitchFamily="66" charset="0"/>
                <a:cs typeface="Arial" charset="0"/>
              </a:rPr>
              <a:t>Ratio dell</a:t>
            </a:r>
            <a:r>
              <a:rPr lang="it-IT" sz="2400" b="1" smtClean="0">
                <a:effectLst/>
                <a:cs typeface="Arial" charset="0"/>
              </a:rPr>
              <a:t>’</a:t>
            </a:r>
            <a:r>
              <a:rPr lang="it-IT" sz="2400" b="1" smtClean="0">
                <a:effectLst/>
                <a:latin typeface="Comic Sans MS" pitchFamily="66" charset="0"/>
                <a:cs typeface="Arial" charset="0"/>
              </a:rPr>
              <a:t>istituto:</a:t>
            </a:r>
            <a:r>
              <a:rPr lang="it-IT" sz="2400" smtClean="0">
                <a:effectLst/>
                <a:latin typeface="Comic Sans MS" pitchFamily="66" charset="0"/>
                <a:cs typeface="Arial" charset="0"/>
              </a:rPr>
              <a:t>la stipulazione di qualsiasi contratto da parte della P.A. deve essere sempre preceduta da un provvedimento amministrativo (o da analoga manifestazione di volont</a:t>
            </a:r>
            <a:r>
              <a:rPr lang="it-IT" sz="2400" smtClean="0">
                <a:effectLst/>
                <a:cs typeface="Arial" charset="0"/>
              </a:rPr>
              <a:t>à</a:t>
            </a:r>
            <a:r>
              <a:rPr lang="it-IT" sz="2400" smtClean="0">
                <a:effectLst/>
                <a:latin typeface="Comic Sans MS" pitchFamily="66" charset="0"/>
                <a:cs typeface="Arial" charset="0"/>
              </a:rPr>
              <a:t> ) con cui si dichiari lo scopo da perseguire ed il modo con cui si intende realizzarlo.</a:t>
            </a:r>
            <a:r>
              <a:rPr lang="it-IT" sz="2400" smtClean="0">
                <a:effectLst/>
                <a:cs typeface="Times New Roman" pitchFamily="18" charset="0"/>
              </a:rPr>
              <a:t/>
            </a:r>
            <a:br>
              <a:rPr lang="it-IT" sz="2400" smtClean="0">
                <a:effectLst/>
                <a:cs typeface="Times New Roman" pitchFamily="18" charset="0"/>
              </a:rPr>
            </a:br>
            <a:r>
              <a:rPr lang="it-IT" sz="2400" smtClean="0">
                <a:effectLst/>
                <a:cs typeface="Arial" charset="0"/>
              </a:rPr>
              <a:t> </a:t>
            </a:r>
            <a:r>
              <a:rPr lang="it-IT" sz="2400" smtClean="0">
                <a:effectLst/>
                <a:cs typeface="Times New Roman" pitchFamily="18" charset="0"/>
              </a:rPr>
              <a:t/>
            </a:r>
            <a:br>
              <a:rPr lang="it-IT" sz="2400" smtClean="0">
                <a:effectLst/>
                <a:cs typeface="Times New Roman" pitchFamily="18" charset="0"/>
              </a:rPr>
            </a:br>
            <a:endParaRPr lang="it-IT" sz="2400" smtClean="0">
              <a:effectLst/>
              <a:cs typeface="Times New Roman" pitchFamily="18" charset="0"/>
            </a:endParaRPr>
          </a:p>
        </p:txBody>
      </p:sp>
      <p:sp>
        <p:nvSpPr>
          <p:cNvPr id="2" name="Segnaposto data 1"/>
          <p:cNvSpPr>
            <a:spLocks noGrp="1"/>
          </p:cNvSpPr>
          <p:nvPr>
            <p:ph type="dt" sz="half" idx="10"/>
          </p:nvPr>
        </p:nvSpPr>
        <p:spPr/>
        <p:txBody>
          <a:bodyPr/>
          <a:lstStyle/>
          <a:p>
            <a:pPr>
              <a:defRPr/>
            </a:pPr>
            <a:fld id="{5C35D874-D1AE-402E-8750-CB1749B0A34E}" type="datetime1">
              <a:rPr lang="it-IT" smtClean="0">
                <a:solidFill>
                  <a:srgbClr val="FFFFFF"/>
                </a:solidFill>
              </a:rPr>
              <a:t>23/11/2012</a:t>
            </a:fld>
            <a:endParaRPr lang="it-IT">
              <a:solidFill>
                <a:srgbClr val="FFFFFF"/>
              </a:solidFill>
            </a:endParaRPr>
          </a:p>
        </p:txBody>
      </p:sp>
      <p:sp>
        <p:nvSpPr>
          <p:cNvPr id="4" name="Segnaposto piè di pagina 3"/>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3" name="Segnaposto numero diapositiva 2"/>
          <p:cNvSpPr>
            <a:spLocks noGrp="1"/>
          </p:cNvSpPr>
          <p:nvPr>
            <p:ph type="sldNum" sz="quarter" idx="12"/>
          </p:nvPr>
        </p:nvSpPr>
        <p:spPr/>
        <p:txBody>
          <a:bodyPr/>
          <a:lstStyle/>
          <a:p>
            <a:pPr>
              <a:defRPr/>
            </a:pPr>
            <a:fld id="{86AAACD8-8307-4E8D-A2DE-DF9A5A0DAC9B}" type="slidenum">
              <a:rPr lang="it-IT" smtClean="0">
                <a:solidFill>
                  <a:srgbClr val="FFFFFF"/>
                </a:solidFill>
              </a:rPr>
              <a:pPr>
                <a:defRPr/>
              </a:pPr>
              <a:t>56</a:t>
            </a:fld>
            <a:endParaRPr lang="it-IT">
              <a:solidFill>
                <a:srgbClr val="FFFFFF"/>
              </a:solidFill>
            </a:endParaRPr>
          </a:p>
        </p:txBody>
      </p:sp>
      <p:sp>
        <p:nvSpPr>
          <p:cNvPr id="98307" name="Text Box 3"/>
          <p:cNvSpPr txBox="1">
            <a:spLocks noChangeArrowheads="1"/>
          </p:cNvSpPr>
          <p:nvPr/>
        </p:nvSpPr>
        <p:spPr bwMode="auto">
          <a:xfrm>
            <a:off x="900113" y="836712"/>
            <a:ext cx="741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3200" b="1" dirty="0" smtClean="0"/>
              <a:t>DETERMINAZIONE A CONTRARRE</a:t>
            </a:r>
          </a:p>
        </p:txBody>
      </p:sp>
      <p:sp>
        <p:nvSpPr>
          <p:cNvPr id="8" name="Rettangolo 7"/>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1786081213"/>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609600"/>
            <a:ext cx="7772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it-IT" sz="1600" b="1" smtClean="0">
                <a:effectLst/>
                <a:latin typeface="Comic Sans MS" pitchFamily="66" charset="0"/>
                <a:cs typeface="Arial" charset="0"/>
              </a:rPr>
              <a:t>Contenuto obbligatorio della determinazione a contrarre</a:t>
            </a:r>
            <a:br>
              <a:rPr lang="it-IT" sz="1600" b="1" smtClean="0">
                <a:effectLst/>
                <a:latin typeface="Comic Sans MS" pitchFamily="66" charset="0"/>
                <a:cs typeface="Arial" charset="0"/>
              </a:rPr>
            </a:br>
            <a:r>
              <a:rPr lang="it-IT" sz="1600" smtClean="0">
                <a:effectLst/>
                <a:latin typeface="Comic Sans MS" pitchFamily="66" charset="0"/>
                <a:cs typeface="Times New Roman" pitchFamily="18" charset="0"/>
              </a:rPr>
              <a:t>In base al combinato disposto dell</a:t>
            </a:r>
            <a:r>
              <a:rPr lang="it-IT" sz="1600" smtClean="0">
                <a:effectLst/>
                <a:cs typeface="Times New Roman" pitchFamily="18" charset="0"/>
              </a:rPr>
              <a:t>’</a:t>
            </a:r>
            <a:r>
              <a:rPr lang="it-IT" sz="1600" smtClean="0">
                <a:effectLst/>
                <a:latin typeface="Comic Sans MS" pitchFamily="66" charset="0"/>
                <a:cs typeface="Times New Roman" pitchFamily="18" charset="0"/>
              </a:rPr>
              <a:t>art. 11 del D. Lgs n. 163/2006 e dell</a:t>
            </a:r>
            <a:r>
              <a:rPr lang="it-IT" sz="1600" smtClean="0">
                <a:effectLst/>
                <a:cs typeface="Times New Roman" pitchFamily="18" charset="0"/>
              </a:rPr>
              <a:t>’</a:t>
            </a:r>
            <a:r>
              <a:rPr lang="it-IT" sz="1600" smtClean="0">
                <a:effectLst/>
                <a:latin typeface="Comic Sans MS" pitchFamily="66" charset="0"/>
                <a:cs typeface="Times New Roman" pitchFamily="18" charset="0"/>
              </a:rPr>
              <a:t>art. 192 del D. Lgs. N. 267/2000 deriva che la determinazione a contrarre deve obbligatoriamente indicare:</a:t>
            </a:r>
            <a:br>
              <a:rPr lang="it-IT" sz="1600" smtClean="0">
                <a:effectLst/>
                <a:latin typeface="Comic Sans MS" pitchFamily="66" charset="0"/>
                <a:cs typeface="Times New Roman" pitchFamily="18" charset="0"/>
              </a:rPr>
            </a:br>
            <a:r>
              <a:rPr lang="it-IT" sz="1600" smtClean="0">
                <a:effectLst/>
                <a:latin typeface="Comic Sans MS" pitchFamily="66" charset="0"/>
                <a:cs typeface="Times New Roman" pitchFamily="18" charset="0"/>
              </a:rPr>
              <a:t>a)</a:t>
            </a:r>
            <a:r>
              <a:rPr lang="it-IT" sz="1600" smtClean="0">
                <a:effectLst/>
                <a:cs typeface="Times New Roman" pitchFamily="18" charset="0"/>
              </a:rPr>
              <a:t>     </a:t>
            </a:r>
            <a:r>
              <a:rPr lang="it-IT" sz="1600" smtClean="0">
                <a:effectLst/>
                <a:latin typeface="Times New Roman" pitchFamily="18" charset="0"/>
                <a:cs typeface="Times New Roman" pitchFamily="18" charset="0"/>
              </a:rPr>
              <a:t> </a:t>
            </a:r>
            <a:r>
              <a:rPr lang="it-IT" sz="1600" smtClean="0">
                <a:effectLst/>
                <a:latin typeface="Comic Sans MS" pitchFamily="66" charset="0"/>
                <a:cs typeface="Times New Roman" pitchFamily="18" charset="0"/>
              </a:rPr>
              <a:t>il fine di pubblico interesse che con il contratto si intende perseguire;</a:t>
            </a:r>
            <a:br>
              <a:rPr lang="it-IT" sz="1600" smtClean="0">
                <a:effectLst/>
                <a:latin typeface="Comic Sans MS" pitchFamily="66" charset="0"/>
                <a:cs typeface="Times New Roman" pitchFamily="18" charset="0"/>
              </a:rPr>
            </a:br>
            <a:r>
              <a:rPr lang="it-IT" sz="1600" smtClean="0">
                <a:effectLst/>
                <a:latin typeface="Comic Sans MS" pitchFamily="66" charset="0"/>
                <a:cs typeface="Times New Roman" pitchFamily="18" charset="0"/>
              </a:rPr>
              <a:t>b)</a:t>
            </a:r>
            <a:r>
              <a:rPr lang="it-IT" sz="1600" smtClean="0">
                <a:effectLst/>
                <a:cs typeface="Times New Roman" pitchFamily="18" charset="0"/>
              </a:rPr>
              <a:t>     </a:t>
            </a:r>
            <a:r>
              <a:rPr lang="it-IT" sz="1600" smtClean="0">
                <a:effectLst/>
                <a:latin typeface="Times New Roman" pitchFamily="18" charset="0"/>
                <a:cs typeface="Times New Roman" pitchFamily="18" charset="0"/>
              </a:rPr>
              <a:t> </a:t>
            </a:r>
            <a:r>
              <a:rPr lang="it-IT" sz="1600" smtClean="0">
                <a:effectLst/>
                <a:latin typeface="Comic Sans MS" pitchFamily="66" charset="0"/>
                <a:cs typeface="Times New Roman" pitchFamily="18" charset="0"/>
              </a:rPr>
              <a:t>l</a:t>
            </a:r>
            <a:r>
              <a:rPr lang="it-IT" sz="1600" smtClean="0">
                <a:effectLst/>
                <a:cs typeface="Times New Roman" pitchFamily="18" charset="0"/>
              </a:rPr>
              <a:t>’</a:t>
            </a:r>
            <a:r>
              <a:rPr lang="it-IT" sz="1600" smtClean="0">
                <a:effectLst/>
                <a:latin typeface="Comic Sans MS" pitchFamily="66" charset="0"/>
                <a:cs typeface="Times New Roman" pitchFamily="18" charset="0"/>
              </a:rPr>
              <a:t>oggetto del contratto;</a:t>
            </a:r>
            <a:br>
              <a:rPr lang="it-IT" sz="1600" smtClean="0">
                <a:effectLst/>
                <a:latin typeface="Comic Sans MS" pitchFamily="66" charset="0"/>
                <a:cs typeface="Times New Roman" pitchFamily="18" charset="0"/>
              </a:rPr>
            </a:br>
            <a:r>
              <a:rPr lang="it-IT" sz="1600" smtClean="0">
                <a:effectLst/>
                <a:latin typeface="Comic Sans MS" pitchFamily="66" charset="0"/>
                <a:cs typeface="Times New Roman" pitchFamily="18" charset="0"/>
              </a:rPr>
              <a:t>c)</a:t>
            </a:r>
            <a:r>
              <a:rPr lang="it-IT" sz="1600" smtClean="0">
                <a:effectLst/>
                <a:cs typeface="Times New Roman" pitchFamily="18" charset="0"/>
              </a:rPr>
              <a:t>     </a:t>
            </a:r>
            <a:r>
              <a:rPr lang="it-IT" sz="1600" smtClean="0">
                <a:effectLst/>
                <a:latin typeface="Times New Roman" pitchFamily="18" charset="0"/>
                <a:cs typeface="Times New Roman" pitchFamily="18" charset="0"/>
              </a:rPr>
              <a:t> </a:t>
            </a:r>
            <a:r>
              <a:rPr lang="it-IT" sz="1600" smtClean="0">
                <a:effectLst/>
                <a:latin typeface="Comic Sans MS" pitchFamily="66" charset="0"/>
                <a:cs typeface="Times New Roman" pitchFamily="18" charset="0"/>
              </a:rPr>
              <a:t> la sua forma;</a:t>
            </a:r>
            <a:br>
              <a:rPr lang="it-IT" sz="1600" smtClean="0">
                <a:effectLst/>
                <a:latin typeface="Comic Sans MS" pitchFamily="66" charset="0"/>
                <a:cs typeface="Times New Roman" pitchFamily="18" charset="0"/>
              </a:rPr>
            </a:br>
            <a:r>
              <a:rPr lang="it-IT" sz="1600" smtClean="0">
                <a:effectLst/>
                <a:latin typeface="Comic Sans MS" pitchFamily="66" charset="0"/>
                <a:cs typeface="Times New Roman" pitchFamily="18" charset="0"/>
              </a:rPr>
              <a:t>d)</a:t>
            </a:r>
            <a:r>
              <a:rPr lang="it-IT" sz="1600" smtClean="0">
                <a:effectLst/>
                <a:cs typeface="Times New Roman" pitchFamily="18" charset="0"/>
              </a:rPr>
              <a:t>     </a:t>
            </a:r>
            <a:r>
              <a:rPr lang="it-IT" sz="1600" smtClean="0">
                <a:effectLst/>
                <a:latin typeface="Times New Roman" pitchFamily="18" charset="0"/>
                <a:cs typeface="Times New Roman" pitchFamily="18" charset="0"/>
              </a:rPr>
              <a:t> </a:t>
            </a:r>
            <a:r>
              <a:rPr lang="it-IT" sz="1600" smtClean="0">
                <a:effectLst/>
                <a:latin typeface="Comic Sans MS" pitchFamily="66" charset="0"/>
                <a:cs typeface="Times New Roman" pitchFamily="18" charset="0"/>
              </a:rPr>
              <a:t>  le clausole ritenute essenziali;</a:t>
            </a:r>
            <a:br>
              <a:rPr lang="it-IT" sz="1600" smtClean="0">
                <a:effectLst/>
                <a:latin typeface="Comic Sans MS" pitchFamily="66" charset="0"/>
                <a:cs typeface="Times New Roman" pitchFamily="18" charset="0"/>
              </a:rPr>
            </a:br>
            <a:r>
              <a:rPr lang="it-IT" sz="1600" smtClean="0">
                <a:effectLst/>
                <a:latin typeface="Comic Sans MS" pitchFamily="66" charset="0"/>
                <a:cs typeface="Times New Roman" pitchFamily="18" charset="0"/>
              </a:rPr>
              <a:t>               Con la determinazione a contrarre, infatti, di solito, si approvano anche il capitolato speciale d</a:t>
            </a:r>
            <a:r>
              <a:rPr lang="it-IT" sz="1600" smtClean="0">
                <a:effectLst/>
                <a:cs typeface="Times New Roman" pitchFamily="18" charset="0"/>
              </a:rPr>
              <a:t>’</a:t>
            </a:r>
            <a:r>
              <a:rPr lang="it-IT" sz="1600" smtClean="0">
                <a:effectLst/>
                <a:latin typeface="Comic Sans MS" pitchFamily="66" charset="0"/>
                <a:cs typeface="Times New Roman" pitchFamily="18" charset="0"/>
              </a:rPr>
              <a:t>appalto e lo schema di contratto che contengono le clausole essenziali del contratto.</a:t>
            </a:r>
            <a:br>
              <a:rPr lang="it-IT" sz="1600" smtClean="0">
                <a:effectLst/>
                <a:latin typeface="Comic Sans MS" pitchFamily="66" charset="0"/>
                <a:cs typeface="Times New Roman" pitchFamily="18" charset="0"/>
              </a:rPr>
            </a:br>
            <a:r>
              <a:rPr lang="it-IT" sz="1600" smtClean="0">
                <a:effectLst/>
                <a:latin typeface="Comic Sans MS" pitchFamily="66" charset="0"/>
                <a:cs typeface="Times New Roman" pitchFamily="18" charset="0"/>
              </a:rPr>
              <a:t>e)</a:t>
            </a:r>
            <a:r>
              <a:rPr lang="it-IT" sz="1600" smtClean="0">
                <a:effectLst/>
                <a:cs typeface="Times New Roman" pitchFamily="18" charset="0"/>
              </a:rPr>
              <a:t>     </a:t>
            </a:r>
            <a:r>
              <a:rPr lang="it-IT" sz="1600" smtClean="0">
                <a:effectLst/>
                <a:latin typeface="Times New Roman" pitchFamily="18" charset="0"/>
                <a:cs typeface="Times New Roman" pitchFamily="18" charset="0"/>
              </a:rPr>
              <a:t> </a:t>
            </a:r>
            <a:r>
              <a:rPr lang="it-IT" sz="1600" smtClean="0">
                <a:effectLst/>
                <a:latin typeface="Comic Sans MS" pitchFamily="66" charset="0"/>
                <a:cs typeface="Times New Roman" pitchFamily="18" charset="0"/>
              </a:rPr>
              <a:t>le modalit</a:t>
            </a:r>
            <a:r>
              <a:rPr lang="it-IT" sz="1600" smtClean="0">
                <a:effectLst/>
                <a:cs typeface="Times New Roman" pitchFamily="18" charset="0"/>
              </a:rPr>
              <a:t>à</a:t>
            </a:r>
            <a:r>
              <a:rPr lang="it-IT" sz="1600" smtClean="0">
                <a:effectLst/>
                <a:latin typeface="Comic Sans MS" pitchFamily="66" charset="0"/>
                <a:cs typeface="Times New Roman" pitchFamily="18" charset="0"/>
              </a:rPr>
              <a:t> di scelta del contraente (procedura aperta, ristretta, negoziata ecc..) e le ragioni che ne sono alla base, le modalit</a:t>
            </a:r>
            <a:r>
              <a:rPr lang="it-IT" sz="1600" smtClean="0">
                <a:effectLst/>
                <a:cs typeface="Times New Roman" pitchFamily="18" charset="0"/>
              </a:rPr>
              <a:t>à</a:t>
            </a:r>
            <a:r>
              <a:rPr lang="it-IT" sz="1600" smtClean="0">
                <a:effectLst/>
                <a:latin typeface="Comic Sans MS" pitchFamily="66" charset="0"/>
                <a:cs typeface="Times New Roman" pitchFamily="18" charset="0"/>
              </a:rPr>
              <a:t> di selezione delle offerte (prezzo pi</a:t>
            </a:r>
            <a:r>
              <a:rPr lang="it-IT" sz="1600" smtClean="0">
                <a:effectLst/>
                <a:cs typeface="Times New Roman" pitchFamily="18" charset="0"/>
              </a:rPr>
              <a:t>ù</a:t>
            </a:r>
            <a:r>
              <a:rPr lang="it-IT" sz="1600" smtClean="0">
                <a:effectLst/>
                <a:latin typeface="Comic Sans MS" pitchFamily="66" charset="0"/>
                <a:cs typeface="Times New Roman" pitchFamily="18" charset="0"/>
              </a:rPr>
              <a:t> basso, offerta economicamente pi</a:t>
            </a:r>
            <a:r>
              <a:rPr lang="it-IT" sz="1600" smtClean="0">
                <a:effectLst/>
                <a:cs typeface="Times New Roman" pitchFamily="18" charset="0"/>
              </a:rPr>
              <a:t>ù</a:t>
            </a:r>
            <a:r>
              <a:rPr lang="it-IT" sz="1600" smtClean="0">
                <a:effectLst/>
                <a:latin typeface="Comic Sans MS" pitchFamily="66" charset="0"/>
                <a:cs typeface="Times New Roman" pitchFamily="18" charset="0"/>
              </a:rPr>
              <a:t> vantaggiosa ecc..)</a:t>
            </a:r>
            <a:br>
              <a:rPr lang="it-IT" sz="1600" smtClean="0">
                <a:effectLst/>
                <a:latin typeface="Comic Sans MS" pitchFamily="66" charset="0"/>
                <a:cs typeface="Times New Roman" pitchFamily="18" charset="0"/>
              </a:rPr>
            </a:br>
            <a:r>
              <a:rPr lang="it-IT" sz="1600" smtClean="0">
                <a:effectLst/>
                <a:latin typeface="Comic Sans MS" pitchFamily="66" charset="0"/>
                <a:cs typeface="Times New Roman" pitchFamily="18" charset="0"/>
              </a:rPr>
              <a:t>              Con la determinazione a contrarre vengono pertanto approvati anche il bando, o lettera d</a:t>
            </a:r>
            <a:r>
              <a:rPr lang="it-IT" sz="1600" smtClean="0">
                <a:effectLst/>
                <a:cs typeface="Times New Roman" pitchFamily="18" charset="0"/>
              </a:rPr>
              <a:t>’</a:t>
            </a:r>
            <a:r>
              <a:rPr lang="it-IT" sz="1600" smtClean="0">
                <a:effectLst/>
                <a:latin typeface="Comic Sans MS" pitchFamily="66" charset="0"/>
                <a:cs typeface="Times New Roman" pitchFamily="18" charset="0"/>
              </a:rPr>
              <a:t>invito e l</a:t>
            </a:r>
            <a:r>
              <a:rPr lang="it-IT" sz="1600" smtClean="0">
                <a:effectLst/>
                <a:cs typeface="Times New Roman" pitchFamily="18" charset="0"/>
              </a:rPr>
              <a:t>’</a:t>
            </a:r>
            <a:r>
              <a:rPr lang="it-IT" sz="1600" smtClean="0">
                <a:effectLst/>
                <a:latin typeface="Comic Sans MS" pitchFamily="66" charset="0"/>
                <a:cs typeface="Times New Roman" pitchFamily="18" charset="0"/>
              </a:rPr>
              <a:t>eventuale disciplinare di  gara.</a:t>
            </a:r>
            <a:br>
              <a:rPr lang="it-IT" sz="1600" smtClean="0">
                <a:effectLst/>
                <a:latin typeface="Comic Sans MS" pitchFamily="66" charset="0"/>
                <a:cs typeface="Times New Roman" pitchFamily="18" charset="0"/>
              </a:rPr>
            </a:br>
            <a:r>
              <a:rPr lang="it-IT" sz="1600" smtClean="0">
                <a:effectLst/>
                <a:latin typeface="Comic Sans MS" pitchFamily="66" charset="0"/>
                <a:cs typeface="Times New Roman" pitchFamily="18" charset="0"/>
              </a:rPr>
              <a:t>f)</a:t>
            </a:r>
            <a:r>
              <a:rPr lang="it-IT" sz="1600" smtClean="0">
                <a:effectLst/>
                <a:cs typeface="Times New Roman" pitchFamily="18" charset="0"/>
              </a:rPr>
              <a:t>     </a:t>
            </a:r>
            <a:r>
              <a:rPr lang="it-IT" sz="1600" smtClean="0">
                <a:effectLst/>
                <a:latin typeface="Times New Roman" pitchFamily="18" charset="0"/>
                <a:cs typeface="Times New Roman" pitchFamily="18" charset="0"/>
              </a:rPr>
              <a:t> </a:t>
            </a:r>
            <a:r>
              <a:rPr lang="it-IT" sz="1600" smtClean="0">
                <a:effectLst/>
                <a:latin typeface="Comic Sans MS" pitchFamily="66" charset="0"/>
                <a:cs typeface="Times New Roman" pitchFamily="18" charset="0"/>
              </a:rPr>
              <a:t>la somma limite a disposizione della stazione appaltante che viene stanziata, a monte, negli atti di programmazione (Programma annuale).</a:t>
            </a:r>
            <a:br>
              <a:rPr lang="it-IT" sz="1600" smtClean="0">
                <a:effectLst/>
                <a:latin typeface="Comic Sans MS" pitchFamily="66" charset="0"/>
                <a:cs typeface="Times New Roman" pitchFamily="18" charset="0"/>
              </a:rPr>
            </a:br>
            <a:endParaRPr lang="it-IT" sz="1600" smtClean="0">
              <a:effectLst/>
              <a:latin typeface="Comic Sans MS" pitchFamily="66" charset="0"/>
              <a:cs typeface="Times New Roman" pitchFamily="18" charset="0"/>
            </a:endParaRPr>
          </a:p>
        </p:txBody>
      </p:sp>
      <p:sp>
        <p:nvSpPr>
          <p:cNvPr id="2" name="Segnaposto data 1"/>
          <p:cNvSpPr>
            <a:spLocks noGrp="1"/>
          </p:cNvSpPr>
          <p:nvPr>
            <p:ph type="dt" sz="half" idx="10"/>
          </p:nvPr>
        </p:nvSpPr>
        <p:spPr/>
        <p:txBody>
          <a:bodyPr/>
          <a:lstStyle/>
          <a:p>
            <a:pPr>
              <a:defRPr/>
            </a:pPr>
            <a:fld id="{57BF520E-62F8-429B-9840-CDB4329BAFFE}" type="datetime1">
              <a:rPr lang="it-IT" smtClean="0">
                <a:solidFill>
                  <a:srgbClr val="FFFFFF"/>
                </a:solidFill>
              </a:rPr>
              <a:t>23/11/2012</a:t>
            </a:fld>
            <a:endParaRPr lang="it-IT">
              <a:solidFill>
                <a:srgbClr val="FFFFFF"/>
              </a:solidFill>
            </a:endParaRPr>
          </a:p>
        </p:txBody>
      </p:sp>
      <p:sp>
        <p:nvSpPr>
          <p:cNvPr id="4" name="Segnaposto piè di pagina 3"/>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3" name="Segnaposto numero diapositiva 2"/>
          <p:cNvSpPr>
            <a:spLocks noGrp="1"/>
          </p:cNvSpPr>
          <p:nvPr>
            <p:ph type="sldNum" sz="quarter" idx="12"/>
          </p:nvPr>
        </p:nvSpPr>
        <p:spPr/>
        <p:txBody>
          <a:bodyPr/>
          <a:lstStyle/>
          <a:p>
            <a:pPr>
              <a:defRPr/>
            </a:pPr>
            <a:fld id="{86AAACD8-8307-4E8D-A2DE-DF9A5A0DAC9B}" type="slidenum">
              <a:rPr lang="it-IT" smtClean="0">
                <a:solidFill>
                  <a:srgbClr val="FFFFFF"/>
                </a:solidFill>
              </a:rPr>
              <a:pPr>
                <a:defRPr/>
              </a:pPr>
              <a:t>57</a:t>
            </a:fld>
            <a:endParaRPr lang="it-IT">
              <a:solidFill>
                <a:srgbClr val="FFFFFF"/>
              </a:solidFill>
            </a:endParaRPr>
          </a:p>
        </p:txBody>
      </p:sp>
      <p:sp>
        <p:nvSpPr>
          <p:cNvPr id="7" name="Rettangolo 6"/>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3013521832"/>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609600"/>
            <a:ext cx="77724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sz="2000" b="1" smtClean="0">
                <a:effectLst/>
                <a:latin typeface="Comic Sans MS" pitchFamily="66" charset="0"/>
                <a:cs typeface="Arial" charset="0"/>
              </a:rPr>
              <a:t>Definizione di determinazione a contrarre: </a:t>
            </a:r>
            <a:r>
              <a:rPr lang="it-IT" sz="2000" smtClean="0">
                <a:effectLst/>
                <a:latin typeface="Comic Sans MS" pitchFamily="66" charset="0"/>
                <a:cs typeface="Arial" charset="0"/>
              </a:rPr>
              <a:t>la determinazione a contrattare </a:t>
            </a:r>
            <a:r>
              <a:rPr lang="it-IT" sz="2000" smtClean="0">
                <a:effectLst/>
                <a:cs typeface="Arial" charset="0"/>
              </a:rPr>
              <a:t>è</a:t>
            </a:r>
            <a:r>
              <a:rPr lang="it-IT" sz="2000" smtClean="0">
                <a:effectLst/>
                <a:latin typeface="Comic Sans MS" pitchFamily="66" charset="0"/>
                <a:cs typeface="Arial" charset="0"/>
              </a:rPr>
              <a:t> l</a:t>
            </a:r>
            <a:r>
              <a:rPr lang="it-IT" sz="2000" smtClean="0">
                <a:effectLst/>
                <a:cs typeface="Arial" charset="0"/>
              </a:rPr>
              <a:t>’</a:t>
            </a:r>
            <a:r>
              <a:rPr lang="it-IT" sz="2000" smtClean="0">
                <a:effectLst/>
                <a:latin typeface="Comic Sans MS" pitchFamily="66" charset="0"/>
                <a:cs typeface="Arial" charset="0"/>
              </a:rPr>
              <a:t>atto con il quale la Pubblica Ammnistrazione </a:t>
            </a:r>
            <a:r>
              <a:rPr lang="it-IT" sz="2000" i="1" smtClean="0">
                <a:effectLst/>
                <a:latin typeface="Comic Sans MS" pitchFamily="66" charset="0"/>
                <a:cs typeface="Arial" charset="0"/>
              </a:rPr>
              <a:t>manifesta la propria volont</a:t>
            </a:r>
            <a:r>
              <a:rPr lang="it-IT" sz="2000" i="1" smtClean="0">
                <a:effectLst/>
                <a:cs typeface="Arial" charset="0"/>
              </a:rPr>
              <a:t>à</a:t>
            </a:r>
            <a:r>
              <a:rPr lang="it-IT" sz="2000" smtClean="0">
                <a:effectLst/>
                <a:latin typeface="Comic Sans MS" pitchFamily="66" charset="0"/>
                <a:cs typeface="Arial" charset="0"/>
              </a:rPr>
              <a:t> di addivenire al contratto. Costituisce il primo atto del procedimento ad evidenza pubblica, come tale regolato dalle norme di diritto pubblico, con il quale l</a:t>
            </a:r>
            <a:r>
              <a:rPr lang="it-IT" sz="2000" smtClean="0">
                <a:effectLst/>
                <a:cs typeface="Arial" charset="0"/>
              </a:rPr>
              <a:t>’</a:t>
            </a:r>
            <a:r>
              <a:rPr lang="it-IT" sz="2000" smtClean="0">
                <a:effectLst/>
                <a:latin typeface="Comic Sans MS" pitchFamily="66" charset="0"/>
                <a:cs typeface="Arial" charset="0"/>
              </a:rPr>
              <a:t>Amministrazione, tramite il Dirigente, manifesta la propria volont</a:t>
            </a:r>
            <a:r>
              <a:rPr lang="it-IT" sz="2000" smtClean="0">
                <a:effectLst/>
                <a:cs typeface="Arial" charset="0"/>
              </a:rPr>
              <a:t>à</a:t>
            </a:r>
            <a:r>
              <a:rPr lang="it-IT" sz="2000" smtClean="0">
                <a:effectLst/>
                <a:latin typeface="Comic Sans MS" pitchFamily="66" charset="0"/>
                <a:cs typeface="Arial" charset="0"/>
              </a:rPr>
              <a:t> negoziale. Ha pertanto natura di provvedimento amministrativo, soggetto alle regole proprie di questa categoria di atti, ed ha una rilevanza esclusivamente interna , essendo priva sia di effetti all</a:t>
            </a:r>
            <a:r>
              <a:rPr lang="it-IT" sz="2000" smtClean="0">
                <a:effectLst/>
                <a:cs typeface="Arial" charset="0"/>
              </a:rPr>
              <a:t>’</a:t>
            </a:r>
            <a:r>
              <a:rPr lang="it-IT" sz="2000" smtClean="0">
                <a:effectLst/>
                <a:latin typeface="Comic Sans MS" pitchFamily="66" charset="0"/>
                <a:cs typeface="Arial" charset="0"/>
              </a:rPr>
              <a:t>esterno della stazione appaltante (tranne il caso di possibili danni a terzi per la scelta derivante dal tipo di affidamento individuato, es. trattativa anzich</a:t>
            </a:r>
            <a:r>
              <a:rPr lang="it-IT" sz="2000" smtClean="0">
                <a:effectLst/>
                <a:cs typeface="Arial" charset="0"/>
              </a:rPr>
              <a:t>é</a:t>
            </a:r>
            <a:r>
              <a:rPr lang="it-IT" sz="2000" smtClean="0">
                <a:effectLst/>
                <a:latin typeface="Comic Sans MS" pitchFamily="66" charset="0"/>
                <a:cs typeface="Arial" charset="0"/>
              </a:rPr>
              <a:t> asta), sia di una valenza negoziale che configuri posizioni giuridiche tutelabili in capo a privati. </a:t>
            </a:r>
            <a:r>
              <a:rPr lang="it-IT" sz="2000" smtClean="0">
                <a:effectLst/>
                <a:cs typeface="Times New Roman" pitchFamily="18" charset="0"/>
              </a:rPr>
              <a:t/>
            </a:r>
            <a:br>
              <a:rPr lang="it-IT" sz="2000" smtClean="0">
                <a:effectLst/>
                <a:cs typeface="Times New Roman" pitchFamily="18" charset="0"/>
              </a:rPr>
            </a:br>
            <a:r>
              <a:rPr lang="it-IT" sz="2000" smtClean="0">
                <a:effectLst/>
                <a:latin typeface="Comic Sans MS" pitchFamily="66" charset="0"/>
                <a:cs typeface="Times New Roman" pitchFamily="18" charset="0"/>
              </a:rPr>
              <a:t>         Si contrappone al bando di gara  che </a:t>
            </a:r>
            <a:r>
              <a:rPr lang="it-IT" sz="2000" smtClean="0">
                <a:effectLst/>
                <a:cs typeface="Times New Roman" pitchFamily="18" charset="0"/>
              </a:rPr>
              <a:t>è</a:t>
            </a:r>
            <a:r>
              <a:rPr lang="it-IT" sz="2000" smtClean="0">
                <a:effectLst/>
                <a:latin typeface="Comic Sans MS" pitchFamily="66" charset="0"/>
                <a:cs typeface="Times New Roman" pitchFamily="18" charset="0"/>
              </a:rPr>
              <a:t> atto amministrativo di natura generale a rilevanza esterna con il quale la stazione appaltante </a:t>
            </a:r>
            <a:r>
              <a:rPr lang="it-IT" sz="2000" i="1" smtClean="0">
                <a:effectLst/>
                <a:latin typeface="Comic Sans MS" pitchFamily="66" charset="0"/>
                <a:cs typeface="Times New Roman" pitchFamily="18" charset="0"/>
              </a:rPr>
              <a:t>rende conoscibile </a:t>
            </a:r>
            <a:r>
              <a:rPr lang="it-IT" sz="2000" smtClean="0">
                <a:effectLst/>
                <a:latin typeface="Comic Sans MS" pitchFamily="66" charset="0"/>
                <a:cs typeface="Times New Roman" pitchFamily="18" charset="0"/>
              </a:rPr>
              <a:t>la propria determinazione di addivenire alla conclusione del contratto.</a:t>
            </a:r>
            <a:br>
              <a:rPr lang="it-IT" sz="2000" smtClean="0">
                <a:effectLst/>
                <a:latin typeface="Comic Sans MS" pitchFamily="66" charset="0"/>
                <a:cs typeface="Times New Roman" pitchFamily="18" charset="0"/>
              </a:rPr>
            </a:br>
            <a:endParaRPr lang="it-IT" sz="2000" smtClean="0">
              <a:effectLst/>
              <a:latin typeface="Comic Sans MS" pitchFamily="66" charset="0"/>
              <a:cs typeface="Times New Roman" pitchFamily="18" charset="0"/>
            </a:endParaRPr>
          </a:p>
        </p:txBody>
      </p:sp>
      <p:sp>
        <p:nvSpPr>
          <p:cNvPr id="2" name="Segnaposto data 1"/>
          <p:cNvSpPr>
            <a:spLocks noGrp="1"/>
          </p:cNvSpPr>
          <p:nvPr>
            <p:ph type="dt" sz="half" idx="10"/>
          </p:nvPr>
        </p:nvSpPr>
        <p:spPr/>
        <p:txBody>
          <a:bodyPr/>
          <a:lstStyle/>
          <a:p>
            <a:pPr>
              <a:defRPr/>
            </a:pPr>
            <a:fld id="{5CB7AE28-7E95-4935-9A4E-8A194DA2258A}" type="datetime1">
              <a:rPr lang="it-IT" smtClean="0">
                <a:solidFill>
                  <a:srgbClr val="FFFFFF"/>
                </a:solidFill>
              </a:rPr>
              <a:t>23/11/2012</a:t>
            </a:fld>
            <a:endParaRPr lang="it-IT">
              <a:solidFill>
                <a:srgbClr val="FFFFFF"/>
              </a:solidFill>
            </a:endParaRPr>
          </a:p>
        </p:txBody>
      </p:sp>
      <p:sp>
        <p:nvSpPr>
          <p:cNvPr id="4" name="Segnaposto piè di pagina 3"/>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3" name="Segnaposto numero diapositiva 2"/>
          <p:cNvSpPr>
            <a:spLocks noGrp="1"/>
          </p:cNvSpPr>
          <p:nvPr>
            <p:ph type="sldNum" sz="quarter" idx="12"/>
          </p:nvPr>
        </p:nvSpPr>
        <p:spPr/>
        <p:txBody>
          <a:bodyPr/>
          <a:lstStyle/>
          <a:p>
            <a:pPr>
              <a:defRPr/>
            </a:pPr>
            <a:fld id="{86AAACD8-8307-4E8D-A2DE-DF9A5A0DAC9B}" type="slidenum">
              <a:rPr lang="it-IT" smtClean="0">
                <a:solidFill>
                  <a:srgbClr val="FFFFFF"/>
                </a:solidFill>
              </a:rPr>
              <a:pPr>
                <a:defRPr/>
              </a:pPr>
              <a:t>58</a:t>
            </a:fld>
            <a:endParaRPr lang="it-IT">
              <a:solidFill>
                <a:srgbClr val="FFFFFF"/>
              </a:solidFill>
            </a:endParaRPr>
          </a:p>
        </p:txBody>
      </p:sp>
      <p:sp>
        <p:nvSpPr>
          <p:cNvPr id="7" name="Rettangolo 6"/>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836509719"/>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609600"/>
            <a:ext cx="77724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it-IT" sz="1600" i="1" u="sng" smtClean="0">
                <a:effectLst/>
                <a:latin typeface="Comic Sans MS" pitchFamily="66" charset="0"/>
                <a:cs typeface="Times New Roman" pitchFamily="18" charset="0"/>
              </a:rPr>
              <a:t>Contenuto obbligatorio aggiuntivo per la determinazione a contrarre in materia di lavori pubblici:</a:t>
            </a:r>
            <a:r>
              <a:rPr lang="it-IT" sz="1600" smtClean="0">
                <a:effectLst/>
                <a:latin typeface="Comic Sans MS" pitchFamily="66" charset="0"/>
                <a:cs typeface="Times New Roman" pitchFamily="18" charset="0"/>
              </a:rPr>
              <a:t/>
            </a:r>
            <a:br>
              <a:rPr lang="it-IT" sz="1600" smtClean="0">
                <a:effectLst/>
                <a:latin typeface="Comic Sans MS" pitchFamily="66" charset="0"/>
                <a:cs typeface="Times New Roman" pitchFamily="18" charset="0"/>
              </a:rPr>
            </a:br>
            <a:r>
              <a:rPr lang="it-IT" sz="1600" smtClean="0">
                <a:effectLst/>
                <a:latin typeface="Comic Sans MS" pitchFamily="66" charset="0"/>
                <a:cs typeface="Times New Roman" pitchFamily="18" charset="0"/>
              </a:rPr>
              <a:t>Ai sensi delle disposizioni del codice, la determinazione a contrarre in materia di lavori pubblici deve inoltre:</a:t>
            </a:r>
            <a:br>
              <a:rPr lang="it-IT" sz="1600" smtClean="0">
                <a:effectLst/>
                <a:latin typeface="Comic Sans MS" pitchFamily="66" charset="0"/>
                <a:cs typeface="Times New Roman" pitchFamily="18" charset="0"/>
              </a:rPr>
            </a:br>
            <a:r>
              <a:rPr lang="it-IT" sz="1600" smtClean="0">
                <a:effectLst/>
                <a:latin typeface="Comic Sans MS" pitchFamily="66" charset="0"/>
                <a:cs typeface="Times New Roman" pitchFamily="18" charset="0"/>
              </a:rPr>
              <a:t>a)</a:t>
            </a:r>
            <a:r>
              <a:rPr lang="it-IT" sz="1600" smtClean="0">
                <a:effectLst/>
                <a:cs typeface="Times New Roman" pitchFamily="18" charset="0"/>
              </a:rPr>
              <a:t>     </a:t>
            </a:r>
            <a:r>
              <a:rPr lang="it-IT" sz="1600" smtClean="0">
                <a:effectLst/>
                <a:latin typeface="Times New Roman" pitchFamily="18" charset="0"/>
                <a:cs typeface="Times New Roman" pitchFamily="18" charset="0"/>
              </a:rPr>
              <a:t> </a:t>
            </a:r>
            <a:r>
              <a:rPr lang="it-IT" sz="1600" smtClean="0">
                <a:effectLst/>
                <a:latin typeface="Comic Sans MS" pitchFamily="66" charset="0"/>
                <a:cs typeface="Times New Roman" pitchFamily="18" charset="0"/>
              </a:rPr>
              <a:t>stabilire se il contratto ha ad oggetto </a:t>
            </a:r>
            <a:br>
              <a:rPr lang="it-IT" sz="1600" smtClean="0">
                <a:effectLst/>
                <a:latin typeface="Comic Sans MS" pitchFamily="66" charset="0"/>
                <a:cs typeface="Times New Roman" pitchFamily="18" charset="0"/>
              </a:rPr>
            </a:br>
            <a:r>
              <a:rPr lang="it-IT" sz="1600" smtClean="0">
                <a:effectLst/>
                <a:latin typeface="Comic Sans MS" pitchFamily="66" charset="0"/>
                <a:cs typeface="Times New Roman" pitchFamily="18" charset="0"/>
              </a:rPr>
              <a:t>1-</a:t>
            </a:r>
            <a:r>
              <a:rPr lang="it-IT" sz="1600" smtClean="0">
                <a:effectLst/>
                <a:cs typeface="Times New Roman" pitchFamily="18" charset="0"/>
              </a:rPr>
              <a:t>      </a:t>
            </a:r>
            <a:r>
              <a:rPr lang="it-IT" sz="1600" smtClean="0">
                <a:effectLst/>
                <a:latin typeface="Times New Roman" pitchFamily="18" charset="0"/>
                <a:cs typeface="Times New Roman" pitchFamily="18" charset="0"/>
              </a:rPr>
              <a:t> </a:t>
            </a:r>
            <a:r>
              <a:rPr lang="it-IT" sz="1600" smtClean="0">
                <a:effectLst/>
                <a:latin typeface="Comic Sans MS" pitchFamily="66" charset="0"/>
                <a:cs typeface="Times New Roman" pitchFamily="18" charset="0"/>
              </a:rPr>
              <a:t>la sola esecuzione di lavori;</a:t>
            </a:r>
            <a:br>
              <a:rPr lang="it-IT" sz="1600" smtClean="0">
                <a:effectLst/>
                <a:latin typeface="Comic Sans MS" pitchFamily="66" charset="0"/>
                <a:cs typeface="Times New Roman" pitchFamily="18" charset="0"/>
              </a:rPr>
            </a:br>
            <a:r>
              <a:rPr lang="it-IT" sz="1600" smtClean="0">
                <a:effectLst/>
                <a:latin typeface="Comic Sans MS" pitchFamily="66" charset="0"/>
                <a:cs typeface="Times New Roman" pitchFamily="18" charset="0"/>
              </a:rPr>
              <a:t>2-</a:t>
            </a:r>
            <a:r>
              <a:rPr lang="it-IT" sz="1600" smtClean="0">
                <a:effectLst/>
                <a:cs typeface="Times New Roman" pitchFamily="18" charset="0"/>
              </a:rPr>
              <a:t>     </a:t>
            </a:r>
            <a:r>
              <a:rPr lang="it-IT" sz="1600" smtClean="0">
                <a:effectLst/>
                <a:latin typeface="Times New Roman" pitchFamily="18" charset="0"/>
                <a:cs typeface="Times New Roman" pitchFamily="18" charset="0"/>
              </a:rPr>
              <a:t> </a:t>
            </a:r>
            <a:r>
              <a:rPr lang="it-IT" sz="1600" smtClean="0">
                <a:effectLst/>
                <a:latin typeface="Comic Sans MS" pitchFamily="66" charset="0"/>
                <a:cs typeface="Times New Roman" pitchFamily="18" charset="0"/>
              </a:rPr>
              <a:t>oppure la progettazione esecutiva e l</a:t>
            </a:r>
            <a:r>
              <a:rPr lang="it-IT" sz="1600" smtClean="0">
                <a:effectLst/>
                <a:cs typeface="Times New Roman" pitchFamily="18" charset="0"/>
              </a:rPr>
              <a:t>’</a:t>
            </a:r>
            <a:r>
              <a:rPr lang="it-IT" sz="1600" smtClean="0">
                <a:effectLst/>
                <a:latin typeface="Comic Sans MS" pitchFamily="66" charset="0"/>
                <a:cs typeface="Times New Roman" pitchFamily="18" charset="0"/>
              </a:rPr>
              <a:t>esecuzione di lavori (sulla base del progetto definitivo dell</a:t>
            </a:r>
            <a:r>
              <a:rPr lang="it-IT" sz="1600" smtClean="0">
                <a:effectLst/>
                <a:cs typeface="Times New Roman" pitchFamily="18" charset="0"/>
              </a:rPr>
              <a:t>’</a:t>
            </a:r>
            <a:r>
              <a:rPr lang="it-IT" sz="1600" smtClean="0">
                <a:effectLst/>
                <a:latin typeface="Comic Sans MS" pitchFamily="66" charset="0"/>
                <a:cs typeface="Times New Roman" pitchFamily="18" charset="0"/>
              </a:rPr>
              <a:t>Amministrazione aggiudicatrice);</a:t>
            </a:r>
            <a:br>
              <a:rPr lang="it-IT" sz="1600" smtClean="0">
                <a:effectLst/>
                <a:latin typeface="Comic Sans MS" pitchFamily="66" charset="0"/>
                <a:cs typeface="Times New Roman" pitchFamily="18" charset="0"/>
              </a:rPr>
            </a:br>
            <a:r>
              <a:rPr lang="it-IT" sz="1600" smtClean="0">
                <a:effectLst/>
                <a:latin typeface="Comic Sans MS" pitchFamily="66" charset="0"/>
                <a:cs typeface="Times New Roman" pitchFamily="18" charset="0"/>
              </a:rPr>
              <a:t>3-</a:t>
            </a:r>
            <a:r>
              <a:rPr lang="it-IT" sz="1600" smtClean="0">
                <a:effectLst/>
                <a:cs typeface="Times New Roman" pitchFamily="18" charset="0"/>
              </a:rPr>
              <a:t>     </a:t>
            </a:r>
            <a:r>
              <a:rPr lang="it-IT" sz="1600" smtClean="0">
                <a:effectLst/>
                <a:latin typeface="Times New Roman" pitchFamily="18" charset="0"/>
                <a:cs typeface="Times New Roman" pitchFamily="18" charset="0"/>
              </a:rPr>
              <a:t> </a:t>
            </a:r>
            <a:r>
              <a:rPr lang="it-IT" sz="1600" smtClean="0">
                <a:effectLst/>
                <a:latin typeface="Comic Sans MS" pitchFamily="66" charset="0"/>
                <a:cs typeface="Times New Roman" pitchFamily="18" charset="0"/>
              </a:rPr>
              <a:t>previa acquisizione del progetto definitivo in sede di offerta, la progettazione esecutiva e l</a:t>
            </a:r>
            <a:r>
              <a:rPr lang="it-IT" sz="1600" smtClean="0">
                <a:effectLst/>
                <a:cs typeface="Times New Roman" pitchFamily="18" charset="0"/>
              </a:rPr>
              <a:t>’</a:t>
            </a:r>
            <a:r>
              <a:rPr lang="it-IT" sz="1600" smtClean="0">
                <a:effectLst/>
                <a:latin typeface="Comic Sans MS" pitchFamily="66" charset="0"/>
                <a:cs typeface="Times New Roman" pitchFamily="18" charset="0"/>
              </a:rPr>
              <a:t>esecuzione dei lavori sulla base del progetto preliminare dell</a:t>
            </a:r>
            <a:r>
              <a:rPr lang="it-IT" sz="1600" smtClean="0">
                <a:effectLst/>
                <a:cs typeface="Times New Roman" pitchFamily="18" charset="0"/>
              </a:rPr>
              <a:t>’</a:t>
            </a:r>
            <a:r>
              <a:rPr lang="it-IT" sz="1600" smtClean="0">
                <a:effectLst/>
                <a:latin typeface="Comic Sans MS" pitchFamily="66" charset="0"/>
                <a:cs typeface="Times New Roman" pitchFamily="18" charset="0"/>
              </a:rPr>
              <a:t>amministrazione aggiudicatrice;</a:t>
            </a:r>
            <a:br>
              <a:rPr lang="it-IT" sz="1600" smtClean="0">
                <a:effectLst/>
                <a:latin typeface="Comic Sans MS" pitchFamily="66" charset="0"/>
                <a:cs typeface="Times New Roman" pitchFamily="18" charset="0"/>
              </a:rPr>
            </a:br>
            <a:r>
              <a:rPr lang="it-IT" sz="1600" smtClean="0">
                <a:effectLst/>
                <a:latin typeface="Comic Sans MS" pitchFamily="66" charset="0"/>
                <a:cs typeface="Times New Roman" pitchFamily="18" charset="0"/>
              </a:rPr>
              <a:t>Negli ultimi due casi la determinazione a contrarre deve contenere anche la motivazione della scelta (art. 53, II comma </a:t>
            </a:r>
            <a:r>
              <a:rPr lang="it-IT" sz="1600" smtClean="0">
                <a:effectLst/>
                <a:cs typeface="Times New Roman" pitchFamily="18" charset="0"/>
              </a:rPr>
              <a:t>–</a:t>
            </a:r>
            <a:r>
              <a:rPr lang="it-IT" sz="1600" smtClean="0">
                <a:effectLst/>
                <a:latin typeface="Comic Sans MS" pitchFamily="66" charset="0"/>
                <a:cs typeface="Times New Roman" pitchFamily="18" charset="0"/>
              </a:rPr>
              <a:t> norma attualmente sospesa nei ll.pp. dalla l. 228/2006).</a:t>
            </a:r>
            <a:br>
              <a:rPr lang="it-IT" sz="1600" smtClean="0">
                <a:effectLst/>
                <a:latin typeface="Comic Sans MS" pitchFamily="66" charset="0"/>
                <a:cs typeface="Times New Roman" pitchFamily="18" charset="0"/>
              </a:rPr>
            </a:br>
            <a:r>
              <a:rPr lang="it-IT" sz="1600" smtClean="0">
                <a:effectLst/>
                <a:latin typeface="Comic Sans MS" pitchFamily="66" charset="0"/>
                <a:cs typeface="Times New Roman" pitchFamily="18" charset="0"/>
              </a:rPr>
              <a:t>b)</a:t>
            </a:r>
            <a:r>
              <a:rPr lang="it-IT" sz="1600" smtClean="0">
                <a:effectLst/>
                <a:cs typeface="Times New Roman" pitchFamily="18" charset="0"/>
              </a:rPr>
              <a:t>     </a:t>
            </a:r>
            <a:r>
              <a:rPr lang="it-IT" sz="1600" smtClean="0">
                <a:effectLst/>
                <a:latin typeface="Times New Roman" pitchFamily="18" charset="0"/>
                <a:cs typeface="Times New Roman" pitchFamily="18" charset="0"/>
              </a:rPr>
              <a:t> </a:t>
            </a:r>
            <a:r>
              <a:rPr lang="it-IT" sz="1600" smtClean="0">
                <a:effectLst/>
                <a:latin typeface="Comic Sans MS" pitchFamily="66" charset="0"/>
                <a:cs typeface="Times New Roman" pitchFamily="18" charset="0"/>
              </a:rPr>
              <a:t>stabilire sulla base dell</a:t>
            </a:r>
            <a:r>
              <a:rPr lang="it-IT" sz="1600" smtClean="0">
                <a:effectLst/>
                <a:cs typeface="Times New Roman" pitchFamily="18" charset="0"/>
              </a:rPr>
              <a:t>’</a:t>
            </a:r>
            <a:r>
              <a:rPr lang="it-IT" sz="1600" smtClean="0">
                <a:effectLst/>
                <a:latin typeface="Comic Sans MS" pitchFamily="66" charset="0"/>
                <a:cs typeface="Times New Roman" pitchFamily="18" charset="0"/>
              </a:rPr>
              <a:t>esigenze dell</a:t>
            </a:r>
            <a:r>
              <a:rPr lang="it-IT" sz="1600" smtClean="0">
                <a:effectLst/>
                <a:cs typeface="Times New Roman" pitchFamily="18" charset="0"/>
              </a:rPr>
              <a:t>’</a:t>
            </a:r>
            <a:r>
              <a:rPr lang="it-IT" sz="1600" smtClean="0">
                <a:effectLst/>
                <a:latin typeface="Comic Sans MS" pitchFamily="66" charset="0"/>
                <a:cs typeface="Times New Roman" pitchFamily="18" charset="0"/>
              </a:rPr>
              <a:t>Amministrazione aggiudicatrice, se il contratto sar</a:t>
            </a:r>
            <a:r>
              <a:rPr lang="it-IT" sz="1600" smtClean="0">
                <a:effectLst/>
                <a:cs typeface="Times New Roman" pitchFamily="18" charset="0"/>
              </a:rPr>
              <a:t>à</a:t>
            </a:r>
            <a:r>
              <a:rPr lang="it-IT" sz="1600" smtClean="0">
                <a:effectLst/>
                <a:latin typeface="Comic Sans MS" pitchFamily="66" charset="0"/>
                <a:cs typeface="Times New Roman" pitchFamily="18" charset="0"/>
              </a:rPr>
              <a:t> stipulato a corpo o a misura, o parte a corpo e parte a misura, (art. 53, IV comma);</a:t>
            </a:r>
            <a:br>
              <a:rPr lang="it-IT" sz="1600" smtClean="0">
                <a:effectLst/>
                <a:latin typeface="Comic Sans MS" pitchFamily="66" charset="0"/>
                <a:cs typeface="Times New Roman" pitchFamily="18" charset="0"/>
              </a:rPr>
            </a:br>
            <a:r>
              <a:rPr lang="it-IT" sz="1600" smtClean="0">
                <a:effectLst/>
                <a:latin typeface="Comic Sans MS" pitchFamily="66" charset="0"/>
                <a:cs typeface="Times New Roman" pitchFamily="18" charset="0"/>
              </a:rPr>
              <a:t>c)</a:t>
            </a:r>
            <a:r>
              <a:rPr lang="it-IT" sz="1600" smtClean="0">
                <a:effectLst/>
                <a:cs typeface="Times New Roman" pitchFamily="18" charset="0"/>
              </a:rPr>
              <a:t>     </a:t>
            </a:r>
            <a:r>
              <a:rPr lang="it-IT" sz="1600" smtClean="0">
                <a:effectLst/>
                <a:latin typeface="Times New Roman" pitchFamily="18" charset="0"/>
                <a:cs typeface="Times New Roman" pitchFamily="18" charset="0"/>
              </a:rPr>
              <a:t> </a:t>
            </a:r>
            <a:r>
              <a:rPr lang="it-IT" sz="1600" smtClean="0">
                <a:effectLst/>
                <a:latin typeface="Comic Sans MS" pitchFamily="66" charset="0"/>
                <a:cs typeface="Times New Roman" pitchFamily="18" charset="0"/>
              </a:rPr>
              <a:t>motivare il ricorso alla procedura negoziata o al dialogo competitivo, qualora si prescelgano tali modalit</a:t>
            </a:r>
            <a:r>
              <a:rPr lang="it-IT" sz="1600" smtClean="0">
                <a:effectLst/>
                <a:cs typeface="Times New Roman" pitchFamily="18" charset="0"/>
              </a:rPr>
              <a:t>à</a:t>
            </a:r>
            <a:r>
              <a:rPr lang="it-IT" sz="1600" smtClean="0">
                <a:effectLst/>
                <a:latin typeface="Comic Sans MS" pitchFamily="66" charset="0"/>
                <a:cs typeface="Times New Roman" pitchFamily="18" charset="0"/>
              </a:rPr>
              <a:t> di scelta del contraente (art. 55, comma 1, art. 57, comma 1);</a:t>
            </a:r>
            <a:br>
              <a:rPr lang="it-IT" sz="1600" smtClean="0">
                <a:effectLst/>
                <a:latin typeface="Comic Sans MS" pitchFamily="66" charset="0"/>
                <a:cs typeface="Times New Roman" pitchFamily="18" charset="0"/>
              </a:rPr>
            </a:br>
            <a:endParaRPr lang="it-IT" sz="1600" smtClean="0">
              <a:effectLst/>
              <a:latin typeface="Comic Sans MS" pitchFamily="66" charset="0"/>
              <a:cs typeface="Times New Roman" pitchFamily="18" charset="0"/>
            </a:endParaRPr>
          </a:p>
        </p:txBody>
      </p:sp>
      <p:sp>
        <p:nvSpPr>
          <p:cNvPr id="2" name="Segnaposto data 1"/>
          <p:cNvSpPr>
            <a:spLocks noGrp="1"/>
          </p:cNvSpPr>
          <p:nvPr>
            <p:ph type="dt" sz="half" idx="10"/>
          </p:nvPr>
        </p:nvSpPr>
        <p:spPr/>
        <p:txBody>
          <a:bodyPr/>
          <a:lstStyle/>
          <a:p>
            <a:pPr>
              <a:defRPr/>
            </a:pPr>
            <a:fld id="{D4054122-CAD2-40AE-95F2-D5A711A8ADF7}" type="datetime1">
              <a:rPr lang="it-IT" smtClean="0">
                <a:solidFill>
                  <a:srgbClr val="FFFFFF"/>
                </a:solidFill>
              </a:rPr>
              <a:t>23/11/2012</a:t>
            </a:fld>
            <a:endParaRPr lang="it-IT">
              <a:solidFill>
                <a:srgbClr val="FFFFFF"/>
              </a:solidFill>
            </a:endParaRPr>
          </a:p>
        </p:txBody>
      </p:sp>
      <p:sp>
        <p:nvSpPr>
          <p:cNvPr id="4" name="Segnaposto piè di pagina 3"/>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3" name="Segnaposto numero diapositiva 2"/>
          <p:cNvSpPr>
            <a:spLocks noGrp="1"/>
          </p:cNvSpPr>
          <p:nvPr>
            <p:ph type="sldNum" sz="quarter" idx="12"/>
          </p:nvPr>
        </p:nvSpPr>
        <p:spPr/>
        <p:txBody>
          <a:bodyPr/>
          <a:lstStyle/>
          <a:p>
            <a:pPr>
              <a:defRPr/>
            </a:pPr>
            <a:fld id="{86AAACD8-8307-4E8D-A2DE-DF9A5A0DAC9B}" type="slidenum">
              <a:rPr lang="it-IT" smtClean="0">
                <a:solidFill>
                  <a:srgbClr val="FFFFFF"/>
                </a:solidFill>
              </a:rPr>
              <a:pPr>
                <a:defRPr/>
              </a:pPr>
              <a:t>59</a:t>
            </a:fld>
            <a:endParaRPr lang="it-IT">
              <a:solidFill>
                <a:srgbClr val="FFFFFF"/>
              </a:solidFill>
            </a:endParaRPr>
          </a:p>
        </p:txBody>
      </p:sp>
      <p:sp>
        <p:nvSpPr>
          <p:cNvPr id="7" name="Rettangolo 6"/>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396617207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La Tesoreria unica e i suoi effetti</a:t>
            </a:r>
            <a:endParaRPr lang="it-IT" sz="3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103016" cy="17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71" y="3645024"/>
            <a:ext cx="8076961" cy="2549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fld id="{6F383340-0C41-4259-9A5F-220528A56CC7}" type="datetime1">
              <a:rPr lang="it-IT" smtClean="0"/>
              <a:t>23/11/2012</a:t>
            </a:fld>
            <a:endParaRPr lang="it-IT"/>
          </a:p>
        </p:txBody>
      </p:sp>
      <p:sp>
        <p:nvSpPr>
          <p:cNvPr id="4" name="Segnaposto numero diapositiva 3"/>
          <p:cNvSpPr>
            <a:spLocks noGrp="1"/>
          </p:cNvSpPr>
          <p:nvPr>
            <p:ph type="sldNum" sz="quarter" idx="12"/>
          </p:nvPr>
        </p:nvSpPr>
        <p:spPr/>
        <p:txBody>
          <a:bodyPr/>
          <a:lstStyle/>
          <a:p>
            <a:fld id="{FC98327F-849C-41C6-8359-01F1A4012F6D}" type="slidenum">
              <a:rPr lang="it-IT" smtClean="0"/>
              <a:t>6</a:t>
            </a:fld>
            <a:endParaRPr lang="it-IT"/>
          </a:p>
        </p:txBody>
      </p:sp>
      <p:sp>
        <p:nvSpPr>
          <p:cNvPr id="5" name="Segnaposto piè di pagina 4"/>
          <p:cNvSpPr>
            <a:spLocks noGrp="1"/>
          </p:cNvSpPr>
          <p:nvPr>
            <p:ph type="ftr" sz="quarter" idx="11"/>
          </p:nvPr>
        </p:nvSpPr>
        <p:spPr/>
        <p:txBody>
          <a:bodyPr/>
          <a:lstStyle/>
          <a:p>
            <a:r>
              <a:rPr lang="it-IT" smtClean="0"/>
              <a:t>Anna Armone</a:t>
            </a:r>
            <a:endParaRPr lang="it-IT"/>
          </a:p>
        </p:txBody>
      </p:sp>
      <p:sp>
        <p:nvSpPr>
          <p:cNvPr id="8" name="CasellaDiTesto 7"/>
          <p:cNvSpPr txBox="1"/>
          <p:nvPr/>
        </p:nvSpPr>
        <p:spPr>
          <a:xfrm>
            <a:off x="1604" y="7764"/>
            <a:ext cx="1907704" cy="338554"/>
          </a:xfrm>
          <a:prstGeom prst="rect">
            <a:avLst/>
          </a:prstGeom>
          <a:noFill/>
        </p:spPr>
        <p:txBody>
          <a:bodyPr wrap="square" rtlCol="0">
            <a:spAutoFit/>
          </a:bodyPr>
          <a:lstStyle/>
          <a:p>
            <a:r>
              <a:rPr lang="it-IT" sz="1600" dirty="0" err="1" smtClean="0"/>
              <a:t>Spending</a:t>
            </a:r>
            <a:r>
              <a:rPr lang="it-IT" sz="1600" dirty="0" smtClean="0"/>
              <a:t> </a:t>
            </a:r>
            <a:r>
              <a:rPr lang="it-IT" sz="1600" dirty="0" err="1" smtClean="0"/>
              <a:t>review</a:t>
            </a:r>
            <a:endParaRPr lang="it-IT" sz="1600" dirty="0"/>
          </a:p>
        </p:txBody>
      </p:sp>
    </p:spTree>
    <p:extLst>
      <p:ext uri="{BB962C8B-B14F-4D97-AF65-F5344CB8AC3E}">
        <p14:creationId xmlns:p14="http://schemas.microsoft.com/office/powerpoint/2010/main" val="1882839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609600"/>
            <a:ext cx="77724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it-IT" sz="2000" b="1" smtClean="0">
                <a:effectLst/>
                <a:latin typeface="Comic Sans MS" pitchFamily="66" charset="0"/>
                <a:cs typeface="Times New Roman" pitchFamily="18" charset="0"/>
              </a:rPr>
              <a:t>Contenuto facoltativo della determinazione a contrarre.</a:t>
            </a:r>
            <a:r>
              <a:rPr lang="it-IT" sz="2000" smtClean="0">
                <a:effectLst/>
                <a:latin typeface="Comic Sans MS" pitchFamily="66" charset="0"/>
                <a:cs typeface="Times New Roman" pitchFamily="18" charset="0"/>
              </a:rPr>
              <a:t/>
            </a:r>
            <a:br>
              <a:rPr lang="it-IT" sz="2000" smtClean="0">
                <a:effectLst/>
                <a:latin typeface="Comic Sans MS" pitchFamily="66" charset="0"/>
                <a:cs typeface="Times New Roman" pitchFamily="18" charset="0"/>
              </a:rPr>
            </a:br>
            <a:r>
              <a:rPr lang="it-IT" sz="2000" smtClean="0">
                <a:effectLst/>
                <a:latin typeface="Comic Sans MS" pitchFamily="66" charset="0"/>
                <a:cs typeface="Times New Roman" pitchFamily="18" charset="0"/>
              </a:rPr>
              <a:t>La determinazione a contrarre può, a discrezione delle Amministrazioni, contenere le seguenti previsioni:</a:t>
            </a:r>
            <a:br>
              <a:rPr lang="it-IT" sz="2000" smtClean="0">
                <a:effectLst/>
                <a:latin typeface="Comic Sans MS" pitchFamily="66" charset="0"/>
                <a:cs typeface="Times New Roman" pitchFamily="18" charset="0"/>
              </a:rPr>
            </a:br>
            <a:r>
              <a:rPr lang="it-IT" sz="2000" smtClean="0">
                <a:effectLst/>
                <a:latin typeface="Comic Sans MS" pitchFamily="66" charset="0"/>
                <a:cs typeface="Times New Roman" pitchFamily="18" charset="0"/>
              </a:rPr>
              <a:t>a)</a:t>
            </a:r>
            <a:r>
              <a:rPr lang="it-IT" sz="2000" smtClean="0">
                <a:effectLst/>
                <a:cs typeface="Times New Roman" pitchFamily="18" charset="0"/>
              </a:rPr>
              <a:t>     </a:t>
            </a:r>
            <a:r>
              <a:rPr lang="it-IT" sz="2000" smtClean="0">
                <a:effectLst/>
                <a:latin typeface="Times New Roman" pitchFamily="18" charset="0"/>
                <a:cs typeface="Times New Roman" pitchFamily="18" charset="0"/>
              </a:rPr>
              <a:t> </a:t>
            </a:r>
            <a:r>
              <a:rPr lang="it-IT" sz="2000" smtClean="0">
                <a:effectLst/>
                <a:latin typeface="Comic Sans MS" pitchFamily="66" charset="0"/>
                <a:cs typeface="Times New Roman" pitchFamily="18" charset="0"/>
              </a:rPr>
              <a:t>prenotazione d</a:t>
            </a:r>
            <a:r>
              <a:rPr lang="it-IT" sz="2000" smtClean="0">
                <a:effectLst/>
                <a:cs typeface="Times New Roman" pitchFamily="18" charset="0"/>
              </a:rPr>
              <a:t>’</a:t>
            </a:r>
            <a:r>
              <a:rPr lang="it-IT" sz="2000" smtClean="0">
                <a:effectLst/>
                <a:latin typeface="Comic Sans MS" pitchFamily="66" charset="0"/>
                <a:cs typeface="Times New Roman" pitchFamily="18" charset="0"/>
              </a:rPr>
              <a:t>impegno di spesa;</a:t>
            </a:r>
            <a:br>
              <a:rPr lang="it-IT" sz="2000" smtClean="0">
                <a:effectLst/>
                <a:latin typeface="Comic Sans MS" pitchFamily="66" charset="0"/>
                <a:cs typeface="Times New Roman" pitchFamily="18" charset="0"/>
              </a:rPr>
            </a:br>
            <a:r>
              <a:rPr lang="it-IT" sz="2000" smtClean="0">
                <a:effectLst/>
                <a:latin typeface="Comic Sans MS" pitchFamily="66" charset="0"/>
                <a:cs typeface="Times New Roman" pitchFamily="18" charset="0"/>
              </a:rPr>
              <a:t>b)</a:t>
            </a:r>
            <a:r>
              <a:rPr lang="it-IT" sz="2000" smtClean="0">
                <a:effectLst/>
                <a:cs typeface="Times New Roman" pitchFamily="18" charset="0"/>
              </a:rPr>
              <a:t>     </a:t>
            </a:r>
            <a:r>
              <a:rPr lang="it-IT" sz="2000" smtClean="0">
                <a:effectLst/>
                <a:latin typeface="Times New Roman" pitchFamily="18" charset="0"/>
                <a:cs typeface="Times New Roman" pitchFamily="18" charset="0"/>
              </a:rPr>
              <a:t> </a:t>
            </a:r>
            <a:r>
              <a:rPr lang="it-IT" sz="2000" smtClean="0">
                <a:effectLst/>
                <a:latin typeface="Comic Sans MS" pitchFamily="66" charset="0"/>
                <a:cs typeface="Times New Roman" pitchFamily="18" charset="0"/>
              </a:rPr>
              <a:t>nomina e composizione della commissione di gara (tranne il caso di gara con offerta economicamente pi</a:t>
            </a:r>
            <a:r>
              <a:rPr lang="it-IT" sz="2000" smtClean="0">
                <a:effectLst/>
                <a:cs typeface="Times New Roman" pitchFamily="18" charset="0"/>
              </a:rPr>
              <a:t>ù</a:t>
            </a:r>
            <a:r>
              <a:rPr lang="it-IT" sz="2000" smtClean="0">
                <a:effectLst/>
                <a:latin typeface="Comic Sans MS" pitchFamily="66" charset="0"/>
                <a:cs typeface="Times New Roman" pitchFamily="18" charset="0"/>
              </a:rPr>
              <a:t> vantaggiosa, perch</a:t>
            </a:r>
            <a:r>
              <a:rPr lang="it-IT" sz="2000" smtClean="0">
                <a:effectLst/>
                <a:cs typeface="Times New Roman" pitchFamily="18" charset="0"/>
              </a:rPr>
              <a:t>é</a:t>
            </a:r>
            <a:r>
              <a:rPr lang="it-IT" sz="2000" smtClean="0">
                <a:effectLst/>
                <a:latin typeface="Comic Sans MS" pitchFamily="66" charset="0"/>
                <a:cs typeface="Times New Roman" pitchFamily="18" charset="0"/>
              </a:rPr>
              <a:t> in tal caso la commissione di gara deve essere nominata dopo la ricezione delle offerte art. 84, comma 1 del D. Lgs. n. 163/2006);</a:t>
            </a:r>
            <a:br>
              <a:rPr lang="it-IT" sz="2000" smtClean="0">
                <a:effectLst/>
                <a:latin typeface="Comic Sans MS" pitchFamily="66" charset="0"/>
                <a:cs typeface="Times New Roman" pitchFamily="18" charset="0"/>
              </a:rPr>
            </a:br>
            <a:r>
              <a:rPr lang="it-IT" sz="2000" smtClean="0">
                <a:effectLst/>
                <a:latin typeface="Comic Sans MS" pitchFamily="66" charset="0"/>
                <a:cs typeface="Times New Roman" pitchFamily="18" charset="0"/>
              </a:rPr>
              <a:t>c)</a:t>
            </a:r>
            <a:r>
              <a:rPr lang="it-IT" sz="2000" smtClean="0">
                <a:effectLst/>
                <a:cs typeface="Times New Roman" pitchFamily="18" charset="0"/>
              </a:rPr>
              <a:t>     </a:t>
            </a:r>
            <a:r>
              <a:rPr lang="it-IT" sz="2000" smtClean="0">
                <a:effectLst/>
                <a:latin typeface="Times New Roman" pitchFamily="18" charset="0"/>
                <a:cs typeface="Times New Roman" pitchFamily="18" charset="0"/>
              </a:rPr>
              <a:t> </a:t>
            </a:r>
            <a:r>
              <a:rPr lang="it-IT" sz="2000" smtClean="0">
                <a:effectLst/>
                <a:latin typeface="Comic Sans MS" pitchFamily="66" charset="0"/>
                <a:cs typeface="Times New Roman" pitchFamily="18" charset="0"/>
              </a:rPr>
              <a:t>indicazione del nominativo del Responsabile del Procedimento (tale indicazione </a:t>
            </a:r>
            <a:r>
              <a:rPr lang="it-IT" sz="2000" smtClean="0">
                <a:effectLst/>
                <a:cs typeface="Times New Roman" pitchFamily="18" charset="0"/>
              </a:rPr>
              <a:t>è</a:t>
            </a:r>
            <a:r>
              <a:rPr lang="it-IT" sz="2000" smtClean="0">
                <a:effectLst/>
                <a:latin typeface="Comic Sans MS" pitchFamily="66" charset="0"/>
                <a:cs typeface="Times New Roman" pitchFamily="18" charset="0"/>
              </a:rPr>
              <a:t> facoltativa nella determinazione a contrarre, mentre </a:t>
            </a:r>
            <a:r>
              <a:rPr lang="it-IT" sz="2000" smtClean="0">
                <a:effectLst/>
                <a:cs typeface="Times New Roman" pitchFamily="18" charset="0"/>
              </a:rPr>
              <a:t>è</a:t>
            </a:r>
            <a:r>
              <a:rPr lang="it-IT" sz="2000" smtClean="0">
                <a:effectLst/>
                <a:latin typeface="Comic Sans MS" pitchFamily="66" charset="0"/>
                <a:cs typeface="Times New Roman" pitchFamily="18" charset="0"/>
              </a:rPr>
              <a:t> obbligatoria nel bando o lettera d</a:t>
            </a:r>
            <a:r>
              <a:rPr lang="it-IT" sz="2000" smtClean="0">
                <a:effectLst/>
                <a:cs typeface="Times New Roman" pitchFamily="18" charset="0"/>
              </a:rPr>
              <a:t>’</a:t>
            </a:r>
            <a:r>
              <a:rPr lang="it-IT" sz="2000" smtClean="0">
                <a:effectLst/>
                <a:latin typeface="Comic Sans MS" pitchFamily="66" charset="0"/>
                <a:cs typeface="Times New Roman" pitchFamily="18" charset="0"/>
              </a:rPr>
              <a:t>invito secondo quanto prevede l</a:t>
            </a:r>
            <a:r>
              <a:rPr lang="it-IT" sz="2000" smtClean="0">
                <a:effectLst/>
                <a:cs typeface="Times New Roman" pitchFamily="18" charset="0"/>
              </a:rPr>
              <a:t>’</a:t>
            </a:r>
            <a:r>
              <a:rPr lang="it-IT" sz="2000" smtClean="0">
                <a:effectLst/>
                <a:latin typeface="Comic Sans MS" pitchFamily="66" charset="0"/>
                <a:cs typeface="Times New Roman" pitchFamily="18" charset="0"/>
              </a:rPr>
              <a:t>art. 10, comma VIII del D. Lgs. n. 163/2006,  art. 4 legge n. 241/1990).</a:t>
            </a:r>
            <a:br>
              <a:rPr lang="it-IT" sz="2000" smtClean="0">
                <a:effectLst/>
                <a:latin typeface="Comic Sans MS" pitchFamily="66" charset="0"/>
                <a:cs typeface="Times New Roman" pitchFamily="18" charset="0"/>
              </a:rPr>
            </a:br>
            <a:endParaRPr lang="it-IT" sz="2000" smtClean="0">
              <a:effectLst/>
              <a:latin typeface="Comic Sans MS" pitchFamily="66" charset="0"/>
              <a:cs typeface="Times New Roman" pitchFamily="18" charset="0"/>
            </a:endParaRPr>
          </a:p>
        </p:txBody>
      </p:sp>
      <p:sp>
        <p:nvSpPr>
          <p:cNvPr id="2" name="Segnaposto data 1"/>
          <p:cNvSpPr>
            <a:spLocks noGrp="1"/>
          </p:cNvSpPr>
          <p:nvPr>
            <p:ph type="dt" sz="half" idx="10"/>
          </p:nvPr>
        </p:nvSpPr>
        <p:spPr/>
        <p:txBody>
          <a:bodyPr/>
          <a:lstStyle/>
          <a:p>
            <a:pPr>
              <a:defRPr/>
            </a:pPr>
            <a:fld id="{74E056F5-A0F2-4961-B8FB-6AF45E3FD5AD}" type="datetime1">
              <a:rPr lang="it-IT" smtClean="0">
                <a:solidFill>
                  <a:srgbClr val="FFFFFF"/>
                </a:solidFill>
              </a:rPr>
              <a:t>23/11/2012</a:t>
            </a:fld>
            <a:endParaRPr lang="it-IT">
              <a:solidFill>
                <a:srgbClr val="FFFFFF"/>
              </a:solidFill>
            </a:endParaRPr>
          </a:p>
        </p:txBody>
      </p:sp>
      <p:sp>
        <p:nvSpPr>
          <p:cNvPr id="4" name="Segnaposto piè di pagina 3"/>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3" name="Segnaposto numero diapositiva 2"/>
          <p:cNvSpPr>
            <a:spLocks noGrp="1"/>
          </p:cNvSpPr>
          <p:nvPr>
            <p:ph type="sldNum" sz="quarter" idx="12"/>
          </p:nvPr>
        </p:nvSpPr>
        <p:spPr/>
        <p:txBody>
          <a:bodyPr/>
          <a:lstStyle/>
          <a:p>
            <a:pPr>
              <a:defRPr/>
            </a:pPr>
            <a:fld id="{86AAACD8-8307-4E8D-A2DE-DF9A5A0DAC9B}" type="slidenum">
              <a:rPr lang="it-IT" smtClean="0">
                <a:solidFill>
                  <a:srgbClr val="FFFFFF"/>
                </a:solidFill>
              </a:rPr>
              <a:pPr>
                <a:defRPr/>
              </a:pPr>
              <a:t>60</a:t>
            </a:fld>
            <a:endParaRPr lang="it-IT">
              <a:solidFill>
                <a:srgbClr val="FFFFFF"/>
              </a:solidFill>
            </a:endParaRPr>
          </a:p>
        </p:txBody>
      </p:sp>
      <p:sp>
        <p:nvSpPr>
          <p:cNvPr id="7" name="Rettangolo 6"/>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957451622"/>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609600"/>
            <a:ext cx="77724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it-IT" sz="1600" b="1" dirty="0" smtClean="0">
                <a:effectLst/>
                <a:latin typeface="Comic Sans MS" pitchFamily="66" charset="0"/>
                <a:cs typeface="Times New Roman" pitchFamily="18" charset="0"/>
              </a:rPr>
              <a:t>Conseguenze della mancata adozione della determinazione a contrarre o di vizi di quest</a:t>
            </a:r>
            <a:r>
              <a:rPr lang="it-IT" sz="1600" b="1" dirty="0" smtClean="0">
                <a:effectLst/>
                <a:cs typeface="Times New Roman" pitchFamily="18" charset="0"/>
              </a:rPr>
              <a:t>’</a:t>
            </a:r>
            <a:r>
              <a:rPr lang="it-IT" sz="1600" b="1" dirty="0" smtClean="0">
                <a:effectLst/>
                <a:latin typeface="Comic Sans MS" pitchFamily="66" charset="0"/>
                <a:cs typeface="Times New Roman" pitchFamily="18" charset="0"/>
              </a:rPr>
              <a:t>ultima</a:t>
            </a:r>
            <a:r>
              <a:rPr lang="it-IT" sz="1600" dirty="0" smtClean="0">
                <a:effectLst/>
                <a:latin typeface="Comic Sans MS" pitchFamily="66" charset="0"/>
                <a:cs typeface="Times New Roman" pitchFamily="18" charset="0"/>
              </a:rPr>
              <a:t/>
            </a:r>
            <a:br>
              <a:rPr lang="it-IT" sz="1600" dirty="0" smtClean="0">
                <a:effectLst/>
                <a:latin typeface="Comic Sans MS" pitchFamily="66" charset="0"/>
                <a:cs typeface="Times New Roman" pitchFamily="18" charset="0"/>
              </a:rPr>
            </a:br>
            <a:r>
              <a:rPr lang="it-IT" sz="1600" dirty="0" smtClean="0">
                <a:effectLst/>
                <a:latin typeface="Comic Sans MS" pitchFamily="66" charset="0"/>
                <a:cs typeface="Times New Roman" pitchFamily="18" charset="0"/>
              </a:rPr>
              <a:t>La determinazione a contrarre costituisce un </a:t>
            </a:r>
            <a:r>
              <a:rPr lang="it-IT" sz="1600" i="1" dirty="0" smtClean="0">
                <a:effectLst/>
                <a:latin typeface="Comic Sans MS" pitchFamily="66" charset="0"/>
                <a:cs typeface="Times New Roman" pitchFamily="18" charset="0"/>
              </a:rPr>
              <a:t>passaggio obbligato</a:t>
            </a:r>
            <a:r>
              <a:rPr lang="it-IT" sz="1600" dirty="0" smtClean="0">
                <a:effectLst/>
                <a:latin typeface="Comic Sans MS" pitchFamily="66" charset="0"/>
                <a:cs typeface="Times New Roman" pitchFamily="18" charset="0"/>
              </a:rPr>
              <a:t> nell</a:t>
            </a:r>
            <a:r>
              <a:rPr lang="it-IT" sz="1600" dirty="0" smtClean="0">
                <a:effectLst/>
                <a:cs typeface="Times New Roman" pitchFamily="18" charset="0"/>
              </a:rPr>
              <a:t>’</a:t>
            </a:r>
            <a:r>
              <a:rPr lang="it-IT" sz="1600" dirty="0" smtClean="0">
                <a:effectLst/>
                <a:latin typeface="Comic Sans MS" pitchFamily="66" charset="0"/>
                <a:cs typeface="Times New Roman" pitchFamily="18" charset="0"/>
              </a:rPr>
              <a:t>iter di formazione della stessa volont</a:t>
            </a:r>
            <a:r>
              <a:rPr lang="it-IT" sz="1600" dirty="0" smtClean="0">
                <a:effectLst/>
                <a:cs typeface="Times New Roman" pitchFamily="18" charset="0"/>
              </a:rPr>
              <a:t>à</a:t>
            </a:r>
            <a:r>
              <a:rPr lang="it-IT" sz="1600" dirty="0" smtClean="0">
                <a:effectLst/>
                <a:latin typeface="Comic Sans MS" pitchFamily="66" charset="0"/>
                <a:cs typeface="Times New Roman" pitchFamily="18" charset="0"/>
              </a:rPr>
              <a:t> contrattuale del soggetto pubblico, tanto da costituire il presupposto necessario del futuro contratto che la Pubblica Amministrazione intende stipulare, che quindi si pone in rapporto di </a:t>
            </a:r>
            <a:r>
              <a:rPr lang="it-IT" sz="1600" i="1" dirty="0" smtClean="0">
                <a:effectLst/>
                <a:latin typeface="Comic Sans MS" pitchFamily="66" charset="0"/>
                <a:cs typeface="Times New Roman" pitchFamily="18" charset="0"/>
              </a:rPr>
              <a:t>strumentalit</a:t>
            </a:r>
            <a:r>
              <a:rPr lang="it-IT" sz="1600" i="1" dirty="0" smtClean="0">
                <a:effectLst/>
                <a:cs typeface="Times New Roman" pitchFamily="18" charset="0"/>
              </a:rPr>
              <a:t>à</a:t>
            </a:r>
            <a:r>
              <a:rPr lang="it-IT" sz="1600" dirty="0" smtClean="0">
                <a:effectLst/>
                <a:latin typeface="Comic Sans MS" pitchFamily="66" charset="0"/>
                <a:cs typeface="Times New Roman" pitchFamily="18" charset="0"/>
              </a:rPr>
              <a:t> con il provvedimento di aggiudicazione e con il successivo contratto da stipulare.</a:t>
            </a:r>
            <a:br>
              <a:rPr lang="it-IT" sz="1600" dirty="0" smtClean="0">
                <a:effectLst/>
                <a:latin typeface="Comic Sans MS" pitchFamily="66" charset="0"/>
                <a:cs typeface="Times New Roman" pitchFamily="18" charset="0"/>
              </a:rPr>
            </a:br>
            <a:r>
              <a:rPr lang="it-IT" sz="1600" dirty="0" smtClean="0">
                <a:effectLst/>
                <a:cs typeface="Times New Roman" pitchFamily="18" charset="0"/>
              </a:rPr>
              <a:t> </a:t>
            </a:r>
            <a:br>
              <a:rPr lang="it-IT" sz="1600" dirty="0" smtClean="0">
                <a:effectLst/>
                <a:cs typeface="Times New Roman" pitchFamily="18" charset="0"/>
              </a:rPr>
            </a:br>
            <a:r>
              <a:rPr lang="it-IT" sz="1600" dirty="0" smtClean="0">
                <a:effectLst/>
                <a:latin typeface="Comic Sans MS" pitchFamily="66" charset="0"/>
                <a:cs typeface="Times New Roman" pitchFamily="18" charset="0"/>
              </a:rPr>
              <a:t>Ne deriva che la mancata adozione (inesistenza) della determinazione a contrarre, la sua nullit</a:t>
            </a:r>
            <a:r>
              <a:rPr lang="it-IT" sz="1600" dirty="0" smtClean="0">
                <a:effectLst/>
                <a:cs typeface="Times New Roman" pitchFamily="18" charset="0"/>
              </a:rPr>
              <a:t>à</a:t>
            </a:r>
            <a:r>
              <a:rPr lang="it-IT" sz="1600" dirty="0" smtClean="0">
                <a:effectLst/>
                <a:latin typeface="Comic Sans MS" pitchFamily="66" charset="0"/>
                <a:cs typeface="Times New Roman" pitchFamily="18" charset="0"/>
              </a:rPr>
              <a:t> o la presenza di un vizio di legittimit</a:t>
            </a:r>
            <a:r>
              <a:rPr lang="it-IT" sz="1600" dirty="0" smtClean="0">
                <a:effectLst/>
                <a:cs typeface="Times New Roman" pitchFamily="18" charset="0"/>
              </a:rPr>
              <a:t>à</a:t>
            </a:r>
            <a:r>
              <a:rPr lang="it-IT" sz="1600" dirty="0" smtClean="0">
                <a:effectLst/>
                <a:latin typeface="Comic Sans MS" pitchFamily="66" charset="0"/>
                <a:cs typeface="Times New Roman" pitchFamily="18" charset="0"/>
              </a:rPr>
              <a:t> che la renda annullabile, determinando un vizio dell</a:t>
            </a:r>
            <a:r>
              <a:rPr lang="it-IT" sz="1600" dirty="0" smtClean="0">
                <a:effectLst/>
                <a:cs typeface="Times New Roman" pitchFamily="18" charset="0"/>
              </a:rPr>
              <a:t>’</a:t>
            </a:r>
            <a:r>
              <a:rPr lang="it-IT" sz="1600" dirty="0" smtClean="0">
                <a:effectLst/>
                <a:latin typeface="Comic Sans MS" pitchFamily="66" charset="0"/>
                <a:cs typeface="Times New Roman" pitchFamily="18" charset="0"/>
              </a:rPr>
              <a:t>iter procedimentale che riguarda la formazione della volont</a:t>
            </a:r>
            <a:r>
              <a:rPr lang="it-IT" sz="1600" dirty="0" smtClean="0">
                <a:effectLst/>
                <a:cs typeface="Times New Roman" pitchFamily="18" charset="0"/>
              </a:rPr>
              <a:t>à</a:t>
            </a:r>
            <a:r>
              <a:rPr lang="it-IT" sz="1600" dirty="0" smtClean="0">
                <a:effectLst/>
                <a:latin typeface="Comic Sans MS" pitchFamily="66" charset="0"/>
                <a:cs typeface="Times New Roman" pitchFamily="18" charset="0"/>
              </a:rPr>
              <a:t> contrattuale del soggetto pubblico,  si riflette inevitabilmente su tutti gli atti del procedimento di gara compreso il provvedimento di aggiudicazione ed il successivo contratto comportandone un suo vizio </a:t>
            </a:r>
            <a:r>
              <a:rPr lang="it-IT" sz="1600" i="1" dirty="0" smtClean="0">
                <a:effectLst/>
                <a:latin typeface="Comic Sans MS" pitchFamily="66" charset="0"/>
                <a:cs typeface="Times New Roman" pitchFamily="18" charset="0"/>
              </a:rPr>
              <a:t>derivato</a:t>
            </a:r>
            <a:r>
              <a:rPr lang="it-IT" sz="1600" dirty="0" smtClean="0">
                <a:effectLst/>
                <a:latin typeface="Comic Sans MS" pitchFamily="66" charset="0"/>
                <a:cs typeface="Times New Roman" pitchFamily="18" charset="0"/>
              </a:rPr>
              <a:t> ( secondo alcuni il vizio del contratto </a:t>
            </a:r>
            <a:r>
              <a:rPr lang="it-IT" sz="1600" dirty="0" smtClean="0">
                <a:effectLst/>
                <a:cs typeface="Times New Roman" pitchFamily="18" charset="0"/>
              </a:rPr>
              <a:t>è</a:t>
            </a:r>
            <a:r>
              <a:rPr lang="it-IT" sz="1600" dirty="0" smtClean="0">
                <a:effectLst/>
                <a:latin typeface="Comic Sans MS" pitchFamily="66" charset="0"/>
                <a:cs typeface="Times New Roman" pitchFamily="18" charset="0"/>
              </a:rPr>
              <a:t> di annullabilit</a:t>
            </a:r>
            <a:r>
              <a:rPr lang="it-IT" sz="1600" dirty="0" smtClean="0">
                <a:effectLst/>
                <a:cs typeface="Times New Roman" pitchFamily="18" charset="0"/>
              </a:rPr>
              <a:t>à</a:t>
            </a:r>
            <a:r>
              <a:rPr lang="it-IT" sz="1600" dirty="0" smtClean="0">
                <a:effectLst/>
                <a:latin typeface="Comic Sans MS" pitchFamily="66" charset="0"/>
                <a:cs typeface="Times New Roman" pitchFamily="18" charset="0"/>
              </a:rPr>
              <a:t>, secondo altri d</a:t>
            </a:r>
            <a:r>
              <a:rPr lang="it-IT" sz="1600" dirty="0" smtClean="0">
                <a:effectLst/>
                <a:cs typeface="Times New Roman" pitchFamily="18" charset="0"/>
              </a:rPr>
              <a:t>’</a:t>
            </a:r>
            <a:r>
              <a:rPr lang="it-IT" sz="1600" dirty="0" smtClean="0">
                <a:effectLst/>
                <a:latin typeface="Comic Sans MS" pitchFamily="66" charset="0"/>
                <a:cs typeface="Times New Roman" pitchFamily="18" charset="0"/>
              </a:rPr>
              <a:t>i nullit</a:t>
            </a:r>
            <a:r>
              <a:rPr lang="it-IT" sz="1600" dirty="0" smtClean="0">
                <a:effectLst/>
                <a:cs typeface="Times New Roman" pitchFamily="18" charset="0"/>
              </a:rPr>
              <a:t>à</a:t>
            </a:r>
            <a:r>
              <a:rPr lang="it-IT" sz="1600" dirty="0" smtClean="0">
                <a:effectLst/>
                <a:latin typeface="Comic Sans MS" pitchFamily="66" charset="0"/>
                <a:cs typeface="Times New Roman" pitchFamily="18" charset="0"/>
              </a:rPr>
              <a:t> o inesistenza), seconda la teoria degli effetti </a:t>
            </a:r>
            <a:r>
              <a:rPr lang="it-IT" sz="1600" dirty="0" err="1" smtClean="0">
                <a:effectLst/>
                <a:latin typeface="Comic Sans MS" pitchFamily="66" charset="0"/>
                <a:cs typeface="Times New Roman" pitchFamily="18" charset="0"/>
              </a:rPr>
              <a:t>c.d</a:t>
            </a:r>
            <a:r>
              <a:rPr lang="it-IT" sz="1600" dirty="0" smtClean="0">
                <a:effectLst/>
                <a:latin typeface="Comic Sans MS" pitchFamily="66" charset="0"/>
                <a:cs typeface="Times New Roman" pitchFamily="18" charset="0"/>
              </a:rPr>
              <a:t> </a:t>
            </a:r>
            <a:r>
              <a:rPr lang="it-IT" sz="1600" dirty="0" smtClean="0">
                <a:effectLst/>
                <a:cs typeface="Times New Roman" pitchFamily="18" charset="0"/>
              </a:rPr>
              <a:t>“</a:t>
            </a:r>
            <a:r>
              <a:rPr lang="it-IT" sz="1600" dirty="0" smtClean="0">
                <a:effectLst/>
                <a:latin typeface="Comic Sans MS" pitchFamily="66" charset="0"/>
                <a:cs typeface="Times New Roman" pitchFamily="18" charset="0"/>
              </a:rPr>
              <a:t>a cascata</a:t>
            </a:r>
            <a:r>
              <a:rPr lang="it-IT" sz="1600" dirty="0" smtClean="0">
                <a:effectLst/>
                <a:cs typeface="Times New Roman" pitchFamily="18" charset="0"/>
              </a:rPr>
              <a:t>”</a:t>
            </a:r>
            <a:r>
              <a:rPr lang="it-IT" sz="1600" dirty="0" smtClean="0">
                <a:effectLst/>
                <a:latin typeface="Comic Sans MS" pitchFamily="66" charset="0"/>
                <a:cs typeface="Times New Roman" pitchFamily="18" charset="0"/>
              </a:rPr>
              <a:t>, o della c.d. </a:t>
            </a:r>
            <a:r>
              <a:rPr lang="it-IT" sz="1600" dirty="0" smtClean="0">
                <a:effectLst/>
                <a:cs typeface="Times New Roman" pitchFamily="18" charset="0"/>
              </a:rPr>
              <a:t>“</a:t>
            </a:r>
            <a:r>
              <a:rPr lang="it-IT" sz="1600" dirty="0" smtClean="0">
                <a:effectLst/>
                <a:latin typeface="Comic Sans MS" pitchFamily="66" charset="0"/>
                <a:cs typeface="Times New Roman" pitchFamily="18" charset="0"/>
              </a:rPr>
              <a:t>invalidit</a:t>
            </a:r>
            <a:r>
              <a:rPr lang="it-IT" sz="1600" dirty="0" smtClean="0">
                <a:effectLst/>
                <a:cs typeface="Times New Roman" pitchFamily="18" charset="0"/>
              </a:rPr>
              <a:t>à</a:t>
            </a:r>
            <a:r>
              <a:rPr lang="it-IT" sz="1600" dirty="0" smtClean="0">
                <a:effectLst/>
                <a:latin typeface="Comic Sans MS" pitchFamily="66" charset="0"/>
                <a:cs typeface="Times New Roman" pitchFamily="18" charset="0"/>
              </a:rPr>
              <a:t> derivata</a:t>
            </a:r>
            <a:r>
              <a:rPr lang="it-IT" sz="1600" dirty="0" smtClean="0">
                <a:effectLst/>
                <a:cs typeface="Times New Roman" pitchFamily="18" charset="0"/>
              </a:rPr>
              <a:t>”</a:t>
            </a:r>
            <a:r>
              <a:rPr lang="it-IT" sz="1600" dirty="0" smtClean="0">
                <a:effectLst/>
                <a:latin typeface="Comic Sans MS" pitchFamily="66" charset="0"/>
                <a:cs typeface="Times New Roman" pitchFamily="18" charset="0"/>
              </a:rPr>
              <a:t>. </a:t>
            </a:r>
            <a:br>
              <a:rPr lang="it-IT" sz="1600" dirty="0" smtClean="0">
                <a:effectLst/>
                <a:latin typeface="Comic Sans MS" pitchFamily="66" charset="0"/>
                <a:cs typeface="Times New Roman" pitchFamily="18" charset="0"/>
              </a:rPr>
            </a:br>
            <a:r>
              <a:rPr lang="it-IT" sz="1600" dirty="0" smtClean="0">
                <a:effectLst/>
                <a:cs typeface="Arial" charset="0"/>
              </a:rPr>
              <a:t> </a:t>
            </a:r>
            <a:r>
              <a:rPr lang="it-IT" sz="1600" dirty="0" smtClean="0">
                <a:effectLst/>
                <a:cs typeface="Times New Roman" pitchFamily="18" charset="0"/>
              </a:rPr>
              <a:t/>
            </a:r>
            <a:br>
              <a:rPr lang="it-IT" sz="1600" dirty="0" smtClean="0">
                <a:effectLst/>
                <a:cs typeface="Times New Roman" pitchFamily="18" charset="0"/>
              </a:rPr>
            </a:br>
            <a:endParaRPr lang="it-IT" sz="1600" dirty="0" smtClean="0">
              <a:effectLst/>
              <a:cs typeface="Times New Roman" pitchFamily="18" charset="0"/>
            </a:endParaRPr>
          </a:p>
        </p:txBody>
      </p:sp>
      <p:sp>
        <p:nvSpPr>
          <p:cNvPr id="2" name="Segnaposto data 1"/>
          <p:cNvSpPr>
            <a:spLocks noGrp="1"/>
          </p:cNvSpPr>
          <p:nvPr>
            <p:ph type="dt" sz="half" idx="10"/>
          </p:nvPr>
        </p:nvSpPr>
        <p:spPr/>
        <p:txBody>
          <a:bodyPr/>
          <a:lstStyle/>
          <a:p>
            <a:pPr>
              <a:defRPr/>
            </a:pPr>
            <a:fld id="{2307F979-472F-4071-A0E7-B1F7DB66B113}" type="datetime1">
              <a:rPr lang="it-IT" smtClean="0">
                <a:solidFill>
                  <a:srgbClr val="FFFFFF"/>
                </a:solidFill>
              </a:rPr>
              <a:t>23/11/2012</a:t>
            </a:fld>
            <a:endParaRPr lang="it-IT">
              <a:solidFill>
                <a:srgbClr val="FFFFFF"/>
              </a:solidFill>
            </a:endParaRPr>
          </a:p>
        </p:txBody>
      </p:sp>
      <p:sp>
        <p:nvSpPr>
          <p:cNvPr id="4" name="Segnaposto piè di pagina 3"/>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3" name="Segnaposto numero diapositiva 2"/>
          <p:cNvSpPr>
            <a:spLocks noGrp="1"/>
          </p:cNvSpPr>
          <p:nvPr>
            <p:ph type="sldNum" sz="quarter" idx="12"/>
          </p:nvPr>
        </p:nvSpPr>
        <p:spPr/>
        <p:txBody>
          <a:bodyPr/>
          <a:lstStyle/>
          <a:p>
            <a:pPr>
              <a:defRPr/>
            </a:pPr>
            <a:fld id="{86AAACD8-8307-4E8D-A2DE-DF9A5A0DAC9B}" type="slidenum">
              <a:rPr lang="it-IT" smtClean="0">
                <a:solidFill>
                  <a:srgbClr val="FFFFFF"/>
                </a:solidFill>
              </a:rPr>
              <a:pPr>
                <a:defRPr/>
              </a:pPr>
              <a:t>61</a:t>
            </a:fld>
            <a:endParaRPr lang="it-IT">
              <a:solidFill>
                <a:srgbClr val="FFFFFF"/>
              </a:solidFill>
            </a:endParaRPr>
          </a:p>
        </p:txBody>
      </p:sp>
      <p:sp>
        <p:nvSpPr>
          <p:cNvPr id="7" name="Rettangolo 6"/>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1317780463"/>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smtClean="0">
                <a:effectLst/>
              </a:rPr>
              <a:t>Gli atti di indirizzo</a:t>
            </a:r>
          </a:p>
        </p:txBody>
      </p:sp>
      <p:sp>
        <p:nvSpPr>
          <p:cNvPr id="104451" name="Rectangle 3"/>
          <p:cNvSpPr>
            <a:spLocks noGrp="1" noChangeArrowheads="1"/>
          </p:cNvSpPr>
          <p:nvPr>
            <p:ph idx="1"/>
          </p:nvPr>
        </p:nvSpPr>
        <p:spPr>
          <a:xfrm>
            <a:off x="457200" y="1981200"/>
            <a:ext cx="8362950" cy="1016000"/>
          </a:xfrm>
          <a:solidFill>
            <a:schemeClr val="accent1"/>
          </a:solid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it-IT" smtClean="0">
                <a:effectLst/>
              </a:rPr>
              <a:t>Sono espressione sia del potere gerarchico che del potere di coordinamento</a:t>
            </a:r>
          </a:p>
        </p:txBody>
      </p:sp>
      <p:sp>
        <p:nvSpPr>
          <p:cNvPr id="2" name="Segnaposto data 1"/>
          <p:cNvSpPr>
            <a:spLocks noGrp="1"/>
          </p:cNvSpPr>
          <p:nvPr>
            <p:ph type="dt" sz="half" idx="10"/>
          </p:nvPr>
        </p:nvSpPr>
        <p:spPr/>
        <p:txBody>
          <a:bodyPr/>
          <a:lstStyle/>
          <a:p>
            <a:pPr>
              <a:defRPr/>
            </a:pPr>
            <a:fld id="{3EA603BD-0759-4C76-9869-55E44882497B}" type="datetime1">
              <a:rPr lang="it-IT" smtClean="0">
                <a:solidFill>
                  <a:srgbClr val="FFFFFF"/>
                </a:solidFill>
              </a:rPr>
              <a:t>23/11/2012</a:t>
            </a:fld>
            <a:endParaRPr lang="it-IT">
              <a:solidFill>
                <a:srgbClr val="FFFFFF"/>
              </a:solidFill>
            </a:endParaRPr>
          </a:p>
        </p:txBody>
      </p:sp>
      <p:sp>
        <p:nvSpPr>
          <p:cNvPr id="4" name="Segnaposto piè di pagina 3"/>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3" name="Segnaposto numero diapositiva 2"/>
          <p:cNvSpPr>
            <a:spLocks noGrp="1"/>
          </p:cNvSpPr>
          <p:nvPr>
            <p:ph type="sldNum" sz="quarter" idx="12"/>
          </p:nvPr>
        </p:nvSpPr>
        <p:spPr/>
        <p:txBody>
          <a:bodyPr/>
          <a:lstStyle/>
          <a:p>
            <a:pPr>
              <a:defRPr/>
            </a:pPr>
            <a:fld id="{04CB9BE4-B46B-45A6-9542-CA0CA057211F}" type="slidenum">
              <a:rPr lang="it-IT" smtClean="0">
                <a:solidFill>
                  <a:srgbClr val="FFFFFF"/>
                </a:solidFill>
              </a:rPr>
              <a:pPr>
                <a:defRPr/>
              </a:pPr>
              <a:t>62</a:t>
            </a:fld>
            <a:endParaRPr lang="it-IT">
              <a:solidFill>
                <a:srgbClr val="FFFFFF"/>
              </a:solidFill>
            </a:endParaRPr>
          </a:p>
        </p:txBody>
      </p:sp>
      <p:sp>
        <p:nvSpPr>
          <p:cNvPr id="104452" name="Text Box 4"/>
          <p:cNvSpPr txBox="1">
            <a:spLocks noChangeArrowheads="1"/>
          </p:cNvSpPr>
          <p:nvPr/>
        </p:nvSpPr>
        <p:spPr bwMode="auto">
          <a:xfrm>
            <a:off x="2627313" y="3716338"/>
            <a:ext cx="35290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2800" smtClean="0">
                <a:solidFill>
                  <a:srgbClr val="FFFFFF"/>
                </a:solidFill>
              </a:rPr>
              <a:t>Soggetti subordinati</a:t>
            </a:r>
          </a:p>
        </p:txBody>
      </p:sp>
      <p:sp>
        <p:nvSpPr>
          <p:cNvPr id="104453" name="Text Box 7"/>
          <p:cNvSpPr txBox="1">
            <a:spLocks noChangeArrowheads="1"/>
          </p:cNvSpPr>
          <p:nvPr/>
        </p:nvSpPr>
        <p:spPr bwMode="auto">
          <a:xfrm>
            <a:off x="3995738" y="4797425"/>
            <a:ext cx="4537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2800" smtClean="0">
                <a:solidFill>
                  <a:srgbClr val="FFFFFF"/>
                </a:solidFill>
              </a:rPr>
              <a:t>Soggetti equiordinati</a:t>
            </a:r>
          </a:p>
        </p:txBody>
      </p:sp>
      <p:sp>
        <p:nvSpPr>
          <p:cNvPr id="301064" name="Freeform 8"/>
          <p:cNvSpPr>
            <a:spLocks noChangeAspect="1"/>
          </p:cNvSpPr>
          <p:nvPr/>
        </p:nvSpPr>
        <p:spPr bwMode="auto">
          <a:xfrm rot="10284398">
            <a:off x="1835150" y="2636838"/>
            <a:ext cx="687388" cy="1693862"/>
          </a:xfrm>
          <a:custGeom>
            <a:avLst/>
            <a:gdLst>
              <a:gd name="T0" fmla="*/ 2147483647 w 3328"/>
              <a:gd name="T1" fmla="*/ 0 h 2278"/>
              <a:gd name="T2" fmla="*/ 2147483647 w 3328"/>
              <a:gd name="T3" fmla="*/ 2147483647 h 2278"/>
              <a:gd name="T4" fmla="*/ 2147483647 w 3328"/>
              <a:gd name="T5" fmla="*/ 2147483647 h 2278"/>
              <a:gd name="T6" fmla="*/ 2147483647 w 3328"/>
              <a:gd name="T7" fmla="*/ 2147483647 h 2278"/>
              <a:gd name="T8" fmla="*/ 2147483647 w 3328"/>
              <a:gd name="T9" fmla="*/ 2147483647 h 2278"/>
              <a:gd name="T10" fmla="*/ 2147483647 w 3328"/>
              <a:gd name="T11" fmla="*/ 2147483647 h 2278"/>
              <a:gd name="T12" fmla="*/ 2147483647 w 3328"/>
              <a:gd name="T13" fmla="*/ 2147483647 h 2278"/>
              <a:gd name="T14" fmla="*/ 2147483647 w 3328"/>
              <a:gd name="T15" fmla="*/ 2147483647 h 2278"/>
              <a:gd name="T16" fmla="*/ 2147483647 w 3328"/>
              <a:gd name="T17" fmla="*/ 2147483647 h 2278"/>
              <a:gd name="T18" fmla="*/ 2147483647 w 3328"/>
              <a:gd name="T19" fmla="*/ 2147483647 h 2278"/>
              <a:gd name="T20" fmla="*/ 2147483647 w 3328"/>
              <a:gd name="T21" fmla="*/ 2147483647 h 2278"/>
              <a:gd name="T22" fmla="*/ 2147483647 w 3328"/>
              <a:gd name="T23" fmla="*/ 2147483647 h 2278"/>
              <a:gd name="T24" fmla="*/ 2147483647 w 3328"/>
              <a:gd name="T25" fmla="*/ 2147483647 h 2278"/>
              <a:gd name="T26" fmla="*/ 2147483647 w 3328"/>
              <a:gd name="T27" fmla="*/ 2147483647 h 2278"/>
              <a:gd name="T28" fmla="*/ 2147483647 w 3328"/>
              <a:gd name="T29" fmla="*/ 2147483647 h 2278"/>
              <a:gd name="T30" fmla="*/ 2147483647 w 3328"/>
              <a:gd name="T31" fmla="*/ 2147483647 h 2278"/>
              <a:gd name="T32" fmla="*/ 2147483647 w 3328"/>
              <a:gd name="T33" fmla="*/ 2147483647 h 2278"/>
              <a:gd name="T34" fmla="*/ 2147483647 w 3328"/>
              <a:gd name="T35" fmla="*/ 2147483647 h 2278"/>
              <a:gd name="T36" fmla="*/ 2147483647 w 3328"/>
              <a:gd name="T37" fmla="*/ 2147483647 h 2278"/>
              <a:gd name="T38" fmla="*/ 2147483647 w 3328"/>
              <a:gd name="T39" fmla="*/ 2147483647 h 2278"/>
              <a:gd name="T40" fmla="*/ 2147483647 w 3328"/>
              <a:gd name="T41" fmla="*/ 2147483647 h 2278"/>
              <a:gd name="T42" fmla="*/ 2147483647 w 3328"/>
              <a:gd name="T43" fmla="*/ 2147483647 h 2278"/>
              <a:gd name="T44" fmla="*/ 2147483647 w 3328"/>
              <a:gd name="T45" fmla="*/ 2147483647 h 2278"/>
              <a:gd name="T46" fmla="*/ 2147483647 w 3328"/>
              <a:gd name="T47" fmla="*/ 2147483647 h 2278"/>
              <a:gd name="T48" fmla="*/ 2147483647 w 3328"/>
              <a:gd name="T49" fmla="*/ 2147483647 h 2278"/>
              <a:gd name="T50" fmla="*/ 2147483647 w 3328"/>
              <a:gd name="T51" fmla="*/ 2147483647 h 2278"/>
              <a:gd name="T52" fmla="*/ 2147483647 w 3328"/>
              <a:gd name="T53" fmla="*/ 2147483647 h 2278"/>
              <a:gd name="T54" fmla="*/ 2147483647 w 3328"/>
              <a:gd name="T55" fmla="*/ 2147483647 h 2278"/>
              <a:gd name="T56" fmla="*/ 2147483647 w 3328"/>
              <a:gd name="T57" fmla="*/ 2147483647 h 2278"/>
              <a:gd name="T58" fmla="*/ 2147483647 w 3328"/>
              <a:gd name="T59" fmla="*/ 2147483647 h 2278"/>
              <a:gd name="T60" fmla="*/ 2147483647 w 3328"/>
              <a:gd name="T61" fmla="*/ 2147483647 h 2278"/>
              <a:gd name="T62" fmla="*/ 2147483647 w 3328"/>
              <a:gd name="T63" fmla="*/ 2147483647 h 2278"/>
              <a:gd name="T64" fmla="*/ 2147483647 w 3328"/>
              <a:gd name="T65" fmla="*/ 2147483647 h 2278"/>
              <a:gd name="T66" fmla="*/ 2147483647 w 3328"/>
              <a:gd name="T67" fmla="*/ 2147483647 h 2278"/>
              <a:gd name="T68" fmla="*/ 2147483647 w 3328"/>
              <a:gd name="T69" fmla="*/ 2147483647 h 2278"/>
              <a:gd name="T70" fmla="*/ 2147483647 w 3328"/>
              <a:gd name="T71" fmla="*/ 2147483647 h 2278"/>
              <a:gd name="T72" fmla="*/ 2147483647 w 3328"/>
              <a:gd name="T73" fmla="*/ 2147483647 h 2278"/>
              <a:gd name="T74" fmla="*/ 2147483647 w 3328"/>
              <a:gd name="T75" fmla="*/ 2147483647 h 2278"/>
              <a:gd name="T76" fmla="*/ 0 w 3328"/>
              <a:gd name="T77" fmla="*/ 2147483647 h 2278"/>
              <a:gd name="T78" fmla="*/ 2147483647 w 3328"/>
              <a:gd name="T79" fmla="*/ 2147483647 h 2278"/>
              <a:gd name="T80" fmla="*/ 2147483647 w 3328"/>
              <a:gd name="T81" fmla="*/ 2147483647 h 2278"/>
              <a:gd name="T82" fmla="*/ 2147483647 w 3328"/>
              <a:gd name="T83" fmla="*/ 0 h 2278"/>
              <a:gd name="T84" fmla="*/ 2147483647 w 3328"/>
              <a:gd name="T85" fmla="*/ 0 h 2278"/>
              <a:gd name="T86" fmla="*/ 2147483647 w 3328"/>
              <a:gd name="T87" fmla="*/ 0 h 22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28" h="2278">
                <a:moveTo>
                  <a:pt x="1971" y="0"/>
                </a:moveTo>
                <a:lnTo>
                  <a:pt x="1637" y="239"/>
                </a:lnTo>
                <a:lnTo>
                  <a:pt x="2133" y="290"/>
                </a:lnTo>
                <a:lnTo>
                  <a:pt x="2656" y="437"/>
                </a:lnTo>
                <a:lnTo>
                  <a:pt x="3047" y="648"/>
                </a:lnTo>
                <a:lnTo>
                  <a:pt x="3276" y="915"/>
                </a:lnTo>
                <a:lnTo>
                  <a:pt x="3328" y="1108"/>
                </a:lnTo>
                <a:lnTo>
                  <a:pt x="3275" y="1415"/>
                </a:lnTo>
                <a:lnTo>
                  <a:pt x="3087" y="1681"/>
                </a:lnTo>
                <a:lnTo>
                  <a:pt x="2587" y="1987"/>
                </a:lnTo>
                <a:lnTo>
                  <a:pt x="1689" y="2278"/>
                </a:lnTo>
                <a:lnTo>
                  <a:pt x="2377" y="1987"/>
                </a:lnTo>
                <a:lnTo>
                  <a:pt x="2831" y="1652"/>
                </a:lnTo>
                <a:lnTo>
                  <a:pt x="3008" y="1386"/>
                </a:lnTo>
                <a:lnTo>
                  <a:pt x="3054" y="1119"/>
                </a:lnTo>
                <a:lnTo>
                  <a:pt x="2983" y="885"/>
                </a:lnTo>
                <a:lnTo>
                  <a:pt x="2649" y="636"/>
                </a:lnTo>
                <a:lnTo>
                  <a:pt x="2101" y="454"/>
                </a:lnTo>
                <a:lnTo>
                  <a:pt x="1343" y="398"/>
                </a:lnTo>
                <a:lnTo>
                  <a:pt x="625" y="494"/>
                </a:lnTo>
                <a:lnTo>
                  <a:pt x="1298" y="579"/>
                </a:lnTo>
                <a:lnTo>
                  <a:pt x="1682" y="648"/>
                </a:lnTo>
                <a:lnTo>
                  <a:pt x="2074" y="772"/>
                </a:lnTo>
                <a:lnTo>
                  <a:pt x="2355" y="927"/>
                </a:lnTo>
                <a:lnTo>
                  <a:pt x="2466" y="1045"/>
                </a:lnTo>
                <a:lnTo>
                  <a:pt x="2478" y="1165"/>
                </a:lnTo>
                <a:lnTo>
                  <a:pt x="2377" y="1349"/>
                </a:lnTo>
                <a:lnTo>
                  <a:pt x="2127" y="1505"/>
                </a:lnTo>
                <a:lnTo>
                  <a:pt x="1637" y="1738"/>
                </a:lnTo>
                <a:lnTo>
                  <a:pt x="2061" y="1448"/>
                </a:lnTo>
                <a:lnTo>
                  <a:pt x="2199" y="1267"/>
                </a:lnTo>
                <a:lnTo>
                  <a:pt x="2212" y="1101"/>
                </a:lnTo>
                <a:lnTo>
                  <a:pt x="2061" y="955"/>
                </a:lnTo>
                <a:lnTo>
                  <a:pt x="1742" y="864"/>
                </a:lnTo>
                <a:lnTo>
                  <a:pt x="1220" y="795"/>
                </a:lnTo>
                <a:lnTo>
                  <a:pt x="888" y="1192"/>
                </a:lnTo>
                <a:lnTo>
                  <a:pt x="632" y="897"/>
                </a:lnTo>
                <a:lnTo>
                  <a:pt x="377" y="670"/>
                </a:lnTo>
                <a:lnTo>
                  <a:pt x="0" y="472"/>
                </a:lnTo>
                <a:lnTo>
                  <a:pt x="703" y="278"/>
                </a:lnTo>
                <a:lnTo>
                  <a:pt x="1304" y="136"/>
                </a:lnTo>
                <a:lnTo>
                  <a:pt x="1971" y="0"/>
                </a:lnTo>
                <a:close/>
              </a:path>
            </a:pathLst>
          </a:custGeom>
          <a:solidFill>
            <a:srgbClr val="FF3300"/>
          </a:solidFill>
          <a:ln>
            <a:noFill/>
          </a:ln>
          <a:effectLst>
            <a:outerShdw dist="107763" dir="27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4400" smtClean="0">
              <a:solidFill>
                <a:srgbClr val="FFFFFF"/>
              </a:solidFill>
            </a:endParaRPr>
          </a:p>
        </p:txBody>
      </p:sp>
      <p:sp>
        <p:nvSpPr>
          <p:cNvPr id="301065" name="Freeform 9"/>
          <p:cNvSpPr>
            <a:spLocks noChangeAspect="1"/>
          </p:cNvSpPr>
          <p:nvPr/>
        </p:nvSpPr>
        <p:spPr bwMode="auto">
          <a:xfrm rot="9800451">
            <a:off x="3059113" y="3860800"/>
            <a:ext cx="687387" cy="1693863"/>
          </a:xfrm>
          <a:custGeom>
            <a:avLst/>
            <a:gdLst>
              <a:gd name="T0" fmla="*/ 2147483647 w 3328"/>
              <a:gd name="T1" fmla="*/ 0 h 2278"/>
              <a:gd name="T2" fmla="*/ 2147483647 w 3328"/>
              <a:gd name="T3" fmla="*/ 2147483647 h 2278"/>
              <a:gd name="T4" fmla="*/ 2147483647 w 3328"/>
              <a:gd name="T5" fmla="*/ 2147483647 h 2278"/>
              <a:gd name="T6" fmla="*/ 2147483647 w 3328"/>
              <a:gd name="T7" fmla="*/ 2147483647 h 2278"/>
              <a:gd name="T8" fmla="*/ 2147483647 w 3328"/>
              <a:gd name="T9" fmla="*/ 2147483647 h 2278"/>
              <a:gd name="T10" fmla="*/ 2147483647 w 3328"/>
              <a:gd name="T11" fmla="*/ 2147483647 h 2278"/>
              <a:gd name="T12" fmla="*/ 2147483647 w 3328"/>
              <a:gd name="T13" fmla="*/ 2147483647 h 2278"/>
              <a:gd name="T14" fmla="*/ 2147483647 w 3328"/>
              <a:gd name="T15" fmla="*/ 2147483647 h 2278"/>
              <a:gd name="T16" fmla="*/ 2147483647 w 3328"/>
              <a:gd name="T17" fmla="*/ 2147483647 h 2278"/>
              <a:gd name="T18" fmla="*/ 2147483647 w 3328"/>
              <a:gd name="T19" fmla="*/ 2147483647 h 2278"/>
              <a:gd name="T20" fmla="*/ 2147483647 w 3328"/>
              <a:gd name="T21" fmla="*/ 2147483647 h 2278"/>
              <a:gd name="T22" fmla="*/ 2147483647 w 3328"/>
              <a:gd name="T23" fmla="*/ 2147483647 h 2278"/>
              <a:gd name="T24" fmla="*/ 2147483647 w 3328"/>
              <a:gd name="T25" fmla="*/ 2147483647 h 2278"/>
              <a:gd name="T26" fmla="*/ 2147483647 w 3328"/>
              <a:gd name="T27" fmla="*/ 2147483647 h 2278"/>
              <a:gd name="T28" fmla="*/ 2147483647 w 3328"/>
              <a:gd name="T29" fmla="*/ 2147483647 h 2278"/>
              <a:gd name="T30" fmla="*/ 2147483647 w 3328"/>
              <a:gd name="T31" fmla="*/ 2147483647 h 2278"/>
              <a:gd name="T32" fmla="*/ 2147483647 w 3328"/>
              <a:gd name="T33" fmla="*/ 2147483647 h 2278"/>
              <a:gd name="T34" fmla="*/ 2147483647 w 3328"/>
              <a:gd name="T35" fmla="*/ 2147483647 h 2278"/>
              <a:gd name="T36" fmla="*/ 2147483647 w 3328"/>
              <a:gd name="T37" fmla="*/ 2147483647 h 2278"/>
              <a:gd name="T38" fmla="*/ 2147483647 w 3328"/>
              <a:gd name="T39" fmla="*/ 2147483647 h 2278"/>
              <a:gd name="T40" fmla="*/ 2147483647 w 3328"/>
              <a:gd name="T41" fmla="*/ 2147483647 h 2278"/>
              <a:gd name="T42" fmla="*/ 2147483647 w 3328"/>
              <a:gd name="T43" fmla="*/ 2147483647 h 2278"/>
              <a:gd name="T44" fmla="*/ 2147483647 w 3328"/>
              <a:gd name="T45" fmla="*/ 2147483647 h 2278"/>
              <a:gd name="T46" fmla="*/ 2147483647 w 3328"/>
              <a:gd name="T47" fmla="*/ 2147483647 h 2278"/>
              <a:gd name="T48" fmla="*/ 2147483647 w 3328"/>
              <a:gd name="T49" fmla="*/ 2147483647 h 2278"/>
              <a:gd name="T50" fmla="*/ 2147483647 w 3328"/>
              <a:gd name="T51" fmla="*/ 2147483647 h 2278"/>
              <a:gd name="T52" fmla="*/ 2147483647 w 3328"/>
              <a:gd name="T53" fmla="*/ 2147483647 h 2278"/>
              <a:gd name="T54" fmla="*/ 2147483647 w 3328"/>
              <a:gd name="T55" fmla="*/ 2147483647 h 2278"/>
              <a:gd name="T56" fmla="*/ 2147483647 w 3328"/>
              <a:gd name="T57" fmla="*/ 2147483647 h 2278"/>
              <a:gd name="T58" fmla="*/ 2147483647 w 3328"/>
              <a:gd name="T59" fmla="*/ 2147483647 h 2278"/>
              <a:gd name="T60" fmla="*/ 2147483647 w 3328"/>
              <a:gd name="T61" fmla="*/ 2147483647 h 2278"/>
              <a:gd name="T62" fmla="*/ 2147483647 w 3328"/>
              <a:gd name="T63" fmla="*/ 2147483647 h 2278"/>
              <a:gd name="T64" fmla="*/ 2147483647 w 3328"/>
              <a:gd name="T65" fmla="*/ 2147483647 h 2278"/>
              <a:gd name="T66" fmla="*/ 2147483647 w 3328"/>
              <a:gd name="T67" fmla="*/ 2147483647 h 2278"/>
              <a:gd name="T68" fmla="*/ 2147483647 w 3328"/>
              <a:gd name="T69" fmla="*/ 2147483647 h 2278"/>
              <a:gd name="T70" fmla="*/ 2147483647 w 3328"/>
              <a:gd name="T71" fmla="*/ 2147483647 h 2278"/>
              <a:gd name="T72" fmla="*/ 2147483647 w 3328"/>
              <a:gd name="T73" fmla="*/ 2147483647 h 2278"/>
              <a:gd name="T74" fmla="*/ 2147483647 w 3328"/>
              <a:gd name="T75" fmla="*/ 2147483647 h 2278"/>
              <a:gd name="T76" fmla="*/ 0 w 3328"/>
              <a:gd name="T77" fmla="*/ 2147483647 h 2278"/>
              <a:gd name="T78" fmla="*/ 2147483647 w 3328"/>
              <a:gd name="T79" fmla="*/ 2147483647 h 2278"/>
              <a:gd name="T80" fmla="*/ 2147483647 w 3328"/>
              <a:gd name="T81" fmla="*/ 2147483647 h 2278"/>
              <a:gd name="T82" fmla="*/ 2147483647 w 3328"/>
              <a:gd name="T83" fmla="*/ 0 h 2278"/>
              <a:gd name="T84" fmla="*/ 2147483647 w 3328"/>
              <a:gd name="T85" fmla="*/ 0 h 2278"/>
              <a:gd name="T86" fmla="*/ 2147483647 w 3328"/>
              <a:gd name="T87" fmla="*/ 0 h 22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28" h="2278">
                <a:moveTo>
                  <a:pt x="1971" y="0"/>
                </a:moveTo>
                <a:lnTo>
                  <a:pt x="1637" y="239"/>
                </a:lnTo>
                <a:lnTo>
                  <a:pt x="2133" y="290"/>
                </a:lnTo>
                <a:lnTo>
                  <a:pt x="2656" y="437"/>
                </a:lnTo>
                <a:lnTo>
                  <a:pt x="3047" y="648"/>
                </a:lnTo>
                <a:lnTo>
                  <a:pt x="3276" y="915"/>
                </a:lnTo>
                <a:lnTo>
                  <a:pt x="3328" y="1108"/>
                </a:lnTo>
                <a:lnTo>
                  <a:pt x="3275" y="1415"/>
                </a:lnTo>
                <a:lnTo>
                  <a:pt x="3087" y="1681"/>
                </a:lnTo>
                <a:lnTo>
                  <a:pt x="2587" y="1987"/>
                </a:lnTo>
                <a:lnTo>
                  <a:pt x="1689" y="2278"/>
                </a:lnTo>
                <a:lnTo>
                  <a:pt x="2377" y="1987"/>
                </a:lnTo>
                <a:lnTo>
                  <a:pt x="2831" y="1652"/>
                </a:lnTo>
                <a:lnTo>
                  <a:pt x="3008" y="1386"/>
                </a:lnTo>
                <a:lnTo>
                  <a:pt x="3054" y="1119"/>
                </a:lnTo>
                <a:lnTo>
                  <a:pt x="2983" y="885"/>
                </a:lnTo>
                <a:lnTo>
                  <a:pt x="2649" y="636"/>
                </a:lnTo>
                <a:lnTo>
                  <a:pt x="2101" y="454"/>
                </a:lnTo>
                <a:lnTo>
                  <a:pt x="1343" y="398"/>
                </a:lnTo>
                <a:lnTo>
                  <a:pt x="625" y="494"/>
                </a:lnTo>
                <a:lnTo>
                  <a:pt x="1298" y="579"/>
                </a:lnTo>
                <a:lnTo>
                  <a:pt x="1682" y="648"/>
                </a:lnTo>
                <a:lnTo>
                  <a:pt x="2074" y="772"/>
                </a:lnTo>
                <a:lnTo>
                  <a:pt x="2355" y="927"/>
                </a:lnTo>
                <a:lnTo>
                  <a:pt x="2466" y="1045"/>
                </a:lnTo>
                <a:lnTo>
                  <a:pt x="2478" y="1165"/>
                </a:lnTo>
                <a:lnTo>
                  <a:pt x="2377" y="1349"/>
                </a:lnTo>
                <a:lnTo>
                  <a:pt x="2127" y="1505"/>
                </a:lnTo>
                <a:lnTo>
                  <a:pt x="1637" y="1738"/>
                </a:lnTo>
                <a:lnTo>
                  <a:pt x="2061" y="1448"/>
                </a:lnTo>
                <a:lnTo>
                  <a:pt x="2199" y="1267"/>
                </a:lnTo>
                <a:lnTo>
                  <a:pt x="2212" y="1101"/>
                </a:lnTo>
                <a:lnTo>
                  <a:pt x="2061" y="955"/>
                </a:lnTo>
                <a:lnTo>
                  <a:pt x="1742" y="864"/>
                </a:lnTo>
                <a:lnTo>
                  <a:pt x="1220" y="795"/>
                </a:lnTo>
                <a:lnTo>
                  <a:pt x="888" y="1192"/>
                </a:lnTo>
                <a:lnTo>
                  <a:pt x="632" y="897"/>
                </a:lnTo>
                <a:lnTo>
                  <a:pt x="377" y="670"/>
                </a:lnTo>
                <a:lnTo>
                  <a:pt x="0" y="472"/>
                </a:lnTo>
                <a:lnTo>
                  <a:pt x="703" y="278"/>
                </a:lnTo>
                <a:lnTo>
                  <a:pt x="1304" y="136"/>
                </a:lnTo>
                <a:lnTo>
                  <a:pt x="1971" y="0"/>
                </a:lnTo>
                <a:close/>
              </a:path>
            </a:pathLst>
          </a:custGeom>
          <a:solidFill>
            <a:schemeClr val="folHlink"/>
          </a:solidFill>
          <a:ln>
            <a:noFill/>
          </a:ln>
          <a:effectLst>
            <a:outerShdw dist="107763" dir="27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4400" smtClean="0">
              <a:solidFill>
                <a:srgbClr val="FFFFFF"/>
              </a:solidFill>
            </a:endParaRPr>
          </a:p>
        </p:txBody>
      </p:sp>
      <p:sp>
        <p:nvSpPr>
          <p:cNvPr id="12" name="Rettangolo 11"/>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2841598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01064"/>
                                        </p:tgtEl>
                                        <p:attrNameLst>
                                          <p:attrName>style.visibility</p:attrName>
                                        </p:attrNameLst>
                                      </p:cBhvr>
                                      <p:to>
                                        <p:strVal val="visible"/>
                                      </p:to>
                                    </p:set>
                                    <p:animEffect transition="in" filter="box(out)">
                                      <p:cBhvr>
                                        <p:cTn id="7" dur="500"/>
                                        <p:tgtEl>
                                          <p:spTgt spid="301064"/>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301065"/>
                                        </p:tgtEl>
                                        <p:attrNameLst>
                                          <p:attrName>style.visibility</p:attrName>
                                        </p:attrNameLst>
                                      </p:cBhvr>
                                      <p:to>
                                        <p:strVal val="visible"/>
                                      </p:to>
                                    </p:set>
                                    <p:animEffect transition="in" filter="box(out)">
                                      <p:cBhvr>
                                        <p:cTn id="11" dur="500"/>
                                        <p:tgtEl>
                                          <p:spTgt spid="301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4" grpId="0" animBg="1"/>
      <p:bldP spid="30106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sz="4000" smtClean="0">
                <a:effectLst/>
              </a:rPr>
              <a:t>La leadership nell’attuazione del coordinamento</a:t>
            </a:r>
          </a:p>
        </p:txBody>
      </p:sp>
      <p:sp>
        <p:nvSpPr>
          <p:cNvPr id="2" name="Segnaposto data 1"/>
          <p:cNvSpPr>
            <a:spLocks noGrp="1"/>
          </p:cNvSpPr>
          <p:nvPr>
            <p:ph type="dt" sz="half" idx="10"/>
          </p:nvPr>
        </p:nvSpPr>
        <p:spPr/>
        <p:txBody>
          <a:bodyPr/>
          <a:lstStyle/>
          <a:p>
            <a:pPr>
              <a:defRPr/>
            </a:pPr>
            <a:fld id="{D98EC499-8EEA-4927-A070-06335CE3DFD8}" type="datetime1">
              <a:rPr lang="it-IT" smtClean="0">
                <a:solidFill>
                  <a:srgbClr val="FFFFFF"/>
                </a:solidFill>
              </a:rPr>
              <a:t>23/11/2012</a:t>
            </a:fld>
            <a:endParaRPr lang="it-IT">
              <a:solidFill>
                <a:srgbClr val="FFFFFF"/>
              </a:solidFill>
            </a:endParaRPr>
          </a:p>
        </p:txBody>
      </p:sp>
      <p:sp>
        <p:nvSpPr>
          <p:cNvPr id="4" name="Segnaposto piè di pagina 3"/>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3" name="Segnaposto numero diapositiva 2"/>
          <p:cNvSpPr>
            <a:spLocks noGrp="1"/>
          </p:cNvSpPr>
          <p:nvPr>
            <p:ph type="sldNum" sz="quarter" idx="12"/>
          </p:nvPr>
        </p:nvSpPr>
        <p:spPr/>
        <p:txBody>
          <a:bodyPr/>
          <a:lstStyle/>
          <a:p>
            <a:pPr>
              <a:defRPr/>
            </a:pPr>
            <a:fld id="{04CB9BE4-B46B-45A6-9542-CA0CA057211F}" type="slidenum">
              <a:rPr lang="it-IT" smtClean="0">
                <a:solidFill>
                  <a:srgbClr val="FFFFFF"/>
                </a:solidFill>
              </a:rPr>
              <a:pPr>
                <a:defRPr/>
              </a:pPr>
              <a:t>63</a:t>
            </a:fld>
            <a:endParaRPr lang="it-IT">
              <a:solidFill>
                <a:srgbClr val="FFFFFF"/>
              </a:solidFill>
            </a:endParaRPr>
          </a:p>
        </p:txBody>
      </p:sp>
      <p:sp>
        <p:nvSpPr>
          <p:cNvPr id="105475" name="Text Box 3"/>
          <p:cNvSpPr txBox="1">
            <a:spLocks noChangeArrowheads="1"/>
          </p:cNvSpPr>
          <p:nvPr/>
        </p:nvSpPr>
        <p:spPr bwMode="auto">
          <a:xfrm>
            <a:off x="250825" y="1773238"/>
            <a:ext cx="39608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2400" b="1" smtClean="0">
                <a:solidFill>
                  <a:srgbClr val="FFFFFF"/>
                </a:solidFill>
                <a:latin typeface="Comic Sans MS" pitchFamily="66" charset="0"/>
              </a:rPr>
              <a:t>Atti generali di indirizzo agli organi collegiali (in particolare al collegio)</a:t>
            </a:r>
          </a:p>
        </p:txBody>
      </p:sp>
      <p:sp>
        <p:nvSpPr>
          <p:cNvPr id="105476" name="Text Box 4"/>
          <p:cNvSpPr txBox="1">
            <a:spLocks noChangeArrowheads="1"/>
          </p:cNvSpPr>
          <p:nvPr/>
        </p:nvSpPr>
        <p:spPr bwMode="auto">
          <a:xfrm>
            <a:off x="827088" y="3500438"/>
            <a:ext cx="719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2400" smtClean="0">
                <a:solidFill>
                  <a:srgbClr val="FFFFFF"/>
                </a:solidFill>
                <a:latin typeface="Comic Sans MS" pitchFamily="66" charset="0"/>
              </a:rPr>
              <a:t>an</a:t>
            </a:r>
          </a:p>
        </p:txBody>
      </p:sp>
      <p:sp>
        <p:nvSpPr>
          <p:cNvPr id="105477" name="Text Box 5"/>
          <p:cNvSpPr txBox="1">
            <a:spLocks noChangeArrowheads="1"/>
          </p:cNvSpPr>
          <p:nvPr/>
        </p:nvSpPr>
        <p:spPr bwMode="auto">
          <a:xfrm>
            <a:off x="827088" y="5013325"/>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2400" smtClean="0">
                <a:solidFill>
                  <a:srgbClr val="FFFFFF"/>
                </a:solidFill>
                <a:latin typeface="Comic Sans MS" pitchFamily="66" charset="0"/>
              </a:rPr>
              <a:t>quid</a:t>
            </a:r>
          </a:p>
        </p:txBody>
      </p:sp>
      <p:sp>
        <p:nvSpPr>
          <p:cNvPr id="105478" name="Text Box 6"/>
          <p:cNvSpPr txBox="1">
            <a:spLocks noChangeArrowheads="1"/>
          </p:cNvSpPr>
          <p:nvPr/>
        </p:nvSpPr>
        <p:spPr bwMode="auto">
          <a:xfrm>
            <a:off x="827088" y="6021388"/>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2400" smtClean="0">
                <a:solidFill>
                  <a:srgbClr val="FFFFFF"/>
                </a:solidFill>
                <a:latin typeface="Comic Sans MS" pitchFamily="66" charset="0"/>
              </a:rPr>
              <a:t>quomodo</a:t>
            </a:r>
          </a:p>
        </p:txBody>
      </p:sp>
      <p:sp>
        <p:nvSpPr>
          <p:cNvPr id="105479" name="Text Box 7"/>
          <p:cNvSpPr txBox="1">
            <a:spLocks noChangeArrowheads="1"/>
          </p:cNvSpPr>
          <p:nvPr/>
        </p:nvSpPr>
        <p:spPr bwMode="auto">
          <a:xfrm rot="-5400000">
            <a:off x="-2466181" y="3626644"/>
            <a:ext cx="5688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2000" b="1" smtClean="0">
                <a:solidFill>
                  <a:srgbClr val="FFFFFF"/>
                </a:solidFill>
                <a:latin typeface="Comic Sans MS" pitchFamily="66" charset="0"/>
              </a:rPr>
              <a:t>Discrezionalità dirigenziale</a:t>
            </a:r>
          </a:p>
        </p:txBody>
      </p:sp>
      <p:sp>
        <p:nvSpPr>
          <p:cNvPr id="191496" name="Text Box 8"/>
          <p:cNvSpPr txBox="1">
            <a:spLocks noChangeArrowheads="1"/>
          </p:cNvSpPr>
          <p:nvPr/>
        </p:nvSpPr>
        <p:spPr bwMode="auto">
          <a:xfrm>
            <a:off x="3598863" y="3141663"/>
            <a:ext cx="5365750" cy="1466850"/>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1800" b="1" smtClean="0">
                <a:solidFill>
                  <a:srgbClr val="2B5481"/>
                </a:solidFill>
                <a:latin typeface="Comic Sans MS" pitchFamily="66" charset="0"/>
              </a:rPr>
              <a:t>Legittimazione del collegio</a:t>
            </a:r>
          </a:p>
          <a:p>
            <a:pPr eaLnBrk="1" fontAlgn="base" hangingPunct="1">
              <a:spcBef>
                <a:spcPct val="50000"/>
              </a:spcBef>
              <a:spcAft>
                <a:spcPct val="0"/>
              </a:spcAft>
            </a:pPr>
            <a:r>
              <a:rPr lang="it-IT" sz="1800" b="1" smtClean="0">
                <a:solidFill>
                  <a:srgbClr val="2B5481"/>
                </a:solidFill>
                <a:latin typeface="Comic Sans MS" pitchFamily="66" charset="0"/>
              </a:rPr>
              <a:t>Clima collaborativo</a:t>
            </a:r>
          </a:p>
          <a:p>
            <a:pPr eaLnBrk="1" fontAlgn="base" hangingPunct="1">
              <a:spcBef>
                <a:spcPct val="50000"/>
              </a:spcBef>
              <a:spcAft>
                <a:spcPct val="0"/>
              </a:spcAft>
            </a:pPr>
            <a:r>
              <a:rPr lang="it-IT" sz="1800" b="1" smtClean="0">
                <a:solidFill>
                  <a:srgbClr val="2B5481"/>
                </a:solidFill>
                <a:latin typeface="Comic Sans MS" pitchFamily="66" charset="0"/>
              </a:rPr>
              <a:t>Condivisione sugli obiettivi di missione e strategici della scuola</a:t>
            </a:r>
          </a:p>
        </p:txBody>
      </p:sp>
      <p:sp>
        <p:nvSpPr>
          <p:cNvPr id="191497" name="Text Box 9"/>
          <p:cNvSpPr txBox="1">
            <a:spLocks noChangeArrowheads="1"/>
          </p:cNvSpPr>
          <p:nvPr/>
        </p:nvSpPr>
        <p:spPr bwMode="auto">
          <a:xfrm>
            <a:off x="3563938" y="4941888"/>
            <a:ext cx="5329237" cy="641350"/>
          </a:xfrm>
          <a:prstGeom prst="rect">
            <a:avLst/>
          </a:prstGeom>
          <a:solidFill>
            <a:srgbClr val="CCCCFF">
              <a:alpha val="7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1800" b="1" smtClean="0">
                <a:solidFill>
                  <a:srgbClr val="2B5481"/>
                </a:solidFill>
                <a:latin typeface="Comic Sans MS" pitchFamily="66" charset="0"/>
              </a:rPr>
              <a:t>Materia di competenza esclusiva del collegio (scelte didattiche e metodologiche)</a:t>
            </a:r>
          </a:p>
        </p:txBody>
      </p:sp>
      <p:sp>
        <p:nvSpPr>
          <p:cNvPr id="191498" name="Text Box 10"/>
          <p:cNvSpPr txBox="1">
            <a:spLocks noChangeArrowheads="1"/>
          </p:cNvSpPr>
          <p:nvPr/>
        </p:nvSpPr>
        <p:spPr bwMode="auto">
          <a:xfrm>
            <a:off x="3635375" y="6092825"/>
            <a:ext cx="5257800" cy="366713"/>
          </a:xfrm>
          <a:prstGeom prst="rect">
            <a:avLst/>
          </a:prstGeom>
          <a:solidFill>
            <a:srgbClr val="CCCCFF">
              <a:alpha val="3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1800" b="1" smtClean="0">
                <a:solidFill>
                  <a:srgbClr val="2B5481"/>
                </a:solidFill>
                <a:latin typeface="Comic Sans MS" pitchFamily="66" charset="0"/>
              </a:rPr>
              <a:t>In forma scritta</a:t>
            </a:r>
          </a:p>
        </p:txBody>
      </p:sp>
      <p:pic>
        <p:nvPicPr>
          <p:cNvPr id="191499" name="Picture 11" descr="bo5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609282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00" name="Picture 12" descr="bo5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508476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01" name="Picture 13" descr="bo5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364490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6" name="Text Box 14"/>
          <p:cNvSpPr txBox="1">
            <a:spLocks noChangeArrowheads="1"/>
          </p:cNvSpPr>
          <p:nvPr/>
        </p:nvSpPr>
        <p:spPr bwMode="auto">
          <a:xfrm>
            <a:off x="0" y="6521450"/>
            <a:ext cx="1857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1600" b="1" i="1" smtClean="0">
                <a:solidFill>
                  <a:srgbClr val="336699"/>
                </a:solidFill>
                <a:latin typeface="Vladimir Script" pitchFamily="66" charset="0"/>
              </a:rPr>
              <a:t>Anna Armone</a:t>
            </a:r>
          </a:p>
        </p:txBody>
      </p:sp>
      <p:sp>
        <p:nvSpPr>
          <p:cNvPr id="19" name="Rettangolo 18"/>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6383993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91501"/>
                                        </p:tgtEl>
                                        <p:attrNameLst>
                                          <p:attrName>style.visibility</p:attrName>
                                        </p:attrNameLst>
                                      </p:cBhvr>
                                      <p:to>
                                        <p:strVal val="visible"/>
                                      </p:to>
                                    </p:set>
                                    <p:animEffect transition="in" filter="fade">
                                      <p:cBhvr>
                                        <p:cTn id="7" dur="1000"/>
                                        <p:tgtEl>
                                          <p:spTgt spid="191501"/>
                                        </p:tgtEl>
                                      </p:cBhvr>
                                    </p:animEffect>
                                    <p:anim calcmode="lin" valueType="num">
                                      <p:cBhvr>
                                        <p:cTn id="8" dur="1000" fill="hold"/>
                                        <p:tgtEl>
                                          <p:spTgt spid="191501"/>
                                        </p:tgtEl>
                                        <p:attrNameLst>
                                          <p:attrName>ppt_x</p:attrName>
                                        </p:attrNameLst>
                                      </p:cBhvr>
                                      <p:tavLst>
                                        <p:tav tm="0">
                                          <p:val>
                                            <p:strVal val="#ppt_x"/>
                                          </p:val>
                                        </p:tav>
                                        <p:tav tm="100000">
                                          <p:val>
                                            <p:strVal val="#ppt_x"/>
                                          </p:val>
                                        </p:tav>
                                      </p:tavLst>
                                    </p:anim>
                                    <p:anim calcmode="lin" valueType="num">
                                      <p:cBhvr>
                                        <p:cTn id="9" dur="1000" fill="hold"/>
                                        <p:tgtEl>
                                          <p:spTgt spid="19150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1496"/>
                                        </p:tgtEl>
                                        <p:attrNameLst>
                                          <p:attrName>style.visibility</p:attrName>
                                        </p:attrNameLst>
                                      </p:cBhvr>
                                      <p:to>
                                        <p:strVal val="visible"/>
                                      </p:to>
                                    </p:set>
                                    <p:animEffect transition="in" filter="fade">
                                      <p:cBhvr>
                                        <p:cTn id="13" dur="1000"/>
                                        <p:tgtEl>
                                          <p:spTgt spid="191496"/>
                                        </p:tgtEl>
                                      </p:cBhvr>
                                    </p:animEffect>
                                    <p:anim calcmode="lin" valueType="num">
                                      <p:cBhvr>
                                        <p:cTn id="14" dur="1000" fill="hold"/>
                                        <p:tgtEl>
                                          <p:spTgt spid="191496"/>
                                        </p:tgtEl>
                                        <p:attrNameLst>
                                          <p:attrName>ppt_x</p:attrName>
                                        </p:attrNameLst>
                                      </p:cBhvr>
                                      <p:tavLst>
                                        <p:tav tm="0">
                                          <p:val>
                                            <p:strVal val="#ppt_x"/>
                                          </p:val>
                                        </p:tav>
                                        <p:tav tm="100000">
                                          <p:val>
                                            <p:strVal val="#ppt_x"/>
                                          </p:val>
                                        </p:tav>
                                      </p:tavLst>
                                    </p:anim>
                                    <p:anim calcmode="lin" valueType="num">
                                      <p:cBhvr>
                                        <p:cTn id="15" dur="1000" fill="hold"/>
                                        <p:tgtEl>
                                          <p:spTgt spid="19149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91500"/>
                                        </p:tgtEl>
                                        <p:attrNameLst>
                                          <p:attrName>style.visibility</p:attrName>
                                        </p:attrNameLst>
                                      </p:cBhvr>
                                      <p:to>
                                        <p:strVal val="visible"/>
                                      </p:to>
                                    </p:set>
                                    <p:animEffect transition="in" filter="fade">
                                      <p:cBhvr>
                                        <p:cTn id="19" dur="1000"/>
                                        <p:tgtEl>
                                          <p:spTgt spid="191500"/>
                                        </p:tgtEl>
                                      </p:cBhvr>
                                    </p:animEffect>
                                    <p:anim calcmode="lin" valueType="num">
                                      <p:cBhvr>
                                        <p:cTn id="20" dur="1000" fill="hold"/>
                                        <p:tgtEl>
                                          <p:spTgt spid="191500"/>
                                        </p:tgtEl>
                                        <p:attrNameLst>
                                          <p:attrName>ppt_x</p:attrName>
                                        </p:attrNameLst>
                                      </p:cBhvr>
                                      <p:tavLst>
                                        <p:tav tm="0">
                                          <p:val>
                                            <p:strVal val="#ppt_x"/>
                                          </p:val>
                                        </p:tav>
                                        <p:tav tm="100000">
                                          <p:val>
                                            <p:strVal val="#ppt_x"/>
                                          </p:val>
                                        </p:tav>
                                      </p:tavLst>
                                    </p:anim>
                                    <p:anim calcmode="lin" valueType="num">
                                      <p:cBhvr>
                                        <p:cTn id="21" dur="1000" fill="hold"/>
                                        <p:tgtEl>
                                          <p:spTgt spid="191500"/>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91497"/>
                                        </p:tgtEl>
                                        <p:attrNameLst>
                                          <p:attrName>style.visibility</p:attrName>
                                        </p:attrNameLst>
                                      </p:cBhvr>
                                      <p:to>
                                        <p:strVal val="visible"/>
                                      </p:to>
                                    </p:set>
                                    <p:animEffect transition="in" filter="fade">
                                      <p:cBhvr>
                                        <p:cTn id="25" dur="1000"/>
                                        <p:tgtEl>
                                          <p:spTgt spid="191497"/>
                                        </p:tgtEl>
                                      </p:cBhvr>
                                    </p:animEffect>
                                    <p:anim calcmode="lin" valueType="num">
                                      <p:cBhvr>
                                        <p:cTn id="26" dur="1000" fill="hold"/>
                                        <p:tgtEl>
                                          <p:spTgt spid="191497"/>
                                        </p:tgtEl>
                                        <p:attrNameLst>
                                          <p:attrName>ppt_x</p:attrName>
                                        </p:attrNameLst>
                                      </p:cBhvr>
                                      <p:tavLst>
                                        <p:tav tm="0">
                                          <p:val>
                                            <p:strVal val="#ppt_x"/>
                                          </p:val>
                                        </p:tav>
                                        <p:tav tm="100000">
                                          <p:val>
                                            <p:strVal val="#ppt_x"/>
                                          </p:val>
                                        </p:tav>
                                      </p:tavLst>
                                    </p:anim>
                                    <p:anim calcmode="lin" valueType="num">
                                      <p:cBhvr>
                                        <p:cTn id="27" dur="1000" fill="hold"/>
                                        <p:tgtEl>
                                          <p:spTgt spid="191497"/>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191499"/>
                                        </p:tgtEl>
                                        <p:attrNameLst>
                                          <p:attrName>style.visibility</p:attrName>
                                        </p:attrNameLst>
                                      </p:cBhvr>
                                      <p:to>
                                        <p:strVal val="visible"/>
                                      </p:to>
                                    </p:set>
                                    <p:animEffect transition="in" filter="fade">
                                      <p:cBhvr>
                                        <p:cTn id="31" dur="1000"/>
                                        <p:tgtEl>
                                          <p:spTgt spid="191499"/>
                                        </p:tgtEl>
                                      </p:cBhvr>
                                    </p:animEffect>
                                    <p:anim calcmode="lin" valueType="num">
                                      <p:cBhvr>
                                        <p:cTn id="32" dur="1000" fill="hold"/>
                                        <p:tgtEl>
                                          <p:spTgt spid="191499"/>
                                        </p:tgtEl>
                                        <p:attrNameLst>
                                          <p:attrName>ppt_x</p:attrName>
                                        </p:attrNameLst>
                                      </p:cBhvr>
                                      <p:tavLst>
                                        <p:tav tm="0">
                                          <p:val>
                                            <p:strVal val="#ppt_x"/>
                                          </p:val>
                                        </p:tav>
                                        <p:tav tm="100000">
                                          <p:val>
                                            <p:strVal val="#ppt_x"/>
                                          </p:val>
                                        </p:tav>
                                      </p:tavLst>
                                    </p:anim>
                                    <p:anim calcmode="lin" valueType="num">
                                      <p:cBhvr>
                                        <p:cTn id="33" dur="1000" fill="hold"/>
                                        <p:tgtEl>
                                          <p:spTgt spid="191499"/>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91498"/>
                                        </p:tgtEl>
                                        <p:attrNameLst>
                                          <p:attrName>style.visibility</p:attrName>
                                        </p:attrNameLst>
                                      </p:cBhvr>
                                      <p:to>
                                        <p:strVal val="visible"/>
                                      </p:to>
                                    </p:set>
                                    <p:animEffect transition="in" filter="fade">
                                      <p:cBhvr>
                                        <p:cTn id="37" dur="1000"/>
                                        <p:tgtEl>
                                          <p:spTgt spid="191498"/>
                                        </p:tgtEl>
                                      </p:cBhvr>
                                    </p:animEffect>
                                    <p:anim calcmode="lin" valueType="num">
                                      <p:cBhvr>
                                        <p:cTn id="38" dur="1000" fill="hold"/>
                                        <p:tgtEl>
                                          <p:spTgt spid="191498"/>
                                        </p:tgtEl>
                                        <p:attrNameLst>
                                          <p:attrName>ppt_x</p:attrName>
                                        </p:attrNameLst>
                                      </p:cBhvr>
                                      <p:tavLst>
                                        <p:tav tm="0">
                                          <p:val>
                                            <p:strVal val="#ppt_x"/>
                                          </p:val>
                                        </p:tav>
                                        <p:tav tm="100000">
                                          <p:val>
                                            <p:strVal val="#ppt_x"/>
                                          </p:val>
                                        </p:tav>
                                      </p:tavLst>
                                    </p:anim>
                                    <p:anim calcmode="lin" valueType="num">
                                      <p:cBhvr>
                                        <p:cTn id="39" dur="1000" fill="hold"/>
                                        <p:tgtEl>
                                          <p:spTgt spid="1914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6" grpId="0" animBg="1"/>
      <p:bldP spid="191497" grpId="0" animBg="1"/>
      <p:bldP spid="19149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3200" dirty="0" smtClean="0"/>
              <a:t>Il format della direttiva  come strumento di coordinamento </a:t>
            </a:r>
            <a:endParaRPr lang="it-IT" sz="3200" dirty="0"/>
          </a:p>
        </p:txBody>
      </p:sp>
      <p:sp>
        <p:nvSpPr>
          <p:cNvPr id="3" name="Segnaposto contenuto 2"/>
          <p:cNvSpPr>
            <a:spLocks noGrp="1"/>
          </p:cNvSpPr>
          <p:nvPr>
            <p:ph idx="1"/>
          </p:nvPr>
        </p:nvSpPr>
        <p:spPr/>
        <p:txBody>
          <a:bodyPr/>
          <a:lstStyle/>
          <a:p>
            <a:pPr marL="0" indent="0">
              <a:buFont typeface="Wingdings" pitchFamily="2" charset="2"/>
              <a:buNone/>
              <a:defRPr/>
            </a:pPr>
            <a:r>
              <a:rPr lang="it-IT" dirty="0"/>
              <a:t> </a:t>
            </a:r>
            <a:r>
              <a:rPr lang="it-IT" dirty="0" smtClean="0"/>
              <a:t> </a:t>
            </a:r>
            <a:r>
              <a:rPr lang="it-IT" u="sng" dirty="0" smtClean="0"/>
              <a:t>Premesse di diritto</a:t>
            </a:r>
            <a:r>
              <a:rPr lang="it-IT" dirty="0" smtClean="0"/>
              <a:t>:</a:t>
            </a:r>
          </a:p>
          <a:p>
            <a:pPr>
              <a:defRPr/>
            </a:pPr>
            <a:r>
              <a:rPr lang="it-IT" dirty="0" smtClean="0"/>
              <a:t>Norme attributive del potere</a:t>
            </a:r>
          </a:p>
          <a:p>
            <a:pPr>
              <a:defRPr/>
            </a:pPr>
            <a:r>
              <a:rPr lang="it-IT" dirty="0" smtClean="0"/>
              <a:t>Norme organizzative</a:t>
            </a:r>
          </a:p>
          <a:p>
            <a:pPr marL="0" indent="0">
              <a:buFont typeface="Wingdings" pitchFamily="2" charset="2"/>
              <a:buNone/>
              <a:defRPr/>
            </a:pPr>
            <a:r>
              <a:rPr lang="it-IT" dirty="0"/>
              <a:t> </a:t>
            </a:r>
            <a:r>
              <a:rPr lang="it-IT" dirty="0" smtClean="0"/>
              <a:t>  </a:t>
            </a:r>
            <a:r>
              <a:rPr lang="it-IT" u="sng" dirty="0" smtClean="0"/>
              <a:t>Premesse di fatto</a:t>
            </a:r>
          </a:p>
          <a:p>
            <a:pPr>
              <a:defRPr/>
            </a:pPr>
            <a:r>
              <a:rPr lang="it-IT" dirty="0" smtClean="0"/>
              <a:t>Esplicitazione delle finalità da perseguire</a:t>
            </a:r>
          </a:p>
          <a:p>
            <a:pPr marL="0" indent="0">
              <a:buFont typeface="Wingdings" pitchFamily="2" charset="2"/>
              <a:buNone/>
              <a:defRPr/>
            </a:pPr>
            <a:r>
              <a:rPr lang="it-IT" dirty="0" smtClean="0"/>
              <a:t>   </a:t>
            </a:r>
            <a:r>
              <a:rPr lang="it-IT" u="sng" dirty="0" smtClean="0"/>
              <a:t>Dispositivo</a:t>
            </a:r>
          </a:p>
          <a:p>
            <a:pPr marL="0" indent="0">
              <a:buFont typeface="Wingdings" pitchFamily="2" charset="2"/>
              <a:buNone/>
              <a:defRPr/>
            </a:pPr>
            <a:r>
              <a:rPr lang="it-IT" dirty="0" smtClean="0"/>
              <a:t>   </a:t>
            </a:r>
            <a:r>
              <a:rPr lang="it-IT" u="sng" dirty="0" smtClean="0"/>
              <a:t>Conclusioni</a:t>
            </a:r>
            <a:endParaRPr lang="it-IT" u="sng" dirty="0"/>
          </a:p>
        </p:txBody>
      </p:sp>
      <p:sp>
        <p:nvSpPr>
          <p:cNvPr id="5" name="Segnaposto data 4"/>
          <p:cNvSpPr>
            <a:spLocks noGrp="1"/>
          </p:cNvSpPr>
          <p:nvPr>
            <p:ph type="dt" sz="half" idx="10"/>
          </p:nvPr>
        </p:nvSpPr>
        <p:spPr/>
        <p:txBody>
          <a:bodyPr/>
          <a:lstStyle/>
          <a:p>
            <a:pPr>
              <a:defRPr/>
            </a:pPr>
            <a:fld id="{889848D8-1C1B-436C-8F70-FA3D9A809E42}" type="datetime1">
              <a:rPr lang="it-IT" smtClean="0">
                <a:solidFill>
                  <a:srgbClr val="FFFFFF"/>
                </a:solidFill>
              </a:rPr>
              <a:t>23/11/2012</a:t>
            </a:fld>
            <a:endParaRPr lang="it-IT">
              <a:solidFill>
                <a:srgbClr val="FFFFFF"/>
              </a:solidFill>
            </a:endParaRPr>
          </a:p>
        </p:txBody>
      </p:sp>
      <p:sp>
        <p:nvSpPr>
          <p:cNvPr id="6" name="Segnaposto piè di pagina 5"/>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4" name="Segnaposto numero diapositiva 3"/>
          <p:cNvSpPr>
            <a:spLocks noGrp="1"/>
          </p:cNvSpPr>
          <p:nvPr>
            <p:ph type="sldNum" sz="quarter" idx="12"/>
          </p:nvPr>
        </p:nvSpPr>
        <p:spPr/>
        <p:txBody>
          <a:bodyPr/>
          <a:lstStyle/>
          <a:p>
            <a:pPr>
              <a:defRPr/>
            </a:pPr>
            <a:fld id="{CAE41B50-FEBD-42FC-8211-4ECEA8E2B0CB}" type="slidenum">
              <a:rPr lang="it-IT" smtClean="0">
                <a:solidFill>
                  <a:srgbClr val="FFFFFF"/>
                </a:solidFill>
              </a:rPr>
              <a:pPr>
                <a:defRPr/>
              </a:pPr>
              <a:t>64</a:t>
            </a:fld>
            <a:endParaRPr lang="it-IT">
              <a:solidFill>
                <a:srgbClr val="FFFFFF"/>
              </a:solidFill>
            </a:endParaRPr>
          </a:p>
        </p:txBody>
      </p:sp>
      <p:sp>
        <p:nvSpPr>
          <p:cNvPr id="8" name="Rettangolo 7"/>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21990549"/>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5980113"/>
          </a:xfrm>
        </p:spPr>
        <p:txBody>
          <a:bodyPr/>
          <a:lstStyle/>
          <a:p>
            <a:pPr>
              <a:defRPr/>
            </a:pPr>
            <a:r>
              <a:rPr lang="it-IT" sz="1400" dirty="0" smtClean="0">
                <a:effectLst/>
              </a:rPr>
              <a:t>Oggetto</a:t>
            </a:r>
            <a:r>
              <a:rPr lang="it-IT" sz="1400" dirty="0">
                <a:effectLst/>
              </a:rPr>
              <a:t>: Atto di indirizzo. Indicazioni per l’attività del Consiglio d’Istituto eletto nel dicembre 2004.</a:t>
            </a:r>
          </a:p>
          <a:p>
            <a:pPr marL="0" indent="0">
              <a:buFont typeface="Wingdings" pitchFamily="2" charset="2"/>
              <a:buNone/>
              <a:defRPr/>
            </a:pPr>
            <a:r>
              <a:rPr lang="it-IT" sz="1400" dirty="0" smtClean="0">
                <a:effectLst/>
              </a:rPr>
              <a:t>Con </a:t>
            </a:r>
            <a:r>
              <a:rPr lang="it-IT" sz="1400" dirty="0">
                <a:effectLst/>
              </a:rPr>
              <a:t>l’attribuzione dell’autonomia alle scuole e della dirigenza al capo d’istituto, dal 1° settembre 2001 l’assetto dei poteri all’interno delle istituzioni scolastiche è profondamente cambiato, poiché ha recepito tutte le istanze di trasformazione della pubblica amministrazione avviate con la normativa degli anni ’90. In particolare,  il </a:t>
            </a:r>
            <a:r>
              <a:rPr lang="it-IT" sz="1400" dirty="0" err="1">
                <a:effectLst/>
              </a:rPr>
              <a:t>d.lgs</a:t>
            </a:r>
            <a:r>
              <a:rPr lang="it-IT" sz="1400" dirty="0">
                <a:effectLst/>
              </a:rPr>
              <a:t> n. 165/2001  chiarisce la ripartizione dei poteri che nell’istituzione scolastica, che   così viene a  configurarsi: il potere di indirizzo politico spetta al Consiglio d’Istituto, al dirigente spetta la funzione di gestione delle risorse umane,  finanziarie e strumentali e di garanzia della legittimità dell’azione amministrativa, mentre al collegio dei docenti è attribuito   il potere di discrezionalità </a:t>
            </a:r>
            <a:r>
              <a:rPr lang="it-IT" sz="1400" dirty="0" smtClean="0">
                <a:effectLst/>
              </a:rPr>
              <a:t>tecnica. Questi </a:t>
            </a:r>
            <a:r>
              <a:rPr lang="it-IT" sz="1400" dirty="0">
                <a:effectLst/>
              </a:rPr>
              <a:t>tre organi sono </a:t>
            </a:r>
            <a:r>
              <a:rPr lang="it-IT" sz="1400" dirty="0" err="1">
                <a:effectLst/>
              </a:rPr>
              <a:t>equiordinati</a:t>
            </a:r>
            <a:r>
              <a:rPr lang="it-IT" sz="1400" dirty="0">
                <a:effectLst/>
              </a:rPr>
              <a:t> e, dunque,  la specificità funzionale  attribuisce loro  diverse forme e livelli di decisionalità.</a:t>
            </a:r>
          </a:p>
          <a:p>
            <a:pPr marL="0" indent="0">
              <a:buFont typeface="Wingdings" pitchFamily="2" charset="2"/>
              <a:buNone/>
              <a:defRPr/>
            </a:pPr>
            <a:r>
              <a:rPr lang="it-IT" sz="1400" dirty="0" smtClean="0">
                <a:effectLst/>
              </a:rPr>
              <a:t>Si </a:t>
            </a:r>
            <a:r>
              <a:rPr lang="it-IT" sz="1400" dirty="0">
                <a:effectLst/>
              </a:rPr>
              <a:t>può comprendere come il quadro normativo definito  per tali organi dal T.U. del 1994 n. 297 sia ormai superato e, con esso, il principio di partecipazione inteso come cogestione. I poteri del Consiglio d’istituto, rivisitati dalla normativa relativa all’autonomia scolastica – il D.P.R. n. 275/99 e il D.I. n. 44/2001 – sono mutati insieme  alla forma della partecipazione delle componenti scolastiche elette. </a:t>
            </a:r>
          </a:p>
          <a:p>
            <a:pPr marL="0" indent="0">
              <a:buFont typeface="Wingdings" pitchFamily="2" charset="2"/>
              <a:buNone/>
              <a:defRPr/>
            </a:pPr>
            <a:r>
              <a:rPr lang="it-IT" sz="1400" dirty="0">
                <a:effectLst/>
              </a:rPr>
              <a:t>Oltre a quanto previsto dall’art. 10 del T.U. del 94, opportunamente rivisitato  dal nuovo quadro giuridico dell’autonomia, al Consiglio d’istituto spettano  poteri di indirizzo in cruciali e rilevanti aspetti della vita della scuola:</a:t>
            </a:r>
          </a:p>
          <a:p>
            <a:pPr marL="0" indent="0">
              <a:buFont typeface="Wingdings" pitchFamily="2" charset="2"/>
              <a:buNone/>
              <a:defRPr/>
            </a:pPr>
            <a:r>
              <a:rPr lang="it-IT" sz="1400" dirty="0">
                <a:effectLst/>
              </a:rPr>
              <a:t>Gli indirizzi generali per le attività della scuola e i criteri generali di gestione e di amministrazione, rivolti al collegio per l’elaborazione tecnica  del POF;</a:t>
            </a:r>
          </a:p>
          <a:p>
            <a:pPr marL="0" indent="0">
              <a:buFont typeface="Wingdings" pitchFamily="2" charset="2"/>
              <a:buNone/>
              <a:defRPr/>
            </a:pPr>
            <a:r>
              <a:rPr lang="it-IT" sz="1400" dirty="0">
                <a:effectLst/>
              </a:rPr>
              <a:t> La successiva adozione del POF;</a:t>
            </a:r>
          </a:p>
          <a:p>
            <a:pPr marL="0" indent="0">
              <a:buFont typeface="Wingdings" pitchFamily="2" charset="2"/>
              <a:buNone/>
              <a:defRPr/>
            </a:pPr>
            <a:r>
              <a:rPr lang="it-IT" sz="1400" dirty="0">
                <a:effectLst/>
              </a:rPr>
              <a:t> La verifica, entro il 3’0 giugno, delle disponibilità finanziarie dell’istituto, nonché l’attuazione del programma, sulla base di un apposito documento predisposto dal dirigente;</a:t>
            </a:r>
          </a:p>
          <a:p>
            <a:pPr marL="0" indent="0">
              <a:buFont typeface="Wingdings" pitchFamily="2" charset="2"/>
              <a:buNone/>
              <a:defRPr/>
            </a:pPr>
            <a:r>
              <a:rPr lang="it-IT" sz="1400" dirty="0">
                <a:effectLst/>
              </a:rPr>
              <a:t>delibere relative a particolari </a:t>
            </a:r>
            <a:r>
              <a:rPr lang="it-IT" sz="1400" dirty="0" smtClean="0">
                <a:effectLst/>
              </a:rPr>
              <a:t>attività: mutui</a:t>
            </a:r>
            <a:r>
              <a:rPr lang="it-IT" sz="1400" dirty="0">
                <a:effectLst/>
              </a:rPr>
              <a:t>, donazioni, borse di studio, beni immobili e quanto previsto dall’art. 33, comma 1 del D.I. n. 44/2001;</a:t>
            </a:r>
          </a:p>
          <a:p>
            <a:pPr marL="0" indent="0">
              <a:buFont typeface="Wingdings" pitchFamily="2" charset="2"/>
              <a:buNone/>
              <a:defRPr/>
            </a:pPr>
            <a:r>
              <a:rPr lang="it-IT" sz="1400" dirty="0">
                <a:effectLst/>
              </a:rPr>
              <a:t>determinazione dei criteri e dei limiti  per lo svolgimento, da parte del dirigente, di alcune particolari attività negoziali, quali i contratti di sponsorizzazione, di locazione, di prestazione d’opera di esperti esterni (art. 33, comma 2 del D.I. n. 44/2001.</a:t>
            </a:r>
          </a:p>
          <a:p>
            <a:pPr marL="0" indent="0">
              <a:buFont typeface="Wingdings" pitchFamily="2" charset="2"/>
              <a:buNone/>
              <a:defRPr/>
            </a:pPr>
            <a:r>
              <a:rPr lang="it-IT" sz="1400" dirty="0">
                <a:effectLst/>
              </a:rPr>
              <a:t>Questa premessa normativa che, ovviamente, potrà essere ulteriormente approfondita e specificata durante questi anni di lavoro, rappresenta il quadro generale di vincoli e di opportunità entro il quale dovrà muoversi l’azione del Consiglio d’Istituto che, per quanto riguarda la nostra scuola, dovrà darsi alcuni obiettivi  di medio termine, sui quali, peraltro, aveva già cominciato a lavorare il  Consiglio d’istituto precedente.</a:t>
            </a:r>
          </a:p>
          <a:p>
            <a:pPr>
              <a:defRPr/>
            </a:pPr>
            <a:endParaRPr lang="it-IT" sz="1400" dirty="0"/>
          </a:p>
        </p:txBody>
      </p:sp>
      <p:sp>
        <p:nvSpPr>
          <p:cNvPr id="2" name="Segnaposto data 1"/>
          <p:cNvSpPr>
            <a:spLocks noGrp="1"/>
          </p:cNvSpPr>
          <p:nvPr>
            <p:ph type="dt" sz="half" idx="10"/>
          </p:nvPr>
        </p:nvSpPr>
        <p:spPr/>
        <p:txBody>
          <a:bodyPr/>
          <a:lstStyle/>
          <a:p>
            <a:pPr>
              <a:defRPr/>
            </a:pPr>
            <a:fld id="{38192ED9-42E1-47CB-84F3-183F12FA456A}" type="datetime1">
              <a:rPr lang="it-IT" smtClean="0">
                <a:solidFill>
                  <a:srgbClr val="FFFFFF"/>
                </a:solidFill>
              </a:rPr>
              <a:t>23/11/2012</a:t>
            </a:fld>
            <a:endParaRPr lang="it-IT">
              <a:solidFill>
                <a:srgbClr val="FFFFFF"/>
              </a:solidFill>
            </a:endParaRPr>
          </a:p>
        </p:txBody>
      </p:sp>
      <p:sp>
        <p:nvSpPr>
          <p:cNvPr id="5" name="Segnaposto piè di pagina 4"/>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4" name="Segnaposto numero diapositiva 3"/>
          <p:cNvSpPr>
            <a:spLocks noGrp="1"/>
          </p:cNvSpPr>
          <p:nvPr>
            <p:ph type="sldNum" sz="quarter" idx="12"/>
          </p:nvPr>
        </p:nvSpPr>
        <p:spPr/>
        <p:txBody>
          <a:bodyPr/>
          <a:lstStyle/>
          <a:p>
            <a:pPr>
              <a:defRPr/>
            </a:pPr>
            <a:fld id="{943D598C-0151-4ED7-87A4-FE989D6C189A}" type="slidenum">
              <a:rPr lang="it-IT" smtClean="0">
                <a:solidFill>
                  <a:srgbClr val="FFFFFF"/>
                </a:solidFill>
              </a:rPr>
              <a:pPr>
                <a:defRPr/>
              </a:pPr>
              <a:t>65</a:t>
            </a:fld>
            <a:endParaRPr lang="it-IT">
              <a:solidFill>
                <a:srgbClr val="FFFFFF"/>
              </a:solidFill>
            </a:endParaRPr>
          </a:p>
        </p:txBody>
      </p:sp>
    </p:spTree>
    <p:extLst>
      <p:ext uri="{BB962C8B-B14F-4D97-AF65-F5344CB8AC3E}">
        <p14:creationId xmlns:p14="http://schemas.microsoft.com/office/powerpoint/2010/main" val="1851735794"/>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Text Box 2"/>
          <p:cNvSpPr>
            <a:spLocks noGrp="1" noChangeArrowheads="1"/>
          </p:cNvSpPr>
          <p:nvPr>
            <p:ph type="title"/>
          </p:nvPr>
        </p:nvSpPr>
        <p:spPr>
          <a:xfrm>
            <a:off x="457199" y="369332"/>
            <a:ext cx="8229600" cy="1371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it-IT" sz="2800" b="1" dirty="0" smtClean="0">
                <a:solidFill>
                  <a:schemeClr val="tx1"/>
                </a:solidFill>
                <a:effectLst/>
                <a:latin typeface="Comic Sans MS" pitchFamily="66" charset="0"/>
              </a:rPr>
              <a:t>Direttiva del DS al direttore sga</a:t>
            </a:r>
          </a:p>
        </p:txBody>
      </p:sp>
      <p:sp>
        <p:nvSpPr>
          <p:cNvPr id="2" name="Segnaposto data 1"/>
          <p:cNvSpPr>
            <a:spLocks noGrp="1"/>
          </p:cNvSpPr>
          <p:nvPr>
            <p:ph type="dt" sz="half" idx="10"/>
          </p:nvPr>
        </p:nvSpPr>
        <p:spPr/>
        <p:txBody>
          <a:bodyPr/>
          <a:lstStyle/>
          <a:p>
            <a:pPr>
              <a:defRPr/>
            </a:pPr>
            <a:fld id="{892B86B5-69F5-4304-9088-C1BD33AAB6A0}" type="datetime1">
              <a:rPr lang="it-IT" smtClean="0">
                <a:solidFill>
                  <a:srgbClr val="FFFFFF"/>
                </a:solidFill>
              </a:rPr>
              <a:t>23/11/2012</a:t>
            </a:fld>
            <a:endParaRPr lang="it-IT">
              <a:solidFill>
                <a:srgbClr val="FFFFFF"/>
              </a:solidFill>
            </a:endParaRPr>
          </a:p>
        </p:txBody>
      </p:sp>
      <p:sp>
        <p:nvSpPr>
          <p:cNvPr id="4" name="Segnaposto piè di pagina 3"/>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3" name="Segnaposto numero diapositiva 2"/>
          <p:cNvSpPr>
            <a:spLocks noGrp="1"/>
          </p:cNvSpPr>
          <p:nvPr>
            <p:ph type="sldNum" sz="quarter" idx="12"/>
          </p:nvPr>
        </p:nvSpPr>
        <p:spPr/>
        <p:txBody>
          <a:bodyPr/>
          <a:lstStyle/>
          <a:p>
            <a:pPr>
              <a:defRPr/>
            </a:pPr>
            <a:fld id="{86AAACD8-8307-4E8D-A2DE-DF9A5A0DAC9B}" type="slidenum">
              <a:rPr lang="it-IT" smtClean="0">
                <a:solidFill>
                  <a:srgbClr val="FFFFFF"/>
                </a:solidFill>
              </a:rPr>
              <a:pPr>
                <a:defRPr/>
              </a:pPr>
              <a:t>66</a:t>
            </a:fld>
            <a:endParaRPr lang="it-IT">
              <a:solidFill>
                <a:srgbClr val="FFFFFF"/>
              </a:solidFill>
            </a:endParaRPr>
          </a:p>
        </p:txBody>
      </p:sp>
      <p:sp>
        <p:nvSpPr>
          <p:cNvPr id="108547" name="Text Box 3"/>
          <p:cNvSpPr txBox="1">
            <a:spLocks noChangeArrowheads="1"/>
          </p:cNvSpPr>
          <p:nvPr/>
        </p:nvSpPr>
        <p:spPr bwMode="auto">
          <a:xfrm>
            <a:off x="1219200" y="2667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algn="ctr" eaLnBrk="1" fontAlgn="base" hangingPunct="1">
              <a:spcBef>
                <a:spcPct val="50000"/>
              </a:spcBef>
              <a:spcAft>
                <a:spcPct val="0"/>
              </a:spcAft>
            </a:pPr>
            <a:r>
              <a:rPr lang="it-IT" sz="2400" b="1" dirty="0" smtClean="0">
                <a:solidFill>
                  <a:schemeClr val="accent6">
                    <a:lumMod val="75000"/>
                  </a:schemeClr>
                </a:solidFill>
                <a:latin typeface="Comic Sans MS" pitchFamily="66" charset="0"/>
              </a:rPr>
              <a:t>dirigente</a:t>
            </a:r>
          </a:p>
        </p:txBody>
      </p:sp>
      <p:sp>
        <p:nvSpPr>
          <p:cNvPr id="108548" name="Text Box 4"/>
          <p:cNvSpPr txBox="1">
            <a:spLocks noChangeArrowheads="1"/>
          </p:cNvSpPr>
          <p:nvPr/>
        </p:nvSpPr>
        <p:spPr bwMode="auto">
          <a:xfrm>
            <a:off x="5638800" y="26670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2400" b="1" dirty="0" smtClean="0">
                <a:solidFill>
                  <a:schemeClr val="accent6">
                    <a:lumMod val="75000"/>
                  </a:schemeClr>
                </a:solidFill>
                <a:latin typeface="Comic Sans MS" pitchFamily="66" charset="0"/>
              </a:rPr>
              <a:t>direttore</a:t>
            </a:r>
          </a:p>
        </p:txBody>
      </p:sp>
      <p:sp>
        <p:nvSpPr>
          <p:cNvPr id="108549" name="Text Box 5"/>
          <p:cNvSpPr txBox="1">
            <a:spLocks noChangeArrowheads="1"/>
          </p:cNvSpPr>
          <p:nvPr/>
        </p:nvSpPr>
        <p:spPr bwMode="auto">
          <a:xfrm>
            <a:off x="2133600" y="38100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1800" dirty="0" smtClean="0">
                <a:solidFill>
                  <a:schemeClr val="accent6">
                    <a:lumMod val="75000"/>
                  </a:schemeClr>
                </a:solidFill>
                <a:latin typeface="Comic Sans MS" pitchFamily="66" charset="0"/>
              </a:rPr>
              <a:t>Direttive </a:t>
            </a:r>
          </a:p>
        </p:txBody>
      </p:sp>
      <p:cxnSp>
        <p:nvCxnSpPr>
          <p:cNvPr id="108550" name="AutoShape 6"/>
          <p:cNvCxnSpPr>
            <a:cxnSpLocks noChangeShapeType="1"/>
            <a:stCxn id="108549" idx="2"/>
          </p:cNvCxnSpPr>
          <p:nvPr/>
        </p:nvCxnSpPr>
        <p:spPr bwMode="auto">
          <a:xfrm rot="5400000" flipH="1" flipV="1">
            <a:off x="4045743" y="2659857"/>
            <a:ext cx="1052513" cy="1981200"/>
          </a:xfrm>
          <a:prstGeom prst="curvedConnector4">
            <a:avLst>
              <a:gd name="adj1" fmla="val -21718"/>
              <a:gd name="adj2" fmla="val 86537"/>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551" name="Text Box 7"/>
          <p:cNvSpPr txBox="1">
            <a:spLocks noChangeArrowheads="1"/>
          </p:cNvSpPr>
          <p:nvPr/>
        </p:nvSpPr>
        <p:spPr bwMode="auto">
          <a:xfrm>
            <a:off x="5715000" y="3810000"/>
            <a:ext cx="3249613"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2000" b="1" smtClean="0">
                <a:solidFill>
                  <a:srgbClr val="2B5481"/>
                </a:solidFill>
                <a:latin typeface="Times New Roman" pitchFamily="18" charset="0"/>
              </a:rPr>
              <a:t>Autonomia organizzativa?</a:t>
            </a:r>
          </a:p>
        </p:txBody>
      </p:sp>
      <p:sp>
        <p:nvSpPr>
          <p:cNvPr id="12" name="CasellaDiTesto 11"/>
          <p:cNvSpPr txBox="1"/>
          <p:nvPr/>
        </p:nvSpPr>
        <p:spPr>
          <a:xfrm>
            <a:off x="0" y="0"/>
            <a:ext cx="2339752" cy="369332"/>
          </a:xfrm>
          <a:prstGeom prst="rect">
            <a:avLst/>
          </a:prstGeom>
          <a:noFill/>
        </p:spPr>
        <p:txBody>
          <a:bodyPr wrap="square" rtlCol="0">
            <a:spAutoFit/>
          </a:bodyPr>
          <a:lstStyle/>
          <a:p>
            <a:r>
              <a:rPr lang="it-IT" dirty="0" smtClean="0"/>
              <a:t>Gli atti dirigenziali</a:t>
            </a:r>
            <a:endParaRPr lang="it-IT" dirty="0"/>
          </a:p>
        </p:txBody>
      </p:sp>
    </p:spTree>
    <p:extLst>
      <p:ext uri="{BB962C8B-B14F-4D97-AF65-F5344CB8AC3E}">
        <p14:creationId xmlns:p14="http://schemas.microsoft.com/office/powerpoint/2010/main" val="35735324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3538"/>
                                        </p:tgtEl>
                                        <p:attrNameLst>
                                          <p:attrName>style.visibility</p:attrName>
                                        </p:attrNameLst>
                                      </p:cBhvr>
                                      <p:to>
                                        <p:strVal val="visible"/>
                                      </p:to>
                                    </p:set>
                                    <p:anim calcmode="lin" valueType="num">
                                      <p:cBhvr additive="base">
                                        <p:cTn id="7" dur="500" fill="hold"/>
                                        <p:tgtEl>
                                          <p:spTgt spid="193538"/>
                                        </p:tgtEl>
                                        <p:attrNameLst>
                                          <p:attrName>ppt_x</p:attrName>
                                        </p:attrNameLst>
                                      </p:cBhvr>
                                      <p:tavLst>
                                        <p:tav tm="0">
                                          <p:val>
                                            <p:strVal val="0-#ppt_w/2"/>
                                          </p:val>
                                        </p:tav>
                                        <p:tav tm="100000">
                                          <p:val>
                                            <p:strVal val="#ppt_x"/>
                                          </p:val>
                                        </p:tav>
                                      </p:tavLst>
                                    </p:anim>
                                    <p:anim calcmode="lin" valueType="num">
                                      <p:cBhvr additive="base">
                                        <p:cTn id="8" dur="500" fill="hold"/>
                                        <p:tgtEl>
                                          <p:spTgt spid="1935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sz="4000" smtClean="0">
                <a:effectLst/>
                <a:latin typeface="Comic Sans MS" pitchFamily="66" charset="0"/>
              </a:rPr>
              <a:t>Le direttive </a:t>
            </a:r>
            <a:r>
              <a:rPr lang="it-IT" sz="4000" smtClean="0">
                <a:effectLst/>
              </a:rPr>
              <a:t>“</a:t>
            </a:r>
            <a:r>
              <a:rPr lang="it-IT" sz="4000" smtClean="0">
                <a:effectLst/>
                <a:latin typeface="Comic Sans MS" pitchFamily="66" charset="0"/>
              </a:rPr>
              <a:t>di massima</a:t>
            </a:r>
            <a:r>
              <a:rPr lang="it-IT" sz="4000" smtClean="0">
                <a:effectLst/>
              </a:rPr>
              <a:t>”</a:t>
            </a:r>
            <a:r>
              <a:rPr lang="it-IT" sz="4000" smtClean="0">
                <a:effectLst/>
                <a:latin typeface="Comic Sans MS" pitchFamily="66" charset="0"/>
              </a:rPr>
              <a:t> del ds</a:t>
            </a:r>
          </a:p>
        </p:txBody>
      </p:sp>
      <p:sp>
        <p:nvSpPr>
          <p:cNvPr id="2" name="Segnaposto data 1"/>
          <p:cNvSpPr>
            <a:spLocks noGrp="1"/>
          </p:cNvSpPr>
          <p:nvPr>
            <p:ph type="dt" sz="half" idx="10"/>
          </p:nvPr>
        </p:nvSpPr>
        <p:spPr/>
        <p:txBody>
          <a:bodyPr/>
          <a:lstStyle/>
          <a:p>
            <a:pPr>
              <a:defRPr/>
            </a:pPr>
            <a:fld id="{9FE78E54-1F1A-4A9C-9FDC-4434E587F999}" type="datetime1">
              <a:rPr lang="it-IT" smtClean="0">
                <a:solidFill>
                  <a:srgbClr val="FFFFFF"/>
                </a:solidFill>
              </a:rPr>
              <a:t>23/11/2012</a:t>
            </a:fld>
            <a:endParaRPr lang="it-IT">
              <a:solidFill>
                <a:srgbClr val="FFFFFF"/>
              </a:solidFill>
            </a:endParaRPr>
          </a:p>
        </p:txBody>
      </p:sp>
      <p:sp>
        <p:nvSpPr>
          <p:cNvPr id="4" name="Segnaposto piè di pagina 3"/>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3" name="Segnaposto numero diapositiva 2"/>
          <p:cNvSpPr>
            <a:spLocks noGrp="1"/>
          </p:cNvSpPr>
          <p:nvPr>
            <p:ph type="sldNum" sz="quarter" idx="12"/>
          </p:nvPr>
        </p:nvSpPr>
        <p:spPr/>
        <p:txBody>
          <a:bodyPr/>
          <a:lstStyle/>
          <a:p>
            <a:pPr>
              <a:defRPr/>
            </a:pPr>
            <a:fld id="{04CB9BE4-B46B-45A6-9542-CA0CA057211F}" type="slidenum">
              <a:rPr lang="it-IT" smtClean="0">
                <a:solidFill>
                  <a:srgbClr val="FFFFFF"/>
                </a:solidFill>
              </a:rPr>
              <a:pPr>
                <a:defRPr/>
              </a:pPr>
              <a:t>67</a:t>
            </a:fld>
            <a:endParaRPr lang="it-IT">
              <a:solidFill>
                <a:srgbClr val="FFFFFF"/>
              </a:solidFill>
            </a:endParaRPr>
          </a:p>
        </p:txBody>
      </p:sp>
      <p:sp>
        <p:nvSpPr>
          <p:cNvPr id="109571" name="Text Box 3"/>
          <p:cNvSpPr txBox="1">
            <a:spLocks noChangeArrowheads="1"/>
          </p:cNvSpPr>
          <p:nvPr/>
        </p:nvSpPr>
        <p:spPr bwMode="auto">
          <a:xfrm>
            <a:off x="755650" y="1701800"/>
            <a:ext cx="3600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3200" dirty="0" smtClean="0">
                <a:solidFill>
                  <a:schemeClr val="accent6">
                    <a:lumMod val="75000"/>
                  </a:schemeClr>
                </a:solidFill>
                <a:latin typeface="Comic Sans MS" pitchFamily="66" charset="0"/>
              </a:rPr>
              <a:t>Si tratta di atti</a:t>
            </a:r>
          </a:p>
        </p:txBody>
      </p:sp>
      <p:sp>
        <p:nvSpPr>
          <p:cNvPr id="109572" name="Text Box 4"/>
          <p:cNvSpPr txBox="1">
            <a:spLocks noChangeArrowheads="1"/>
          </p:cNvSpPr>
          <p:nvPr/>
        </p:nvSpPr>
        <p:spPr bwMode="auto">
          <a:xfrm>
            <a:off x="3924300" y="3646488"/>
            <a:ext cx="467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1800" smtClean="0">
                <a:solidFill>
                  <a:schemeClr val="accent6">
                    <a:lumMod val="75000"/>
                  </a:schemeClr>
                </a:solidFill>
                <a:latin typeface="Comic Sans MS" pitchFamily="66" charset="0"/>
              </a:rPr>
              <a:t>discrezionali nell’estensione e nelle modalità esplicative</a:t>
            </a:r>
          </a:p>
        </p:txBody>
      </p:sp>
      <p:sp>
        <p:nvSpPr>
          <p:cNvPr id="109573" name="Text Box 5"/>
          <p:cNvSpPr txBox="1">
            <a:spLocks noChangeArrowheads="1"/>
          </p:cNvSpPr>
          <p:nvPr/>
        </p:nvSpPr>
        <p:spPr bwMode="auto">
          <a:xfrm>
            <a:off x="3924300" y="4797425"/>
            <a:ext cx="47513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1800" smtClean="0">
                <a:solidFill>
                  <a:schemeClr val="accent6">
                    <a:lumMod val="75000"/>
                  </a:schemeClr>
                </a:solidFill>
                <a:latin typeface="Comic Sans MS" pitchFamily="66" charset="0"/>
              </a:rPr>
              <a:t>non invasivi della sfera di competenza del Direttore sga</a:t>
            </a:r>
          </a:p>
        </p:txBody>
      </p:sp>
      <p:sp>
        <p:nvSpPr>
          <p:cNvPr id="109574" name="Text Box 6"/>
          <p:cNvSpPr txBox="1">
            <a:spLocks noChangeArrowheads="1"/>
          </p:cNvSpPr>
          <p:nvPr/>
        </p:nvSpPr>
        <p:spPr bwMode="auto">
          <a:xfrm>
            <a:off x="3924300" y="5734050"/>
            <a:ext cx="4752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1800" smtClean="0">
                <a:solidFill>
                  <a:schemeClr val="accent6">
                    <a:lumMod val="75000"/>
                  </a:schemeClr>
                </a:solidFill>
                <a:latin typeface="Comic Sans MS" pitchFamily="66" charset="0"/>
              </a:rPr>
              <a:t>negoziati con il DSGA</a:t>
            </a:r>
          </a:p>
        </p:txBody>
      </p:sp>
      <p:sp>
        <p:nvSpPr>
          <p:cNvPr id="109575" name="Text Box 7"/>
          <p:cNvSpPr txBox="1">
            <a:spLocks noChangeArrowheads="1"/>
          </p:cNvSpPr>
          <p:nvPr/>
        </p:nvSpPr>
        <p:spPr bwMode="auto">
          <a:xfrm>
            <a:off x="3995738" y="2638425"/>
            <a:ext cx="3889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1800" smtClean="0">
                <a:solidFill>
                  <a:schemeClr val="accent6">
                    <a:lumMod val="75000"/>
                  </a:schemeClr>
                </a:solidFill>
                <a:latin typeface="Comic Sans MS" pitchFamily="66" charset="0"/>
              </a:rPr>
              <a:t>necessari</a:t>
            </a:r>
          </a:p>
        </p:txBody>
      </p:sp>
      <p:pic>
        <p:nvPicPr>
          <p:cNvPr id="109576" name="Picture 8" descr="bo5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270986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7" name="Picture 9" descr="bo5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364490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8" name="Picture 10" descr="bo5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479742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9" name="Picture 11" descr="bo5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580548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0" name="Text Box 12"/>
          <p:cNvSpPr txBox="1">
            <a:spLocks noChangeArrowheads="1"/>
          </p:cNvSpPr>
          <p:nvPr/>
        </p:nvSpPr>
        <p:spPr bwMode="auto">
          <a:xfrm>
            <a:off x="0" y="6521450"/>
            <a:ext cx="1857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eaLnBrk="0" fontAlgn="base" hangingPunct="0">
              <a:spcBef>
                <a:spcPct val="0"/>
              </a:spcBef>
              <a:spcAft>
                <a:spcPct val="0"/>
              </a:spcAft>
              <a:defRPr sz="4400">
                <a:solidFill>
                  <a:schemeClr val="tx1"/>
                </a:solidFill>
                <a:latin typeface="Tahoma" pitchFamily="34" charset="0"/>
              </a:defRPr>
            </a:lvl6pPr>
            <a:lvl7pPr marL="2971800" indent="-228600" eaLnBrk="0" fontAlgn="base" hangingPunct="0">
              <a:spcBef>
                <a:spcPct val="0"/>
              </a:spcBef>
              <a:spcAft>
                <a:spcPct val="0"/>
              </a:spcAft>
              <a:defRPr sz="4400">
                <a:solidFill>
                  <a:schemeClr val="tx1"/>
                </a:solidFill>
                <a:latin typeface="Tahoma" pitchFamily="34" charset="0"/>
              </a:defRPr>
            </a:lvl7pPr>
            <a:lvl8pPr marL="3429000" indent="-228600" eaLnBrk="0" fontAlgn="base" hangingPunct="0">
              <a:spcBef>
                <a:spcPct val="0"/>
              </a:spcBef>
              <a:spcAft>
                <a:spcPct val="0"/>
              </a:spcAft>
              <a:defRPr sz="4400">
                <a:solidFill>
                  <a:schemeClr val="tx1"/>
                </a:solidFill>
                <a:latin typeface="Tahoma" pitchFamily="34" charset="0"/>
              </a:defRPr>
            </a:lvl8pPr>
            <a:lvl9pPr marL="3886200" indent="-228600"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it-IT" sz="1600" b="1" i="1" smtClean="0">
                <a:solidFill>
                  <a:srgbClr val="336699"/>
                </a:solidFill>
                <a:latin typeface="Vladimir Script" pitchFamily="66" charset="0"/>
              </a:rPr>
              <a:t>Anna Armone</a:t>
            </a:r>
          </a:p>
        </p:txBody>
      </p:sp>
      <p:sp>
        <p:nvSpPr>
          <p:cNvPr id="17" name="Rettangolo 16"/>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2518031993"/>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defRPr/>
            </a:pPr>
            <a:r>
              <a:rPr lang="it-IT" dirty="0" smtClean="0">
                <a:effectLst/>
                <a:latin typeface="Times New Roman"/>
                <a:ea typeface="Times New Roman"/>
              </a:rPr>
              <a:t>Cosa si intende per direttiva</a:t>
            </a:r>
            <a:endParaRPr lang="it-IT" dirty="0"/>
          </a:p>
        </p:txBody>
      </p:sp>
      <p:sp>
        <p:nvSpPr>
          <p:cNvPr id="5" name="Segnaposto contenuto 4"/>
          <p:cNvSpPr>
            <a:spLocks noGrp="1"/>
          </p:cNvSpPr>
          <p:nvPr>
            <p:ph idx="1"/>
          </p:nvPr>
        </p:nvSpPr>
        <p:spPr/>
        <p:txBody>
          <a:bodyPr/>
          <a:lstStyle/>
          <a:p>
            <a:pPr>
              <a:defRPr/>
            </a:pPr>
            <a:r>
              <a:rPr lang="it-IT" sz="2400" dirty="0">
                <a:effectLst/>
              </a:rPr>
              <a:t>La direttiva è un atto di indirizzo che il dirigente scolastico emana nei confronti del direttore </a:t>
            </a:r>
            <a:r>
              <a:rPr lang="it-IT" sz="2400" dirty="0" err="1">
                <a:effectLst/>
              </a:rPr>
              <a:t>sga</a:t>
            </a:r>
            <a:r>
              <a:rPr lang="it-IT" sz="2400" dirty="0">
                <a:effectLst/>
              </a:rPr>
              <a:t>. Infatti l'art. 25, comma 5, del </a:t>
            </a:r>
            <a:r>
              <a:rPr lang="it-IT" sz="2400" dirty="0" smtClean="0">
                <a:effectLst/>
              </a:rPr>
              <a:t>d.lgs</a:t>
            </a:r>
            <a:r>
              <a:rPr lang="it-IT" sz="2400" dirty="0">
                <a:effectLst/>
              </a:rPr>
              <a:t>. n. 165/2001 stabilisce che nello svolgimento delle proprie funzioni organizzative e amministrative il dirigente </a:t>
            </a:r>
            <a:r>
              <a:rPr lang="it-IT" sz="2400" i="1" dirty="0">
                <a:effectLst/>
              </a:rPr>
              <a:t>"...è coadiuvato dal responsabile amministrativo, che sovrintende, con autonomia operativa, nell'àmbito delle direttive di massima impartite e degli obiettivi assegnati, ai servizi amministrativi ed ai servizi generali dell'istituzione scolastica, coordinando il relativo personale".</a:t>
            </a:r>
            <a:endParaRPr lang="it-IT" sz="2400" dirty="0"/>
          </a:p>
        </p:txBody>
      </p:sp>
      <p:sp>
        <p:nvSpPr>
          <p:cNvPr id="2" name="Segnaposto data 1"/>
          <p:cNvSpPr>
            <a:spLocks noGrp="1"/>
          </p:cNvSpPr>
          <p:nvPr>
            <p:ph type="dt" sz="half" idx="10"/>
          </p:nvPr>
        </p:nvSpPr>
        <p:spPr/>
        <p:txBody>
          <a:bodyPr/>
          <a:lstStyle/>
          <a:p>
            <a:pPr>
              <a:defRPr/>
            </a:pPr>
            <a:fld id="{8BD24CB5-5E2F-4550-A5E7-FF90531AA23C}" type="datetime1">
              <a:rPr lang="it-IT" smtClean="0">
                <a:solidFill>
                  <a:srgbClr val="FFFFFF"/>
                </a:solidFill>
              </a:rPr>
              <a:t>23/11/2012</a:t>
            </a:fld>
            <a:endParaRPr lang="it-IT">
              <a:solidFill>
                <a:srgbClr val="FFFFFF"/>
              </a:solidFill>
            </a:endParaRPr>
          </a:p>
        </p:txBody>
      </p:sp>
      <p:sp>
        <p:nvSpPr>
          <p:cNvPr id="6" name="Segnaposto piè di pagina 5"/>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3" name="Segnaposto numero diapositiva 2"/>
          <p:cNvSpPr>
            <a:spLocks noGrp="1"/>
          </p:cNvSpPr>
          <p:nvPr>
            <p:ph type="sldNum" sz="quarter" idx="12"/>
          </p:nvPr>
        </p:nvSpPr>
        <p:spPr/>
        <p:txBody>
          <a:bodyPr/>
          <a:lstStyle/>
          <a:p>
            <a:pPr>
              <a:defRPr/>
            </a:pPr>
            <a:fld id="{CBFB2692-CA9F-4B79-8495-9E607DA3AD18}" type="slidenum">
              <a:rPr lang="it-IT" smtClean="0">
                <a:solidFill>
                  <a:srgbClr val="FFFFFF"/>
                </a:solidFill>
              </a:rPr>
              <a:pPr>
                <a:defRPr/>
              </a:pPr>
              <a:t>68</a:t>
            </a:fld>
            <a:endParaRPr lang="it-IT">
              <a:solidFill>
                <a:srgbClr val="FFFFFF"/>
              </a:solidFill>
            </a:endParaRPr>
          </a:p>
        </p:txBody>
      </p:sp>
      <p:sp>
        <p:nvSpPr>
          <p:cNvPr id="8" name="Rettangolo 7"/>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2873903830"/>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defRPr/>
            </a:pPr>
            <a:r>
              <a:rPr lang="it-IT" dirty="0" smtClean="0">
                <a:effectLst/>
                <a:latin typeface="Times New Roman"/>
                <a:ea typeface="Times New Roman"/>
              </a:rPr>
              <a:t>Come deve essere il contenuto?</a:t>
            </a:r>
            <a:endParaRPr lang="it-IT" dirty="0"/>
          </a:p>
        </p:txBody>
      </p:sp>
      <p:sp>
        <p:nvSpPr>
          <p:cNvPr id="5" name="Segnaposto contenuto 4"/>
          <p:cNvSpPr>
            <a:spLocks noGrp="1"/>
          </p:cNvSpPr>
          <p:nvPr>
            <p:ph idx="1"/>
          </p:nvPr>
        </p:nvSpPr>
        <p:spPr/>
        <p:txBody>
          <a:bodyPr/>
          <a:lstStyle/>
          <a:p>
            <a:pPr>
              <a:defRPr/>
            </a:pPr>
            <a:r>
              <a:rPr lang="it-IT" dirty="0" smtClean="0">
                <a:effectLst/>
                <a:latin typeface="Times New Roman"/>
                <a:ea typeface="Times New Roman"/>
              </a:rPr>
              <a:t>Il contenuto della direttiva deve essere costituito da obiettivi da raggiungere. Non può entrare nelle competenze specifiche del destinatario, quindi nella sua discrezionalità, </a:t>
            </a:r>
            <a:r>
              <a:rPr lang="it-IT" dirty="0" err="1" smtClean="0">
                <a:effectLst/>
                <a:latin typeface="Times New Roman"/>
                <a:ea typeface="Times New Roman"/>
              </a:rPr>
              <a:t>poichè</a:t>
            </a:r>
            <a:r>
              <a:rPr lang="it-IT" dirty="0" smtClean="0">
                <a:effectLst/>
                <a:latin typeface="Times New Roman"/>
                <a:ea typeface="Times New Roman"/>
              </a:rPr>
              <a:t> in questo caso assumerebbe la consistenza dell'ordine</a:t>
            </a:r>
            <a:endParaRPr lang="it-IT" dirty="0"/>
          </a:p>
        </p:txBody>
      </p:sp>
      <p:sp>
        <p:nvSpPr>
          <p:cNvPr id="2" name="Segnaposto data 1"/>
          <p:cNvSpPr>
            <a:spLocks noGrp="1"/>
          </p:cNvSpPr>
          <p:nvPr>
            <p:ph type="dt" sz="half" idx="10"/>
          </p:nvPr>
        </p:nvSpPr>
        <p:spPr/>
        <p:txBody>
          <a:bodyPr/>
          <a:lstStyle/>
          <a:p>
            <a:pPr>
              <a:defRPr/>
            </a:pPr>
            <a:fld id="{A4327E37-AFB4-4BD7-B7EF-10C8DF0531B6}" type="datetime1">
              <a:rPr lang="it-IT" smtClean="0">
                <a:solidFill>
                  <a:srgbClr val="FFFFFF"/>
                </a:solidFill>
              </a:rPr>
              <a:t>23/11/2012</a:t>
            </a:fld>
            <a:endParaRPr lang="it-IT">
              <a:solidFill>
                <a:srgbClr val="FFFFFF"/>
              </a:solidFill>
            </a:endParaRPr>
          </a:p>
        </p:txBody>
      </p:sp>
      <p:sp>
        <p:nvSpPr>
          <p:cNvPr id="6" name="Segnaposto piè di pagina 5"/>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3" name="Segnaposto numero diapositiva 2"/>
          <p:cNvSpPr>
            <a:spLocks noGrp="1"/>
          </p:cNvSpPr>
          <p:nvPr>
            <p:ph type="sldNum" sz="quarter" idx="12"/>
          </p:nvPr>
        </p:nvSpPr>
        <p:spPr/>
        <p:txBody>
          <a:bodyPr/>
          <a:lstStyle/>
          <a:p>
            <a:pPr>
              <a:defRPr/>
            </a:pPr>
            <a:fld id="{DB1BFC08-CBCD-49DD-9096-CEA26DE45CD0}" type="slidenum">
              <a:rPr lang="it-IT" smtClean="0">
                <a:solidFill>
                  <a:srgbClr val="FFFFFF"/>
                </a:solidFill>
              </a:rPr>
              <a:pPr>
                <a:defRPr/>
              </a:pPr>
              <a:t>69</a:t>
            </a:fld>
            <a:endParaRPr lang="it-IT">
              <a:solidFill>
                <a:srgbClr val="FFFFFF"/>
              </a:solidFill>
            </a:endParaRPr>
          </a:p>
        </p:txBody>
      </p:sp>
      <p:sp>
        <p:nvSpPr>
          <p:cNvPr id="8" name="Rettangolo 7"/>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295580741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dirty="0" smtClean="0"/>
              <a:t>Art. 7 c. 37 </a:t>
            </a:r>
            <a:r>
              <a:rPr lang="it-IT" dirty="0">
                <a:solidFill>
                  <a:prstClr val="black"/>
                </a:solidFill>
              </a:rPr>
              <a:t>del </a:t>
            </a:r>
            <a:r>
              <a:rPr lang="it-IT" dirty="0" err="1">
                <a:solidFill>
                  <a:prstClr val="black"/>
                </a:solidFill>
              </a:rPr>
              <a:t>d.l.</a:t>
            </a:r>
            <a:r>
              <a:rPr lang="it-IT" dirty="0">
                <a:solidFill>
                  <a:prstClr val="black"/>
                </a:solidFill>
              </a:rPr>
              <a:t> 95/2012</a:t>
            </a:r>
            <a:endParaRPr lang="it-IT" dirty="0"/>
          </a:p>
        </p:txBody>
      </p:sp>
      <p:sp>
        <p:nvSpPr>
          <p:cNvPr id="3" name="Segnaposto contenuto 2"/>
          <p:cNvSpPr>
            <a:spLocks noGrp="1"/>
          </p:cNvSpPr>
          <p:nvPr>
            <p:ph idx="1"/>
          </p:nvPr>
        </p:nvSpPr>
        <p:spPr>
          <a:xfrm>
            <a:off x="251520" y="1124744"/>
            <a:ext cx="8640960" cy="3484984"/>
          </a:xfrm>
        </p:spPr>
        <p:txBody>
          <a:bodyPr>
            <a:noAutofit/>
          </a:bodyPr>
          <a:lstStyle/>
          <a:p>
            <a:pPr marL="0" indent="0">
              <a:buNone/>
            </a:pPr>
            <a:r>
              <a:rPr lang="it-IT" sz="1800" dirty="0" smtClean="0"/>
              <a:t>Novellando l'articolo 1, comma 601, della legge n. 296 del 2006 (legge finanziaria 2007) ha disposto che al «Fondo per le competenze dovute al personale delle istituzioni scolastiche, con esclusione delle spese per stipendi del personale a tempo indeterminato e determinato» e al «Fondo per il funzionamento delle istituzioni scolastiche» affluiscano anche: </a:t>
            </a:r>
          </a:p>
          <a:p>
            <a:pPr marL="0" indent="0">
              <a:buNone/>
            </a:pPr>
            <a:r>
              <a:rPr lang="it-IT" sz="1800" b="1" dirty="0" smtClean="0"/>
              <a:t>a) l'autorizzazione di spesa di cui alla legge n. 440 del 1997</a:t>
            </a:r>
            <a:r>
              <a:rPr lang="it-IT" sz="1800" dirty="0" smtClean="0"/>
              <a:t>, relativa al Fondo per l'arricchimento e l'ampliamento dell'offerta formativa e per gli interventi perequativi. Al contempo, la medesima legge ha disposto l'abrogazione dell'articolo 2 della legge n. 440 del 1997; </a:t>
            </a:r>
          </a:p>
          <a:p>
            <a:pPr marL="0" indent="0">
              <a:buNone/>
            </a:pPr>
            <a:r>
              <a:rPr lang="it-IT" sz="1800" dirty="0" smtClean="0"/>
              <a:t>b) </a:t>
            </a:r>
            <a:r>
              <a:rPr lang="it-IT" sz="1800" b="1" dirty="0" smtClean="0"/>
              <a:t>quota parte dei fondi destinati all'attuazione del piano programmatico d'interventi sul sistema dell'istruzione e dell'istruzione e formazione professionale </a:t>
            </a:r>
            <a:r>
              <a:rPr lang="it-IT" sz="1800" dirty="0" smtClean="0"/>
              <a:t>previsto dall'articolo 1, comma 3, della legge n. 53 del 2003, pari a 15,7 milioni di euro; </a:t>
            </a:r>
          </a:p>
          <a:p>
            <a:pPr marL="0" indent="0">
              <a:buNone/>
            </a:pPr>
            <a:r>
              <a:rPr lang="it-IT" sz="1800" dirty="0" smtClean="0"/>
              <a:t>c) </a:t>
            </a:r>
            <a:r>
              <a:rPr lang="it-IT" sz="1800" b="1" dirty="0" smtClean="0"/>
              <a:t>le risorse previste dall'articolo 1, comma 634, della legge n. 296 del 2006, finalizzate a supportare una serie di interventi concernenti il sistema dell'istruzione </a:t>
            </a:r>
            <a:r>
              <a:rPr lang="it-IT" sz="1800" dirty="0" smtClean="0"/>
              <a:t>(fatto salvo quanto disposto al comma 875 dell'articolo 1 della stessa legge n. 296 del 2006, in materia di risorse da destinare al Fondo per l'istruzione e la formazione tecnica superiore); </a:t>
            </a:r>
          </a:p>
          <a:p>
            <a:pPr marL="0" indent="0">
              <a:buNone/>
            </a:pPr>
            <a:endParaRPr lang="it-IT" sz="1800" dirty="0"/>
          </a:p>
        </p:txBody>
      </p:sp>
      <p:sp>
        <p:nvSpPr>
          <p:cNvPr id="4" name="CasellaDiTesto 3"/>
          <p:cNvSpPr txBox="1"/>
          <p:nvPr/>
        </p:nvSpPr>
        <p:spPr>
          <a:xfrm>
            <a:off x="611560" y="6093296"/>
            <a:ext cx="7488832" cy="646331"/>
          </a:xfrm>
          <a:prstGeom prst="rect">
            <a:avLst/>
          </a:prstGeom>
          <a:noFill/>
        </p:spPr>
        <p:txBody>
          <a:bodyPr wrap="square" rtlCol="0">
            <a:spAutoFit/>
          </a:bodyPr>
          <a:lstStyle/>
          <a:p>
            <a:pPr algn="ctr"/>
            <a:r>
              <a:rPr lang="it-IT" sz="3600" dirty="0" smtClean="0"/>
              <a:t>RICENTRALIZZAZIONE</a:t>
            </a:r>
            <a:endParaRPr lang="it-IT" sz="3600" dirty="0"/>
          </a:p>
        </p:txBody>
      </p:sp>
      <p:sp>
        <p:nvSpPr>
          <p:cNvPr id="5" name="Segnaposto data 4"/>
          <p:cNvSpPr>
            <a:spLocks noGrp="1"/>
          </p:cNvSpPr>
          <p:nvPr>
            <p:ph type="dt" sz="half" idx="10"/>
          </p:nvPr>
        </p:nvSpPr>
        <p:spPr/>
        <p:txBody>
          <a:bodyPr/>
          <a:lstStyle/>
          <a:p>
            <a:fld id="{A0073F7A-1E5B-4970-8521-9A57030FA427}" type="datetime1">
              <a:rPr lang="it-IT" smtClean="0"/>
              <a:t>23/11/2012</a:t>
            </a:fld>
            <a:endParaRPr lang="it-IT"/>
          </a:p>
        </p:txBody>
      </p:sp>
      <p:sp>
        <p:nvSpPr>
          <p:cNvPr id="6" name="Segnaposto numero diapositiva 5"/>
          <p:cNvSpPr>
            <a:spLocks noGrp="1"/>
          </p:cNvSpPr>
          <p:nvPr>
            <p:ph type="sldNum" sz="quarter" idx="12"/>
          </p:nvPr>
        </p:nvSpPr>
        <p:spPr/>
        <p:txBody>
          <a:bodyPr/>
          <a:lstStyle/>
          <a:p>
            <a:fld id="{FC98327F-849C-41C6-8359-01F1A4012F6D}" type="slidenum">
              <a:rPr lang="it-IT" smtClean="0"/>
              <a:t>7</a:t>
            </a:fld>
            <a:endParaRPr lang="it-IT"/>
          </a:p>
        </p:txBody>
      </p:sp>
      <p:sp>
        <p:nvSpPr>
          <p:cNvPr id="7" name="Segnaposto piè di pagina 6"/>
          <p:cNvSpPr>
            <a:spLocks noGrp="1"/>
          </p:cNvSpPr>
          <p:nvPr>
            <p:ph type="ftr" sz="quarter" idx="11"/>
          </p:nvPr>
        </p:nvSpPr>
        <p:spPr/>
        <p:txBody>
          <a:bodyPr/>
          <a:lstStyle/>
          <a:p>
            <a:r>
              <a:rPr lang="it-IT" smtClean="0"/>
              <a:t>Anna Armone</a:t>
            </a:r>
            <a:endParaRPr lang="it-IT"/>
          </a:p>
        </p:txBody>
      </p:sp>
      <p:sp>
        <p:nvSpPr>
          <p:cNvPr id="8" name="CasellaDiTesto 7"/>
          <p:cNvSpPr txBox="1"/>
          <p:nvPr/>
        </p:nvSpPr>
        <p:spPr>
          <a:xfrm>
            <a:off x="1604" y="7764"/>
            <a:ext cx="1907704" cy="338554"/>
          </a:xfrm>
          <a:prstGeom prst="rect">
            <a:avLst/>
          </a:prstGeom>
          <a:noFill/>
        </p:spPr>
        <p:txBody>
          <a:bodyPr wrap="square" rtlCol="0">
            <a:spAutoFit/>
          </a:bodyPr>
          <a:lstStyle/>
          <a:p>
            <a:r>
              <a:rPr lang="it-IT" sz="1600" dirty="0" err="1" smtClean="0"/>
              <a:t>Spending</a:t>
            </a:r>
            <a:r>
              <a:rPr lang="it-IT" sz="1600" dirty="0" smtClean="0"/>
              <a:t> </a:t>
            </a:r>
            <a:r>
              <a:rPr lang="it-IT" sz="1600" dirty="0" err="1" smtClean="0"/>
              <a:t>review</a:t>
            </a:r>
            <a:endParaRPr lang="it-IT" sz="1600" dirty="0"/>
          </a:p>
        </p:txBody>
      </p:sp>
    </p:spTree>
    <p:extLst>
      <p:ext uri="{BB962C8B-B14F-4D97-AF65-F5344CB8AC3E}">
        <p14:creationId xmlns:p14="http://schemas.microsoft.com/office/powerpoint/2010/main" val="12738985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effectLst/>
                <a:latin typeface="Times New Roman"/>
                <a:ea typeface="Times New Roman"/>
              </a:rPr>
              <a:t>Quando deve essere emanata</a:t>
            </a:r>
            <a:endParaRPr lang="it-IT" dirty="0"/>
          </a:p>
        </p:txBody>
      </p:sp>
      <p:sp>
        <p:nvSpPr>
          <p:cNvPr id="3" name="Segnaposto contenuto 2"/>
          <p:cNvSpPr>
            <a:spLocks noGrp="1"/>
          </p:cNvSpPr>
          <p:nvPr>
            <p:ph idx="1"/>
          </p:nvPr>
        </p:nvSpPr>
        <p:spPr/>
        <p:txBody>
          <a:bodyPr/>
          <a:lstStyle/>
          <a:p>
            <a:pPr>
              <a:defRPr/>
            </a:pPr>
            <a:r>
              <a:rPr lang="it-IT" sz="2400" dirty="0" smtClean="0">
                <a:effectLst/>
                <a:latin typeface="Times New Roman"/>
                <a:ea typeface="Times New Roman"/>
              </a:rPr>
              <a:t>La direttiva nasce sulla base di presupposti formali e organizzativi, e in particolare: la pianificazione didattica (</a:t>
            </a:r>
            <a:r>
              <a:rPr lang="it-IT" sz="2400" dirty="0" err="1" smtClean="0">
                <a:effectLst/>
                <a:latin typeface="Times New Roman"/>
                <a:ea typeface="Times New Roman"/>
              </a:rPr>
              <a:t>Pof</a:t>
            </a:r>
            <a:r>
              <a:rPr lang="it-IT" sz="2400" dirty="0" smtClean="0">
                <a:effectLst/>
                <a:latin typeface="Times New Roman"/>
                <a:ea typeface="Times New Roman"/>
              </a:rPr>
              <a:t>), la programmazione gestionale (PA), la contrattazione di istituto. È consueto che lo svolgimento delle operazioni non sia lineare e consequenziale; ciò richiede da parte del dirigente la capacità di gestire i tempi, le sequenze e gli aggiustamenti e integrazioni alle direttive, mano a mano che l'azione amministrativa della scuola si completa</a:t>
            </a:r>
            <a:endParaRPr lang="it-IT" sz="2400" dirty="0"/>
          </a:p>
        </p:txBody>
      </p:sp>
      <p:sp>
        <p:nvSpPr>
          <p:cNvPr id="5" name="Segnaposto data 4"/>
          <p:cNvSpPr>
            <a:spLocks noGrp="1"/>
          </p:cNvSpPr>
          <p:nvPr>
            <p:ph type="dt" sz="half" idx="10"/>
          </p:nvPr>
        </p:nvSpPr>
        <p:spPr/>
        <p:txBody>
          <a:bodyPr/>
          <a:lstStyle/>
          <a:p>
            <a:pPr>
              <a:defRPr/>
            </a:pPr>
            <a:fld id="{767587AE-62E3-44E3-AA34-4AB7BA638C60}" type="datetime1">
              <a:rPr lang="it-IT" smtClean="0">
                <a:solidFill>
                  <a:srgbClr val="FFFFFF"/>
                </a:solidFill>
              </a:rPr>
              <a:t>23/11/2012</a:t>
            </a:fld>
            <a:endParaRPr lang="it-IT">
              <a:solidFill>
                <a:srgbClr val="FFFFFF"/>
              </a:solidFill>
            </a:endParaRPr>
          </a:p>
        </p:txBody>
      </p:sp>
      <p:sp>
        <p:nvSpPr>
          <p:cNvPr id="6" name="Segnaposto piè di pagina 5"/>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4" name="Segnaposto numero diapositiva 3"/>
          <p:cNvSpPr>
            <a:spLocks noGrp="1"/>
          </p:cNvSpPr>
          <p:nvPr>
            <p:ph type="sldNum" sz="quarter" idx="12"/>
          </p:nvPr>
        </p:nvSpPr>
        <p:spPr/>
        <p:txBody>
          <a:bodyPr/>
          <a:lstStyle/>
          <a:p>
            <a:pPr>
              <a:defRPr/>
            </a:pPr>
            <a:fld id="{15F884C1-F039-406F-8D60-B02445F4C4C2}" type="slidenum">
              <a:rPr lang="it-IT" smtClean="0">
                <a:solidFill>
                  <a:srgbClr val="FFFFFF"/>
                </a:solidFill>
              </a:rPr>
              <a:pPr>
                <a:defRPr/>
              </a:pPr>
              <a:t>70</a:t>
            </a:fld>
            <a:endParaRPr lang="it-IT">
              <a:solidFill>
                <a:srgbClr val="FFFFFF"/>
              </a:solidFill>
            </a:endParaRPr>
          </a:p>
        </p:txBody>
      </p:sp>
      <p:sp>
        <p:nvSpPr>
          <p:cNvPr id="8" name="Rettangolo 7"/>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3216840791"/>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effectLst/>
                <a:latin typeface="Times New Roman"/>
                <a:ea typeface="Times New Roman"/>
              </a:rPr>
              <a:t>La direttiva può essere disattesa dal </a:t>
            </a:r>
            <a:r>
              <a:rPr lang="it-IT" dirty="0" err="1" smtClean="0">
                <a:effectLst/>
                <a:latin typeface="Times New Roman"/>
                <a:ea typeface="Times New Roman"/>
              </a:rPr>
              <a:t>d.sga</a:t>
            </a:r>
            <a:r>
              <a:rPr lang="it-IT" dirty="0" smtClean="0">
                <a:effectLst/>
                <a:latin typeface="Times New Roman"/>
                <a:ea typeface="Times New Roman"/>
              </a:rPr>
              <a:t>?</a:t>
            </a:r>
            <a:endParaRPr lang="it-IT" dirty="0"/>
          </a:p>
        </p:txBody>
      </p:sp>
      <p:sp>
        <p:nvSpPr>
          <p:cNvPr id="3" name="Segnaposto contenuto 2"/>
          <p:cNvSpPr>
            <a:spLocks noGrp="1"/>
          </p:cNvSpPr>
          <p:nvPr>
            <p:ph idx="1"/>
          </p:nvPr>
        </p:nvSpPr>
        <p:spPr/>
        <p:txBody>
          <a:bodyPr/>
          <a:lstStyle/>
          <a:p>
            <a:pPr>
              <a:defRPr/>
            </a:pPr>
            <a:r>
              <a:rPr lang="it-IT" dirty="0" smtClean="0">
                <a:effectLst/>
                <a:latin typeface="Times New Roman"/>
                <a:ea typeface="Times New Roman"/>
              </a:rPr>
              <a:t>La direttiva emanata all'interno del rapporto gerarchico funzionale obbliga il destinatario alla sua realizzazione, tranne che lo stesso destinatario non la ritenga illegittima. In questo caso può manifestare il proprio dissenso per iscritto. Nel caso in cui disattenda la direttiva senza manifestare il proprio dissenso può incorrere nell'eccesso di potere.</a:t>
            </a:r>
            <a:endParaRPr lang="it-IT" dirty="0"/>
          </a:p>
        </p:txBody>
      </p:sp>
      <p:sp>
        <p:nvSpPr>
          <p:cNvPr id="5" name="Segnaposto data 4"/>
          <p:cNvSpPr>
            <a:spLocks noGrp="1"/>
          </p:cNvSpPr>
          <p:nvPr>
            <p:ph type="dt" sz="half" idx="10"/>
          </p:nvPr>
        </p:nvSpPr>
        <p:spPr/>
        <p:txBody>
          <a:bodyPr/>
          <a:lstStyle/>
          <a:p>
            <a:pPr>
              <a:defRPr/>
            </a:pPr>
            <a:fld id="{1093D1C7-88EA-4047-A94E-52F728D61346}" type="datetime1">
              <a:rPr lang="it-IT" smtClean="0">
                <a:solidFill>
                  <a:srgbClr val="FFFFFF"/>
                </a:solidFill>
              </a:rPr>
              <a:t>23/11/2012</a:t>
            </a:fld>
            <a:endParaRPr lang="it-IT">
              <a:solidFill>
                <a:srgbClr val="FFFFFF"/>
              </a:solidFill>
            </a:endParaRPr>
          </a:p>
        </p:txBody>
      </p:sp>
      <p:sp>
        <p:nvSpPr>
          <p:cNvPr id="6" name="Segnaposto piè di pagina 5"/>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4" name="Segnaposto numero diapositiva 3"/>
          <p:cNvSpPr>
            <a:spLocks noGrp="1"/>
          </p:cNvSpPr>
          <p:nvPr>
            <p:ph type="sldNum" sz="quarter" idx="12"/>
          </p:nvPr>
        </p:nvSpPr>
        <p:spPr/>
        <p:txBody>
          <a:bodyPr/>
          <a:lstStyle/>
          <a:p>
            <a:pPr>
              <a:defRPr/>
            </a:pPr>
            <a:fld id="{054BC5EE-A007-48CB-9328-4BB1EA324D03}" type="slidenum">
              <a:rPr lang="it-IT" smtClean="0">
                <a:solidFill>
                  <a:srgbClr val="FFFFFF"/>
                </a:solidFill>
              </a:rPr>
              <a:pPr>
                <a:defRPr/>
              </a:pPr>
              <a:t>71</a:t>
            </a:fld>
            <a:endParaRPr lang="it-IT">
              <a:solidFill>
                <a:srgbClr val="FFFFFF"/>
              </a:solidFill>
            </a:endParaRPr>
          </a:p>
        </p:txBody>
      </p:sp>
      <p:sp>
        <p:nvSpPr>
          <p:cNvPr id="8" name="Rettangolo 7"/>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3306472256"/>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effectLst/>
                <a:latin typeface="Times New Roman"/>
                <a:ea typeface="Times New Roman"/>
              </a:rPr>
              <a:t>Il dirigente deve vigilare sull’esecuzione della direttiva?</a:t>
            </a:r>
            <a:endParaRPr lang="it-IT" dirty="0"/>
          </a:p>
        </p:txBody>
      </p:sp>
      <p:sp>
        <p:nvSpPr>
          <p:cNvPr id="3" name="Segnaposto contenuto 2"/>
          <p:cNvSpPr>
            <a:spLocks noGrp="1"/>
          </p:cNvSpPr>
          <p:nvPr>
            <p:ph idx="1"/>
          </p:nvPr>
        </p:nvSpPr>
        <p:spPr/>
        <p:txBody>
          <a:bodyPr/>
          <a:lstStyle/>
          <a:p>
            <a:pPr>
              <a:defRPr/>
            </a:pPr>
            <a:r>
              <a:rPr lang="it-IT" dirty="0" smtClean="0">
                <a:effectLst/>
                <a:latin typeface="Times New Roman"/>
                <a:ea typeface="Times New Roman"/>
              </a:rPr>
              <a:t>Il dirigente deve valutare il risultato raggiunto dal direttore </a:t>
            </a:r>
            <a:r>
              <a:rPr lang="it-IT" dirty="0" err="1" smtClean="0">
                <a:effectLst/>
                <a:latin typeface="Times New Roman"/>
                <a:ea typeface="Times New Roman"/>
              </a:rPr>
              <a:t>s.g.a</a:t>
            </a:r>
            <a:r>
              <a:rPr lang="it-IT" dirty="0" smtClean="0">
                <a:effectLst/>
                <a:latin typeface="Times New Roman"/>
                <a:ea typeface="Times New Roman"/>
              </a:rPr>
              <a:t>. nell'esecuzione della direttiva. Non può esercitare il potere di vigilanza durante l'esecuzione della direttiva, come avviene per la delega</a:t>
            </a:r>
            <a:endParaRPr lang="it-IT" dirty="0"/>
          </a:p>
        </p:txBody>
      </p:sp>
      <p:sp>
        <p:nvSpPr>
          <p:cNvPr id="5" name="Segnaposto data 4"/>
          <p:cNvSpPr>
            <a:spLocks noGrp="1"/>
          </p:cNvSpPr>
          <p:nvPr>
            <p:ph type="dt" sz="half" idx="10"/>
          </p:nvPr>
        </p:nvSpPr>
        <p:spPr/>
        <p:txBody>
          <a:bodyPr/>
          <a:lstStyle/>
          <a:p>
            <a:pPr>
              <a:defRPr/>
            </a:pPr>
            <a:fld id="{4EACCFCD-17D2-4F84-8582-C834B634A48E}" type="datetime1">
              <a:rPr lang="it-IT" smtClean="0">
                <a:solidFill>
                  <a:srgbClr val="FFFFFF"/>
                </a:solidFill>
              </a:rPr>
              <a:t>23/11/2012</a:t>
            </a:fld>
            <a:endParaRPr lang="it-IT">
              <a:solidFill>
                <a:srgbClr val="FFFFFF"/>
              </a:solidFill>
            </a:endParaRPr>
          </a:p>
        </p:txBody>
      </p:sp>
      <p:sp>
        <p:nvSpPr>
          <p:cNvPr id="6" name="Segnaposto piè di pagina 5"/>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4" name="Segnaposto numero diapositiva 3"/>
          <p:cNvSpPr>
            <a:spLocks noGrp="1"/>
          </p:cNvSpPr>
          <p:nvPr>
            <p:ph type="sldNum" sz="quarter" idx="12"/>
          </p:nvPr>
        </p:nvSpPr>
        <p:spPr/>
        <p:txBody>
          <a:bodyPr/>
          <a:lstStyle/>
          <a:p>
            <a:pPr>
              <a:defRPr/>
            </a:pPr>
            <a:fld id="{6EBBACBA-7987-4AF9-AA32-55E54619955A}" type="slidenum">
              <a:rPr lang="it-IT" smtClean="0">
                <a:solidFill>
                  <a:srgbClr val="FFFFFF"/>
                </a:solidFill>
              </a:rPr>
              <a:pPr>
                <a:defRPr/>
              </a:pPr>
              <a:t>72</a:t>
            </a:fld>
            <a:endParaRPr lang="it-IT">
              <a:solidFill>
                <a:srgbClr val="FFFFFF"/>
              </a:solidFill>
            </a:endParaRPr>
          </a:p>
        </p:txBody>
      </p:sp>
      <p:sp>
        <p:nvSpPr>
          <p:cNvPr id="8" name="Rettangolo 7"/>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184162399"/>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effectLst/>
                <a:latin typeface="Times New Roman"/>
                <a:ea typeface="Times New Roman"/>
              </a:rPr>
              <a:t>E se manca la direttiva</a:t>
            </a:r>
            <a:endParaRPr lang="it-IT" dirty="0"/>
          </a:p>
        </p:txBody>
      </p:sp>
      <p:sp>
        <p:nvSpPr>
          <p:cNvPr id="3" name="Segnaposto contenuto 2"/>
          <p:cNvSpPr>
            <a:spLocks noGrp="1"/>
          </p:cNvSpPr>
          <p:nvPr>
            <p:ph idx="1"/>
          </p:nvPr>
        </p:nvSpPr>
        <p:spPr/>
        <p:txBody>
          <a:bodyPr/>
          <a:lstStyle/>
          <a:p>
            <a:pPr>
              <a:defRPr/>
            </a:pPr>
            <a:r>
              <a:rPr lang="it-IT" sz="2400" dirty="0">
                <a:effectLst/>
              </a:rPr>
              <a:t>La mancanza della direttiva crea una oggettiva difficoltà nel ricostruire il trasparente evolversi dei processi decisionali. La coesione gestionale tra dirigente e direttore </a:t>
            </a:r>
            <a:r>
              <a:rPr lang="it-IT" sz="2400" dirty="0" err="1">
                <a:effectLst/>
              </a:rPr>
              <a:t>sga</a:t>
            </a:r>
            <a:r>
              <a:rPr lang="it-IT" sz="2400" dirty="0">
                <a:effectLst/>
              </a:rPr>
              <a:t> può presupporre pieno accordo su modalità e termini del raggiungimento di obiettivi, ma è opportuno formalizzare questa condivisione per diversi motivi: garantire una memoria storica del modello gestionale, garantire la trasparenza dell'azione amministrativa, consentire nell'eventualità di un contenzioso, di imputare singole responsabilità</a:t>
            </a:r>
            <a:endParaRPr lang="it-IT" sz="2400" dirty="0"/>
          </a:p>
        </p:txBody>
      </p:sp>
      <p:sp>
        <p:nvSpPr>
          <p:cNvPr id="5" name="Segnaposto data 4"/>
          <p:cNvSpPr>
            <a:spLocks noGrp="1"/>
          </p:cNvSpPr>
          <p:nvPr>
            <p:ph type="dt" sz="half" idx="10"/>
          </p:nvPr>
        </p:nvSpPr>
        <p:spPr/>
        <p:txBody>
          <a:bodyPr/>
          <a:lstStyle/>
          <a:p>
            <a:pPr>
              <a:defRPr/>
            </a:pPr>
            <a:fld id="{54D3CAA5-94BF-4A9C-AB87-F383FA7FDB51}" type="datetime1">
              <a:rPr lang="it-IT" smtClean="0">
                <a:solidFill>
                  <a:srgbClr val="FFFFFF"/>
                </a:solidFill>
              </a:rPr>
              <a:t>23/11/2012</a:t>
            </a:fld>
            <a:endParaRPr lang="it-IT">
              <a:solidFill>
                <a:srgbClr val="FFFFFF"/>
              </a:solidFill>
            </a:endParaRPr>
          </a:p>
        </p:txBody>
      </p:sp>
      <p:sp>
        <p:nvSpPr>
          <p:cNvPr id="6" name="Segnaposto piè di pagina 5"/>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4" name="Segnaposto numero diapositiva 3"/>
          <p:cNvSpPr>
            <a:spLocks noGrp="1"/>
          </p:cNvSpPr>
          <p:nvPr>
            <p:ph type="sldNum" sz="quarter" idx="12"/>
          </p:nvPr>
        </p:nvSpPr>
        <p:spPr/>
        <p:txBody>
          <a:bodyPr/>
          <a:lstStyle/>
          <a:p>
            <a:pPr>
              <a:defRPr/>
            </a:pPr>
            <a:fld id="{2F4BA895-F848-4BC5-A730-420CF55F62D2}" type="slidenum">
              <a:rPr lang="it-IT" smtClean="0">
                <a:solidFill>
                  <a:srgbClr val="FFFFFF"/>
                </a:solidFill>
              </a:rPr>
              <a:pPr>
                <a:defRPr/>
              </a:pPr>
              <a:t>73</a:t>
            </a:fld>
            <a:endParaRPr lang="it-IT">
              <a:solidFill>
                <a:srgbClr val="FFFFFF"/>
              </a:solidFill>
            </a:endParaRPr>
          </a:p>
        </p:txBody>
      </p:sp>
      <p:sp>
        <p:nvSpPr>
          <p:cNvPr id="8" name="Rettangolo 7"/>
          <p:cNvSpPr/>
          <p:nvPr/>
        </p:nvSpPr>
        <p:spPr>
          <a:xfrm>
            <a:off x="0" y="0"/>
            <a:ext cx="3103029" cy="369332"/>
          </a:xfrm>
          <a:prstGeom prst="rect">
            <a:avLst/>
          </a:prstGeom>
        </p:spPr>
        <p:txBody>
          <a:bodyPr wrap="none">
            <a:spAutoFit/>
          </a:bodyPr>
          <a:lstStyle/>
          <a:p>
            <a:r>
              <a:rPr lang="it-IT" dirty="0"/>
              <a:t>Atti datoriali e amministrativi</a:t>
            </a:r>
            <a:endParaRPr lang="it-IT" dirty="0"/>
          </a:p>
        </p:txBody>
      </p:sp>
    </p:spTree>
    <p:extLst>
      <p:ext uri="{BB962C8B-B14F-4D97-AF65-F5344CB8AC3E}">
        <p14:creationId xmlns:p14="http://schemas.microsoft.com/office/powerpoint/2010/main" val="483991738"/>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950" y="260350"/>
            <a:ext cx="9036050" cy="5835650"/>
          </a:xfrm>
        </p:spPr>
        <p:txBody>
          <a:bodyPr/>
          <a:lstStyle/>
          <a:p>
            <a:pPr>
              <a:defRPr/>
            </a:pPr>
            <a:r>
              <a:rPr lang="it-IT" sz="1800" b="1" dirty="0">
                <a:effectLst/>
              </a:rPr>
              <a:t>IL Dirigente scolastico</a:t>
            </a:r>
          </a:p>
          <a:p>
            <a:pPr>
              <a:defRPr/>
            </a:pPr>
            <a:r>
              <a:rPr lang="it-IT" sz="1800" dirty="0">
                <a:effectLst/>
              </a:rPr>
              <a:t> </a:t>
            </a:r>
          </a:p>
          <a:p>
            <a:pPr>
              <a:defRPr/>
            </a:pPr>
            <a:r>
              <a:rPr lang="it-IT" sz="1800" dirty="0">
                <a:effectLst/>
              </a:rPr>
              <a:t>Visto l’art. 25 del Decreto legislativo 30 marzo 2001, n.165 e, in particolare, il comma 5;</a:t>
            </a:r>
          </a:p>
          <a:p>
            <a:pPr>
              <a:defRPr/>
            </a:pPr>
            <a:r>
              <a:rPr lang="it-IT" sz="1800" dirty="0">
                <a:effectLst/>
              </a:rPr>
              <a:t>Visto il </a:t>
            </a:r>
            <a:r>
              <a:rPr lang="it-IT" sz="1800" dirty="0" err="1">
                <a:effectLst/>
              </a:rPr>
              <a:t>d.p.r.</a:t>
            </a:r>
            <a:r>
              <a:rPr lang="it-IT" sz="1800" dirty="0">
                <a:effectLst/>
              </a:rPr>
              <a:t> n. 275/99;</a:t>
            </a:r>
          </a:p>
          <a:p>
            <a:pPr>
              <a:defRPr/>
            </a:pPr>
            <a:r>
              <a:rPr lang="it-IT" sz="1800" dirty="0">
                <a:effectLst/>
              </a:rPr>
              <a:t>Visto il CCNL 24 luglio 2003 e pubblicato  sulla G.U. 14 agosto 2003, n. 188 e, in particolare, gli artt. 44, commi 1 e 2; 47, comma 2; </a:t>
            </a:r>
          </a:p>
          <a:p>
            <a:pPr>
              <a:defRPr/>
            </a:pPr>
            <a:r>
              <a:rPr lang="it-IT" sz="1800" dirty="0">
                <a:effectLst/>
              </a:rPr>
              <a:t>Il decreto interministeriale 1 febbraio 2000,n. 44 e, in particolare, gli artt.</a:t>
            </a:r>
          </a:p>
          <a:p>
            <a:pPr>
              <a:defRPr/>
            </a:pPr>
            <a:r>
              <a:rPr lang="it-IT" sz="1800" dirty="0">
                <a:effectLst/>
              </a:rPr>
              <a:t>-7, commi 1,2,3;</a:t>
            </a:r>
          </a:p>
          <a:p>
            <a:pPr>
              <a:defRPr/>
            </a:pPr>
            <a:r>
              <a:rPr lang="it-IT" sz="1800" dirty="0">
                <a:effectLst/>
              </a:rPr>
              <a:t>- 19, commi 1 e 2;</a:t>
            </a:r>
          </a:p>
          <a:p>
            <a:pPr>
              <a:defRPr/>
            </a:pPr>
            <a:r>
              <a:rPr lang="it-IT" sz="1800" dirty="0">
                <a:effectLst/>
              </a:rPr>
              <a:t>- art. 24, commi 8 e 9;</a:t>
            </a:r>
          </a:p>
          <a:p>
            <a:pPr>
              <a:defRPr/>
            </a:pPr>
            <a:r>
              <a:rPr lang="it-IT" sz="1800" dirty="0">
                <a:effectLst/>
              </a:rPr>
              <a:t>- art. 27, commi 1 e 2;</a:t>
            </a:r>
          </a:p>
          <a:p>
            <a:pPr>
              <a:defRPr/>
            </a:pPr>
            <a:r>
              <a:rPr lang="it-IT" sz="1800" dirty="0">
                <a:effectLst/>
              </a:rPr>
              <a:t>- art. 32, commi 1, 2 e 3;</a:t>
            </a:r>
          </a:p>
          <a:p>
            <a:pPr>
              <a:defRPr/>
            </a:pPr>
            <a:r>
              <a:rPr lang="it-IT" sz="1800" dirty="0">
                <a:effectLst/>
              </a:rPr>
              <a:t>- </a:t>
            </a:r>
            <a:r>
              <a:rPr lang="en-GB" sz="1800" dirty="0">
                <a:effectLst/>
              </a:rPr>
              <a:t>art. 35, comma 4;</a:t>
            </a:r>
            <a:endParaRPr lang="it-IT" sz="1800" dirty="0">
              <a:effectLst/>
            </a:endParaRPr>
          </a:p>
          <a:p>
            <a:pPr lvl="1">
              <a:defRPr/>
            </a:pPr>
            <a:r>
              <a:rPr lang="it-IT" sz="1800" dirty="0">
                <a:effectLst/>
              </a:rPr>
              <a:t>Visto il Piano dell’offerta formativa per l’anno scolastico 200../200..</a:t>
            </a:r>
          </a:p>
          <a:p>
            <a:pPr lvl="1">
              <a:defRPr/>
            </a:pPr>
            <a:r>
              <a:rPr lang="it-IT" sz="1800" dirty="0">
                <a:effectLst/>
              </a:rPr>
              <a:t>Visto il Piano annuale delle attività dell’anno scolastico 200../0..;</a:t>
            </a:r>
          </a:p>
          <a:p>
            <a:pPr lvl="1">
              <a:defRPr/>
            </a:pPr>
            <a:r>
              <a:rPr lang="it-IT" sz="1800" dirty="0">
                <a:effectLst/>
              </a:rPr>
              <a:t>Considerata l’opportunità di orientare l’autonomia operativa negli ambiti di azione attribuiti dalle norme, tramite l’ esplicitazione di criteri e l’individuazione di  obiettivi</a:t>
            </a:r>
          </a:p>
          <a:p>
            <a:pPr lvl="1">
              <a:defRPr/>
            </a:pPr>
            <a:r>
              <a:rPr lang="it-IT" sz="1800" dirty="0">
                <a:effectLst/>
              </a:rPr>
              <a:t> </a:t>
            </a:r>
          </a:p>
          <a:p>
            <a:pPr>
              <a:defRPr/>
            </a:pPr>
            <a:endParaRPr lang="it-IT" sz="1800" dirty="0"/>
          </a:p>
        </p:txBody>
      </p:sp>
      <p:sp>
        <p:nvSpPr>
          <p:cNvPr id="2" name="Segnaposto data 1"/>
          <p:cNvSpPr>
            <a:spLocks noGrp="1"/>
          </p:cNvSpPr>
          <p:nvPr>
            <p:ph type="dt" sz="half" idx="10"/>
          </p:nvPr>
        </p:nvSpPr>
        <p:spPr/>
        <p:txBody>
          <a:bodyPr/>
          <a:lstStyle/>
          <a:p>
            <a:pPr>
              <a:defRPr/>
            </a:pPr>
            <a:fld id="{BFF54866-C04B-4A01-8855-A31CC07C163E}" type="datetime1">
              <a:rPr lang="it-IT" smtClean="0">
                <a:solidFill>
                  <a:srgbClr val="FFFFFF"/>
                </a:solidFill>
              </a:rPr>
              <a:t>23/11/2012</a:t>
            </a:fld>
            <a:endParaRPr lang="it-IT">
              <a:solidFill>
                <a:srgbClr val="FFFFFF"/>
              </a:solidFill>
            </a:endParaRPr>
          </a:p>
        </p:txBody>
      </p:sp>
      <p:sp>
        <p:nvSpPr>
          <p:cNvPr id="5" name="Segnaposto piè di pagina 4"/>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4" name="Segnaposto numero diapositiva 3"/>
          <p:cNvSpPr>
            <a:spLocks noGrp="1"/>
          </p:cNvSpPr>
          <p:nvPr>
            <p:ph type="sldNum" sz="quarter" idx="12"/>
          </p:nvPr>
        </p:nvSpPr>
        <p:spPr/>
        <p:txBody>
          <a:bodyPr/>
          <a:lstStyle/>
          <a:p>
            <a:pPr>
              <a:defRPr/>
            </a:pPr>
            <a:fld id="{A832858E-463A-4D00-8765-86F2FE8DD954}" type="slidenum">
              <a:rPr lang="it-IT" smtClean="0">
                <a:solidFill>
                  <a:srgbClr val="FFFFFF"/>
                </a:solidFill>
              </a:rPr>
              <a:pPr>
                <a:defRPr/>
              </a:pPr>
              <a:t>74</a:t>
            </a:fld>
            <a:endParaRPr lang="it-IT">
              <a:solidFill>
                <a:srgbClr val="FFFFFF"/>
              </a:solidFill>
            </a:endParaRPr>
          </a:p>
        </p:txBody>
      </p:sp>
    </p:spTree>
    <p:extLst>
      <p:ext uri="{BB962C8B-B14F-4D97-AF65-F5344CB8AC3E}">
        <p14:creationId xmlns:p14="http://schemas.microsoft.com/office/powerpoint/2010/main" val="484037530"/>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88913"/>
            <a:ext cx="8964613" cy="6408737"/>
          </a:xfrm>
        </p:spPr>
        <p:txBody>
          <a:bodyPr/>
          <a:lstStyle/>
          <a:p>
            <a:pPr>
              <a:buClr>
                <a:srgbClr val="00CCFF"/>
              </a:buClr>
              <a:defRPr/>
            </a:pPr>
            <a:r>
              <a:rPr lang="it-IT" sz="1400" b="1" dirty="0">
                <a:solidFill>
                  <a:schemeClr val="accent6">
                    <a:lumMod val="75000"/>
                  </a:schemeClr>
                </a:solidFill>
                <a:effectLst/>
              </a:rPr>
              <a:t>Emana la seguente direttiva per il direttore dei sevizi generali ed amministrativi</a:t>
            </a:r>
            <a:endParaRPr lang="it-IT" sz="1400" dirty="0">
              <a:solidFill>
                <a:schemeClr val="accent6">
                  <a:lumMod val="75000"/>
                </a:schemeClr>
              </a:solidFill>
              <a:effectLst/>
            </a:endParaRPr>
          </a:p>
          <a:p>
            <a:pPr>
              <a:buClr>
                <a:srgbClr val="00CCFF"/>
              </a:buClr>
              <a:defRPr/>
            </a:pPr>
            <a:r>
              <a:rPr lang="it-IT" sz="1400" b="1" dirty="0">
                <a:solidFill>
                  <a:schemeClr val="accent6">
                    <a:lumMod val="75000"/>
                  </a:schemeClr>
                </a:solidFill>
                <a:effectLst/>
              </a:rPr>
              <a:t> </a:t>
            </a:r>
            <a:endParaRPr lang="it-IT" sz="1400" dirty="0">
              <a:solidFill>
                <a:schemeClr val="accent6">
                  <a:lumMod val="75000"/>
                </a:schemeClr>
              </a:solidFill>
              <a:effectLst/>
            </a:endParaRPr>
          </a:p>
          <a:p>
            <a:pPr>
              <a:buClr>
                <a:srgbClr val="00CCFF"/>
              </a:buClr>
              <a:defRPr/>
            </a:pPr>
            <a:r>
              <a:rPr lang="it-IT" sz="1400" dirty="0">
                <a:solidFill>
                  <a:schemeClr val="accent6">
                    <a:lumMod val="75000"/>
                  </a:schemeClr>
                </a:solidFill>
                <a:effectLst/>
              </a:rPr>
              <a:t>La S. V. dovrà attenersi ai seguenti criteri:</a:t>
            </a:r>
          </a:p>
          <a:p>
            <a:pPr>
              <a:buClr>
                <a:srgbClr val="00CCFF"/>
              </a:buClr>
              <a:defRPr/>
            </a:pPr>
            <a:r>
              <a:rPr lang="it-IT" sz="1400" dirty="0">
                <a:solidFill>
                  <a:schemeClr val="accent6">
                    <a:lumMod val="75000"/>
                  </a:schemeClr>
                </a:solidFill>
                <a:effectLst/>
              </a:rPr>
              <a:t>legittimità e trasparenza dell’azione amministrativa; coinvolgendo tutto il personale,  ognuno per la propria funzione nel rispetto dei suddetti principi;</a:t>
            </a:r>
          </a:p>
          <a:p>
            <a:pPr>
              <a:buClr>
                <a:srgbClr val="00CCFF"/>
              </a:buClr>
              <a:defRPr/>
            </a:pPr>
            <a:r>
              <a:rPr lang="it-IT" sz="1400" dirty="0">
                <a:solidFill>
                  <a:schemeClr val="accent6">
                    <a:lumMod val="75000"/>
                  </a:schemeClr>
                </a:solidFill>
                <a:effectLst/>
              </a:rPr>
              <a:t>efficienza, efficacia, economicità, imparzialità nell’azione amministrativo-</a:t>
            </a:r>
            <a:r>
              <a:rPr lang="it-IT" sz="1400" dirty="0" err="1">
                <a:solidFill>
                  <a:schemeClr val="accent6">
                    <a:lumMod val="75000"/>
                  </a:schemeClr>
                </a:solidFill>
                <a:effectLst/>
              </a:rPr>
              <a:t>contabiule</a:t>
            </a:r>
            <a:r>
              <a:rPr lang="it-IT" sz="1400" dirty="0">
                <a:solidFill>
                  <a:schemeClr val="accent6">
                    <a:lumMod val="75000"/>
                  </a:schemeClr>
                </a:solidFill>
                <a:effectLst/>
              </a:rPr>
              <a:t>, e nella gestione delle risorse umane e strumentali;</a:t>
            </a:r>
          </a:p>
          <a:p>
            <a:pPr>
              <a:buClr>
                <a:srgbClr val="00CCFF"/>
              </a:buClr>
              <a:defRPr/>
            </a:pPr>
            <a:r>
              <a:rPr lang="it-IT" sz="1400" dirty="0">
                <a:solidFill>
                  <a:schemeClr val="accent6">
                    <a:lumMod val="75000"/>
                  </a:schemeClr>
                </a:solidFill>
                <a:effectLst/>
              </a:rPr>
              <a:t>in particolare i principi dell’efficacia, dell’efficienza e dell’economicità, unitamente alla trasparenza, dovranno essere guida nell’attività istruttoria negoziale di cui Ella è responsabile</a:t>
            </a:r>
          </a:p>
          <a:p>
            <a:pPr>
              <a:buClr>
                <a:srgbClr val="00CCFF"/>
              </a:buClr>
              <a:defRPr/>
            </a:pPr>
            <a:r>
              <a:rPr lang="it-IT" sz="1400" dirty="0">
                <a:solidFill>
                  <a:schemeClr val="accent6">
                    <a:lumMod val="75000"/>
                  </a:schemeClr>
                </a:solidFill>
                <a:effectLst/>
              </a:rPr>
              <a:t>focalizzazione sui risultati nel rispetto delle procedure, cercando di conciliare la rapidità e lo snellimento delle stesse con il raggiungimento dei risultati sia nell’interesse pubblico che dei soggetti privati;</a:t>
            </a:r>
          </a:p>
          <a:p>
            <a:pPr>
              <a:buClr>
                <a:srgbClr val="00CCFF"/>
              </a:buClr>
              <a:defRPr/>
            </a:pPr>
            <a:r>
              <a:rPr lang="it-IT" sz="1400" dirty="0">
                <a:solidFill>
                  <a:schemeClr val="accent6">
                    <a:lumMod val="75000"/>
                  </a:schemeClr>
                </a:solidFill>
                <a:effectLst/>
              </a:rPr>
              <a:t>coerenza funzionale e strumentale agli obiettivi della scuola e alle attività contenute nel  P.O.F.;</a:t>
            </a:r>
          </a:p>
          <a:p>
            <a:pPr>
              <a:buClr>
                <a:srgbClr val="00CCFF"/>
              </a:buClr>
              <a:defRPr/>
            </a:pPr>
            <a:r>
              <a:rPr lang="it-IT" sz="1400" dirty="0">
                <a:solidFill>
                  <a:schemeClr val="accent6">
                    <a:lumMod val="75000"/>
                  </a:schemeClr>
                </a:solidFill>
                <a:effectLst/>
              </a:rPr>
              <a:t>semplificazione  procedurale, anche attraverso il coinvolgimento del personale sull’analisi di procedure interne;</a:t>
            </a:r>
          </a:p>
          <a:p>
            <a:pPr>
              <a:buClr>
                <a:srgbClr val="00CCFF"/>
              </a:buClr>
              <a:defRPr/>
            </a:pPr>
            <a:r>
              <a:rPr lang="it-IT" sz="1400" dirty="0">
                <a:solidFill>
                  <a:schemeClr val="accent6">
                    <a:lumMod val="75000"/>
                  </a:schemeClr>
                </a:solidFill>
                <a:effectLst/>
              </a:rPr>
              <a:t>rispetto del diritto di accesso e di partecipazione ai procedimenti amministrativi; in tal senso dovrà garantire la funzionalità degli uffici attraverso l’esercizio dei suddetti diritti sia da parte dell’utenza interna che di quella esterna. La regolamentazione organizzativa riguarderà gli orari e le modalità operative.</a:t>
            </a:r>
          </a:p>
          <a:p>
            <a:pPr>
              <a:buClr>
                <a:srgbClr val="00CCFF"/>
              </a:buClr>
              <a:defRPr/>
            </a:pPr>
            <a:r>
              <a:rPr lang="it-IT" sz="1400" dirty="0">
                <a:solidFill>
                  <a:schemeClr val="accent6">
                    <a:lumMod val="75000"/>
                  </a:schemeClr>
                </a:solidFill>
                <a:effectLst/>
              </a:rPr>
              <a:t>rapidità nell’espletamento dei compiti in ordine agli obiettivi prefissati;</a:t>
            </a:r>
          </a:p>
          <a:p>
            <a:pPr>
              <a:buClr>
                <a:srgbClr val="00CCFF"/>
              </a:buClr>
              <a:defRPr/>
            </a:pPr>
            <a:r>
              <a:rPr lang="it-IT" sz="1400" dirty="0">
                <a:solidFill>
                  <a:schemeClr val="accent6">
                    <a:lumMod val="75000"/>
                  </a:schemeClr>
                </a:solidFill>
                <a:effectLst/>
              </a:rPr>
              <a:t>flessibilità nell’organizzazione delle risorse umane e strumentali;</a:t>
            </a:r>
          </a:p>
          <a:p>
            <a:pPr>
              <a:buClr>
                <a:srgbClr val="00CCFF"/>
              </a:buClr>
              <a:defRPr/>
            </a:pPr>
            <a:r>
              <a:rPr lang="it-IT" sz="1400" dirty="0">
                <a:solidFill>
                  <a:schemeClr val="accent6">
                    <a:lumMod val="75000"/>
                  </a:schemeClr>
                </a:solidFill>
                <a:effectLst/>
              </a:rPr>
              <a:t>formalizzazione dell’assetto dell’Ufficio di Segreteria, con attribuzione di funzioni e mansioni nel rispetto delle norme contrattuali di comparto;</a:t>
            </a:r>
          </a:p>
          <a:p>
            <a:pPr>
              <a:buClr>
                <a:srgbClr val="00CCFF"/>
              </a:buClr>
              <a:defRPr/>
            </a:pPr>
            <a:r>
              <a:rPr lang="it-IT" sz="1400" dirty="0">
                <a:solidFill>
                  <a:schemeClr val="accent6">
                    <a:lumMod val="75000"/>
                  </a:schemeClr>
                </a:solidFill>
                <a:effectLst/>
              </a:rPr>
              <a:t>valorizzazione delle risorse umane, incentivando motivazione, impegno, disponibilità, crescita professionale e tutti i comportamenti ispirati all’etica della responsabilità; a tal fine favorirà l’assunzione di protocolli di comportamento autodeterminate a tutti i livelli professionali.</a:t>
            </a:r>
          </a:p>
          <a:p>
            <a:pPr>
              <a:buClr>
                <a:srgbClr val="00CCFF"/>
              </a:buClr>
              <a:defRPr/>
            </a:pPr>
            <a:r>
              <a:rPr lang="it-IT" sz="1400" dirty="0">
                <a:solidFill>
                  <a:schemeClr val="accent6">
                    <a:lumMod val="75000"/>
                  </a:schemeClr>
                </a:solidFill>
                <a:effectLst/>
              </a:rPr>
              <a:t> </a:t>
            </a:r>
          </a:p>
          <a:p>
            <a:pPr>
              <a:defRPr/>
            </a:pPr>
            <a:endParaRPr lang="it-IT" dirty="0">
              <a:solidFill>
                <a:schemeClr val="accent6">
                  <a:lumMod val="75000"/>
                </a:schemeClr>
              </a:solidFill>
            </a:endParaRPr>
          </a:p>
        </p:txBody>
      </p:sp>
      <p:sp>
        <p:nvSpPr>
          <p:cNvPr id="2" name="Segnaposto data 1"/>
          <p:cNvSpPr>
            <a:spLocks noGrp="1"/>
          </p:cNvSpPr>
          <p:nvPr>
            <p:ph type="dt" sz="half" idx="10"/>
          </p:nvPr>
        </p:nvSpPr>
        <p:spPr/>
        <p:txBody>
          <a:bodyPr/>
          <a:lstStyle/>
          <a:p>
            <a:pPr>
              <a:defRPr/>
            </a:pPr>
            <a:fld id="{E1D4CD37-2005-4B13-AA31-4F11DC1AB62C}" type="datetime1">
              <a:rPr lang="it-IT" smtClean="0">
                <a:solidFill>
                  <a:srgbClr val="FFFFFF"/>
                </a:solidFill>
              </a:rPr>
              <a:t>23/11/2012</a:t>
            </a:fld>
            <a:endParaRPr lang="it-IT">
              <a:solidFill>
                <a:srgbClr val="FFFFFF"/>
              </a:solidFill>
            </a:endParaRPr>
          </a:p>
        </p:txBody>
      </p:sp>
      <p:sp>
        <p:nvSpPr>
          <p:cNvPr id="5" name="Segnaposto piè di pagina 4"/>
          <p:cNvSpPr>
            <a:spLocks noGrp="1"/>
          </p:cNvSpPr>
          <p:nvPr>
            <p:ph type="ftr" sz="quarter" idx="11"/>
          </p:nvPr>
        </p:nvSpPr>
        <p:spPr/>
        <p:txBody>
          <a:bodyPr/>
          <a:lstStyle/>
          <a:p>
            <a:pPr>
              <a:defRPr/>
            </a:pPr>
            <a:r>
              <a:rPr lang="it-IT" smtClean="0">
                <a:solidFill>
                  <a:srgbClr val="FFFFFF"/>
                </a:solidFill>
              </a:rPr>
              <a:t>Anna Armone</a:t>
            </a:r>
            <a:endParaRPr lang="it-IT">
              <a:solidFill>
                <a:srgbClr val="FFFFFF"/>
              </a:solidFill>
            </a:endParaRPr>
          </a:p>
        </p:txBody>
      </p:sp>
      <p:sp>
        <p:nvSpPr>
          <p:cNvPr id="4" name="Segnaposto numero diapositiva 3"/>
          <p:cNvSpPr>
            <a:spLocks noGrp="1"/>
          </p:cNvSpPr>
          <p:nvPr>
            <p:ph type="sldNum" sz="quarter" idx="12"/>
          </p:nvPr>
        </p:nvSpPr>
        <p:spPr/>
        <p:txBody>
          <a:bodyPr/>
          <a:lstStyle/>
          <a:p>
            <a:pPr>
              <a:defRPr/>
            </a:pPr>
            <a:fld id="{1E2BA538-883E-4792-B172-FE37595539F8}" type="slidenum">
              <a:rPr lang="it-IT" smtClean="0">
                <a:solidFill>
                  <a:srgbClr val="FFFFFF"/>
                </a:solidFill>
              </a:rPr>
              <a:pPr>
                <a:defRPr/>
              </a:pPr>
              <a:t>75</a:t>
            </a:fld>
            <a:endParaRPr lang="it-IT">
              <a:solidFill>
                <a:srgbClr val="FFFFFF"/>
              </a:solidFill>
            </a:endParaRPr>
          </a:p>
        </p:txBody>
      </p:sp>
    </p:spTree>
    <p:extLst>
      <p:ext uri="{BB962C8B-B14F-4D97-AF65-F5344CB8AC3E}">
        <p14:creationId xmlns:p14="http://schemas.microsoft.com/office/powerpoint/2010/main" val="2201277658"/>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
          <p:cNvSpPr>
            <a:spLocks noGrp="1" noChangeArrowheads="1"/>
          </p:cNvSpPr>
          <p:nvPr>
            <p:ph type="title"/>
          </p:nvPr>
        </p:nvSpPr>
        <p:spPr>
          <a:xfrm>
            <a:off x="457200" y="319088"/>
            <a:ext cx="8229600" cy="1143000"/>
          </a:xfrm>
        </p:spPr>
        <p:txBody>
          <a:bodyPr lIns="0" tIns="0" rIns="0" bIns="0"/>
          <a:lstStyle/>
          <a:p>
            <a:pPr eaLnBrk="1" hangingPunct="1"/>
            <a:endParaRPr lang="it-IT" smtClean="0"/>
          </a:p>
        </p:txBody>
      </p:sp>
      <p:sp>
        <p:nvSpPr>
          <p:cNvPr id="119810" name="Text Box 2"/>
          <p:cNvSpPr txBox="1">
            <a:spLocks noChangeArrowheads="1"/>
          </p:cNvSpPr>
          <p:nvPr/>
        </p:nvSpPr>
        <p:spPr bwMode="auto">
          <a:xfrm>
            <a:off x="1619250" y="3429000"/>
            <a:ext cx="59055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algn="ctr" defTabSz="449263" eaLnBrk="1" fontAlgn="base" hangingPunct="1">
              <a:spcBef>
                <a:spcPts val="2500"/>
              </a:spcBef>
              <a:spcAft>
                <a:spcPct val="0"/>
              </a:spcAft>
              <a:buClr>
                <a:srgbClr val="000000"/>
              </a:buClr>
              <a:buSzPct val="100000"/>
              <a:buFont typeface="Harlow Solid Italic" pitchFamily="82" charset="0"/>
              <a:buNone/>
            </a:pPr>
            <a:r>
              <a:rPr lang="en-GB" sz="4000" smtClean="0">
                <a:solidFill>
                  <a:srgbClr val="000000"/>
                </a:solidFill>
                <a:latin typeface="Harlow Solid Italic" pitchFamily="82" charset="0"/>
              </a:rPr>
              <a:t>Grazie a tutti</a:t>
            </a:r>
          </a:p>
        </p:txBody>
      </p:sp>
      <p:sp>
        <p:nvSpPr>
          <p:cNvPr id="119811" name="Text Box 3"/>
          <p:cNvSpPr txBox="1">
            <a:spLocks noChangeArrowheads="1"/>
          </p:cNvSpPr>
          <p:nvPr/>
        </p:nvSpPr>
        <p:spPr bwMode="auto">
          <a:xfrm>
            <a:off x="2016125" y="4868863"/>
            <a:ext cx="511175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algn="ctr" defTabSz="449263" eaLnBrk="1" fontAlgn="base" hangingPunct="1">
              <a:spcBef>
                <a:spcPts val="3375"/>
              </a:spcBef>
              <a:spcAft>
                <a:spcPct val="0"/>
              </a:spcAft>
              <a:buClr>
                <a:srgbClr val="000000"/>
              </a:buClr>
              <a:buSzPct val="100000"/>
              <a:buFont typeface="Harlow Solid Italic" pitchFamily="82" charset="0"/>
              <a:buNone/>
            </a:pPr>
            <a:r>
              <a:rPr lang="en-GB" sz="5400" smtClean="0">
                <a:solidFill>
                  <a:srgbClr val="000000"/>
                </a:solidFill>
                <a:latin typeface="Harlow Solid Italic" pitchFamily="82" charset="0"/>
              </a:rPr>
              <a:t>Anna Armone</a:t>
            </a:r>
          </a:p>
        </p:txBody>
      </p:sp>
      <p:sp>
        <p:nvSpPr>
          <p:cNvPr id="157701" name="Rectangle 4"/>
          <p:cNvSpPr>
            <a:spLocks noGrp="1" noChangeArrowheads="1"/>
          </p:cNvSpPr>
          <p:nvPr>
            <p:ph type="body" idx="1"/>
          </p:nvPr>
        </p:nvSpPr>
        <p:spPr>
          <a:xfrm>
            <a:off x="457200" y="1600200"/>
            <a:ext cx="8229600" cy="4525963"/>
          </a:xfrm>
        </p:spPr>
        <p:txBody>
          <a:bodyPr lIns="0" tIns="0" rIns="0" bIns="0"/>
          <a:lstStyle/>
          <a:p>
            <a:pPr eaLnBrk="1" hangingPunct="1"/>
            <a:endParaRPr lang="it-IT" smtClean="0"/>
          </a:p>
        </p:txBody>
      </p:sp>
    </p:spTree>
    <p:extLst>
      <p:ext uri="{BB962C8B-B14F-4D97-AF65-F5344CB8AC3E}">
        <p14:creationId xmlns:p14="http://schemas.microsoft.com/office/powerpoint/2010/main" val="213401268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fill="hold" nodeType="afterEffect">
                                  <p:stCondLst>
                                    <p:cond delay="0"/>
                                  </p:stCondLst>
                                  <p:iterate type="lt">
                                    <p:tmPct val="50000"/>
                                  </p:iterate>
                                  <p:childTnLst>
                                    <p:set>
                                      <p:cBhvr additive="repl">
                                        <p:cTn id="6" dur="1" fill="hold">
                                          <p:stCondLst>
                                            <p:cond delay="0"/>
                                          </p:stCondLst>
                                        </p:cTn>
                                        <p:tgtEl>
                                          <p:spTgt spid="119810"/>
                                        </p:tgtEl>
                                        <p:attrNameLst>
                                          <p:attrName>style.visibility</p:attrName>
                                        </p:attrNameLst>
                                      </p:cBhvr>
                                      <p:to>
                                        <p:strVal val="visible"/>
                                      </p:to>
                                    </p:set>
                                    <p:anim calcmode="discrete" valueType="clr">
                                      <p:cBhvr additive="repl">
                                        <p:cTn id="7" dur="500" fill="hold"/>
                                        <p:tgtEl>
                                          <p:spTgt spid="119810"/>
                                        </p:tgtEl>
                                        <p:attrNameLst>
                                          <p:attrName>style.color</p:attrName>
                                        </p:attrNameLst>
                                      </p:cBhvr>
                                      <p:tavLst>
                                        <p:tav tm="50000">
                                          <p:val>
                                            <p:strVal val="rgb(-103,51,51)"/>
                                          </p:val>
                                        </p:tav>
                                        <p:tav>
                                          <p:val>
                                            <p:strVal val="rgb(-103,-103,0)"/>
                                          </p:val>
                                        </p:tav>
                                      </p:tavLst>
                                    </p:anim>
                                    <p:anim calcmode="discrete" valueType="clr">
                                      <p:cBhvr additive="repl">
                                        <p:cTn id="8" dur="500" fill="hold"/>
                                        <p:tgtEl>
                                          <p:spTgt spid="119810"/>
                                        </p:tgtEl>
                                        <p:attrNameLst>
                                          <p:attrName>fillColor</p:attrName>
                                        </p:attrNameLst>
                                      </p:cBhvr>
                                      <p:tavLst>
                                        <p:tav tm="50000">
                                          <p:val>
                                            <p:strVal val="rgb(-103,51,51)"/>
                                          </p:val>
                                        </p:tav>
                                        <p:tav>
                                          <p:val>
                                            <p:strVal val="rgb(-103,-103,0)"/>
                                          </p:val>
                                        </p:tav>
                                      </p:tavLst>
                                    </p:anim>
                                    <p:set>
                                      <p:cBhvr additive="repl">
                                        <p:cTn id="9" dur="500" fill="hold"/>
                                        <p:tgtEl>
                                          <p:spTgt spid="119810"/>
                                        </p:tgtEl>
                                        <p:attrNameLst>
                                          <p:attrName>fill.type</p:attrName>
                                        </p:attrNameLst>
                                      </p:cBhvr>
                                      <p:to>
                                        <p:strVal val="solid"/>
                                      </p:to>
                                    </p:set>
                                  </p:childTnLst>
                                </p:cTn>
                              </p:par>
                            </p:childTnLst>
                          </p:cTn>
                        </p:par>
                        <p:par>
                          <p:cTn id="10" fill="hold" nodeType="afterGroup">
                            <p:stCondLst>
                              <p:cond delay="3250"/>
                            </p:stCondLst>
                            <p:childTnLst>
                              <p:par>
                                <p:cTn id="11" presetID="27" presetClass="entr" fill="hold" nodeType="afterEffect">
                                  <p:stCondLst>
                                    <p:cond delay="0"/>
                                  </p:stCondLst>
                                  <p:iterate type="lt">
                                    <p:tmPct val="50000"/>
                                  </p:iterate>
                                  <p:childTnLst>
                                    <p:set>
                                      <p:cBhvr additive="repl">
                                        <p:cTn id="12" dur="1" fill="hold">
                                          <p:stCondLst>
                                            <p:cond delay="0"/>
                                          </p:stCondLst>
                                        </p:cTn>
                                        <p:tgtEl>
                                          <p:spTgt spid="119811"/>
                                        </p:tgtEl>
                                        <p:attrNameLst>
                                          <p:attrName>style.visibility</p:attrName>
                                        </p:attrNameLst>
                                      </p:cBhvr>
                                      <p:to>
                                        <p:strVal val="visible"/>
                                      </p:to>
                                    </p:set>
                                    <p:anim calcmode="discrete" valueType="clr">
                                      <p:cBhvr additive="repl">
                                        <p:cTn id="13" dur="500" fill="hold"/>
                                        <p:tgtEl>
                                          <p:spTgt spid="119811"/>
                                        </p:tgtEl>
                                        <p:attrNameLst>
                                          <p:attrName>style.color</p:attrName>
                                        </p:attrNameLst>
                                      </p:cBhvr>
                                      <p:tavLst>
                                        <p:tav tm="50000">
                                          <p:val>
                                            <p:strVal val="rgb(-103,51,51)"/>
                                          </p:val>
                                        </p:tav>
                                        <p:tav>
                                          <p:val>
                                            <p:strVal val="rgb(-103,-103,0)"/>
                                          </p:val>
                                        </p:tav>
                                      </p:tavLst>
                                    </p:anim>
                                    <p:anim calcmode="discrete" valueType="clr">
                                      <p:cBhvr additive="repl">
                                        <p:cTn id="14" dur="500" fill="hold"/>
                                        <p:tgtEl>
                                          <p:spTgt spid="119811"/>
                                        </p:tgtEl>
                                        <p:attrNameLst>
                                          <p:attrName>fillColor</p:attrName>
                                        </p:attrNameLst>
                                      </p:cBhvr>
                                      <p:tavLst>
                                        <p:tav tm="50000">
                                          <p:val>
                                            <p:strVal val="rgb(-103,51,51)"/>
                                          </p:val>
                                        </p:tav>
                                        <p:tav>
                                          <p:val>
                                            <p:strVal val="rgb(-103,-103,0)"/>
                                          </p:val>
                                        </p:tav>
                                      </p:tavLst>
                                    </p:anim>
                                    <p:set>
                                      <p:cBhvr additive="repl">
                                        <p:cTn id="15" dur="500" fill="hold"/>
                                        <p:tgtEl>
                                          <p:spTgt spid="1198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Art. 7, c. 38 </a:t>
            </a:r>
            <a:r>
              <a:rPr lang="it-IT" dirty="0" smtClean="0">
                <a:solidFill>
                  <a:prstClr val="black"/>
                </a:solidFill>
              </a:rPr>
              <a:t>del </a:t>
            </a:r>
            <a:r>
              <a:rPr lang="it-IT" dirty="0" err="1">
                <a:solidFill>
                  <a:prstClr val="black"/>
                </a:solidFill>
              </a:rPr>
              <a:t>d.l.</a:t>
            </a:r>
            <a:r>
              <a:rPr lang="it-IT" dirty="0">
                <a:solidFill>
                  <a:prstClr val="black"/>
                </a:solidFill>
              </a:rPr>
              <a:t> 95/2012</a:t>
            </a:r>
            <a:r>
              <a:rPr lang="it-IT" dirty="0" smtClean="0"/>
              <a:t> </a:t>
            </a:r>
            <a:endParaRPr lang="it-IT" dirty="0"/>
          </a:p>
        </p:txBody>
      </p:sp>
      <p:sp>
        <p:nvSpPr>
          <p:cNvPr id="3" name="Segnaposto contenuto 2"/>
          <p:cNvSpPr>
            <a:spLocks noGrp="1"/>
          </p:cNvSpPr>
          <p:nvPr>
            <p:ph idx="1"/>
          </p:nvPr>
        </p:nvSpPr>
        <p:spPr/>
        <p:txBody>
          <a:bodyPr>
            <a:normAutofit fontScale="92500" lnSpcReduction="10000"/>
          </a:bodyPr>
          <a:lstStyle/>
          <a:p>
            <a:pPr algn="just"/>
            <a:r>
              <a:rPr lang="it-IT" dirty="0" smtClean="0">
                <a:latin typeface="Verdana"/>
              </a:rPr>
              <a:t>Il </a:t>
            </a:r>
            <a:r>
              <a:rPr lang="it-IT" dirty="0">
                <a:latin typeface="Verdana"/>
              </a:rPr>
              <a:t>nuovo sistema permetterà il </a:t>
            </a:r>
            <a:r>
              <a:rPr lang="it-IT" i="1" dirty="0">
                <a:latin typeface="Verdana"/>
              </a:rPr>
              <a:t>“monitoraggio dei contratti per i supplenti brevi stipulati dai dirigenti scolastici”</a:t>
            </a:r>
            <a:r>
              <a:rPr lang="it-IT" dirty="0">
                <a:latin typeface="Verdana"/>
              </a:rPr>
              <a:t> e il MEF potrà di conseguenza effettuare </a:t>
            </a:r>
            <a:r>
              <a:rPr lang="it-IT" i="1" dirty="0">
                <a:latin typeface="Verdana"/>
              </a:rPr>
              <a:t>“controlli nei confronti delle istituzioni che sottoscrivano contratti in misura anormalmente alta in riferimento al numero di posti d’organico dell’istituzione scolastica.”</a:t>
            </a:r>
            <a:endParaRPr lang="it-IT" dirty="0"/>
          </a:p>
          <a:p>
            <a:endParaRPr lang="it-IT" dirty="0"/>
          </a:p>
        </p:txBody>
      </p:sp>
      <p:sp>
        <p:nvSpPr>
          <p:cNvPr id="4" name="Segnaposto data 3"/>
          <p:cNvSpPr>
            <a:spLocks noGrp="1"/>
          </p:cNvSpPr>
          <p:nvPr>
            <p:ph type="dt" sz="half" idx="10"/>
          </p:nvPr>
        </p:nvSpPr>
        <p:spPr/>
        <p:txBody>
          <a:bodyPr/>
          <a:lstStyle/>
          <a:p>
            <a:fld id="{B24D61BB-ECF3-4A3A-B4C9-2E58EBB52A39}" type="datetime1">
              <a:rPr lang="it-IT" smtClean="0"/>
              <a:t>23/11/2012</a:t>
            </a:fld>
            <a:endParaRPr lang="it-IT"/>
          </a:p>
        </p:txBody>
      </p:sp>
      <p:sp>
        <p:nvSpPr>
          <p:cNvPr id="5" name="Segnaposto piè di pagina 4"/>
          <p:cNvSpPr>
            <a:spLocks noGrp="1"/>
          </p:cNvSpPr>
          <p:nvPr>
            <p:ph type="ftr" sz="quarter" idx="11"/>
          </p:nvPr>
        </p:nvSpPr>
        <p:spPr/>
        <p:txBody>
          <a:bodyPr/>
          <a:lstStyle/>
          <a:p>
            <a:r>
              <a:rPr lang="it-IT" smtClean="0"/>
              <a:t>Anna Armone</a:t>
            </a:r>
            <a:endParaRPr lang="it-IT"/>
          </a:p>
        </p:txBody>
      </p:sp>
      <p:sp>
        <p:nvSpPr>
          <p:cNvPr id="6" name="Segnaposto numero diapositiva 5"/>
          <p:cNvSpPr>
            <a:spLocks noGrp="1"/>
          </p:cNvSpPr>
          <p:nvPr>
            <p:ph type="sldNum" sz="quarter" idx="12"/>
          </p:nvPr>
        </p:nvSpPr>
        <p:spPr/>
        <p:txBody>
          <a:bodyPr/>
          <a:lstStyle/>
          <a:p>
            <a:fld id="{FC98327F-849C-41C6-8359-01F1A4012F6D}" type="slidenum">
              <a:rPr lang="it-IT" smtClean="0"/>
              <a:t>8</a:t>
            </a:fld>
            <a:endParaRPr lang="it-IT"/>
          </a:p>
        </p:txBody>
      </p:sp>
      <p:sp>
        <p:nvSpPr>
          <p:cNvPr id="7" name="CasellaDiTesto 6"/>
          <p:cNvSpPr txBox="1"/>
          <p:nvPr/>
        </p:nvSpPr>
        <p:spPr>
          <a:xfrm>
            <a:off x="1604" y="7764"/>
            <a:ext cx="1907704" cy="338554"/>
          </a:xfrm>
          <a:prstGeom prst="rect">
            <a:avLst/>
          </a:prstGeom>
          <a:noFill/>
        </p:spPr>
        <p:txBody>
          <a:bodyPr wrap="square" rtlCol="0">
            <a:spAutoFit/>
          </a:bodyPr>
          <a:lstStyle/>
          <a:p>
            <a:r>
              <a:rPr lang="it-IT" sz="1600" dirty="0" err="1" smtClean="0"/>
              <a:t>Spending</a:t>
            </a:r>
            <a:r>
              <a:rPr lang="it-IT" sz="1600" dirty="0" smtClean="0"/>
              <a:t> </a:t>
            </a:r>
            <a:r>
              <a:rPr lang="it-IT" sz="1600" dirty="0" err="1" smtClean="0"/>
              <a:t>review</a:t>
            </a:r>
            <a:endParaRPr lang="it-IT" sz="1600" dirty="0"/>
          </a:p>
        </p:txBody>
      </p:sp>
    </p:spTree>
    <p:extLst>
      <p:ext uri="{BB962C8B-B14F-4D97-AF65-F5344CB8AC3E}">
        <p14:creationId xmlns:p14="http://schemas.microsoft.com/office/powerpoint/2010/main" val="343812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6856" y="116632"/>
            <a:ext cx="8229600" cy="1143000"/>
          </a:xfrm>
        </p:spPr>
        <p:txBody>
          <a:bodyPr/>
          <a:lstStyle/>
          <a:p>
            <a:r>
              <a:rPr lang="it-IT" dirty="0" smtClean="0"/>
              <a:t>Art. 7, c. 39 dl 95/2012 </a:t>
            </a:r>
            <a:endParaRPr lang="it-IT" dirty="0"/>
          </a:p>
        </p:txBody>
      </p:sp>
      <p:sp>
        <p:nvSpPr>
          <p:cNvPr id="3" name="Segnaposto contenuto 2"/>
          <p:cNvSpPr>
            <a:spLocks noGrp="1"/>
          </p:cNvSpPr>
          <p:nvPr>
            <p:ph idx="1"/>
          </p:nvPr>
        </p:nvSpPr>
        <p:spPr>
          <a:xfrm>
            <a:off x="457200" y="1600201"/>
            <a:ext cx="8229600" cy="2548880"/>
          </a:xfrm>
        </p:spPr>
        <p:txBody>
          <a:bodyPr>
            <a:normAutofit fontScale="70000" lnSpcReduction="20000"/>
          </a:bodyPr>
          <a:lstStyle/>
          <a:p>
            <a:r>
              <a:rPr lang="it-IT" dirty="0" smtClean="0"/>
              <a:t>Dal 1° </a:t>
            </a:r>
            <a:r>
              <a:rPr lang="it-IT" dirty="0" smtClean="0"/>
              <a:t>gennaio 2013 le contabilità speciali degli uffici scolastici regionali, su cui affluiscono le risorse da destinare alle istituzioni scolastiche, non saranno più alimentate e verranno soppresse a decorrere dal 2016. Le somme disponibili saranno riassegnate ai capitoli relativi alle spese di funzionamento delle scuole iscritti nello stato di previsione del Ministero. Viene inoltre disposta l'acquisizione all'erario della somma di 30 milioni di euro nel 2012 a valere sulle predette contabilità speciali scolastiche</a:t>
            </a:r>
            <a:endParaRPr lang="it-I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869160"/>
            <a:ext cx="53435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data 3"/>
          <p:cNvSpPr>
            <a:spLocks noGrp="1"/>
          </p:cNvSpPr>
          <p:nvPr>
            <p:ph type="dt" sz="half" idx="10"/>
          </p:nvPr>
        </p:nvSpPr>
        <p:spPr/>
        <p:txBody>
          <a:bodyPr/>
          <a:lstStyle/>
          <a:p>
            <a:fld id="{05A1A6B5-BC82-442B-BEFE-BEFD98BF54B4}" type="datetime1">
              <a:rPr lang="it-IT" smtClean="0"/>
              <a:t>23/11/2012</a:t>
            </a:fld>
            <a:endParaRPr lang="it-IT"/>
          </a:p>
        </p:txBody>
      </p:sp>
      <p:sp>
        <p:nvSpPr>
          <p:cNvPr id="5" name="Segnaposto numero diapositiva 4"/>
          <p:cNvSpPr>
            <a:spLocks noGrp="1"/>
          </p:cNvSpPr>
          <p:nvPr>
            <p:ph type="sldNum" sz="quarter" idx="12"/>
          </p:nvPr>
        </p:nvSpPr>
        <p:spPr/>
        <p:txBody>
          <a:bodyPr/>
          <a:lstStyle/>
          <a:p>
            <a:fld id="{FC98327F-849C-41C6-8359-01F1A4012F6D}" type="slidenum">
              <a:rPr lang="it-IT" smtClean="0"/>
              <a:t>9</a:t>
            </a:fld>
            <a:endParaRPr lang="it-IT"/>
          </a:p>
        </p:txBody>
      </p:sp>
      <p:sp>
        <p:nvSpPr>
          <p:cNvPr id="6" name="Segnaposto piè di pagina 5"/>
          <p:cNvSpPr>
            <a:spLocks noGrp="1"/>
          </p:cNvSpPr>
          <p:nvPr>
            <p:ph type="ftr" sz="quarter" idx="11"/>
          </p:nvPr>
        </p:nvSpPr>
        <p:spPr/>
        <p:txBody>
          <a:bodyPr/>
          <a:lstStyle/>
          <a:p>
            <a:r>
              <a:rPr lang="it-IT" smtClean="0"/>
              <a:t>Anna Armone</a:t>
            </a:r>
            <a:endParaRPr lang="it-IT"/>
          </a:p>
        </p:txBody>
      </p:sp>
      <p:sp>
        <p:nvSpPr>
          <p:cNvPr id="8" name="CasellaDiTesto 7"/>
          <p:cNvSpPr txBox="1"/>
          <p:nvPr/>
        </p:nvSpPr>
        <p:spPr>
          <a:xfrm>
            <a:off x="1604" y="7764"/>
            <a:ext cx="1907704" cy="338554"/>
          </a:xfrm>
          <a:prstGeom prst="rect">
            <a:avLst/>
          </a:prstGeom>
          <a:noFill/>
        </p:spPr>
        <p:txBody>
          <a:bodyPr wrap="square" rtlCol="0">
            <a:spAutoFit/>
          </a:bodyPr>
          <a:lstStyle/>
          <a:p>
            <a:r>
              <a:rPr lang="it-IT" sz="1600" dirty="0" err="1" smtClean="0"/>
              <a:t>Spending</a:t>
            </a:r>
            <a:r>
              <a:rPr lang="it-IT" sz="1600" dirty="0" smtClean="0"/>
              <a:t> </a:t>
            </a:r>
            <a:r>
              <a:rPr lang="it-IT" sz="1600" dirty="0" err="1" smtClean="0"/>
              <a:t>review</a:t>
            </a:r>
            <a:endParaRPr lang="it-IT" sz="1600" dirty="0"/>
          </a:p>
        </p:txBody>
      </p:sp>
    </p:spTree>
    <p:extLst>
      <p:ext uri="{BB962C8B-B14F-4D97-AF65-F5344CB8AC3E}">
        <p14:creationId xmlns:p14="http://schemas.microsoft.com/office/powerpoint/2010/main" val="375918080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trutturato">
  <a:themeElements>
    <a:clrScheme name="Strutturat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Strutturat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trutturato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Strutturato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Strutturato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Strutturato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Strutturat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Strutturato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Strutturato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Strutturato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cs typeface="Lucida Sans Unicode"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TotalTime>
  <Words>5818</Words>
  <Application>Microsoft Office PowerPoint</Application>
  <PresentationFormat>Presentazione su schermo (4:3)</PresentationFormat>
  <Paragraphs>647</Paragraphs>
  <Slides>76</Slides>
  <Notes>23</Notes>
  <HiddenSlides>0</HiddenSlides>
  <MMClips>0</MMClips>
  <ScaleCrop>false</ScaleCrop>
  <HeadingPairs>
    <vt:vector size="4" baseType="variant">
      <vt:variant>
        <vt:lpstr>Tema</vt:lpstr>
      </vt:variant>
      <vt:variant>
        <vt:i4>6</vt:i4>
      </vt:variant>
      <vt:variant>
        <vt:lpstr>Titoli diapositive</vt:lpstr>
      </vt:variant>
      <vt:variant>
        <vt:i4>76</vt:i4>
      </vt:variant>
    </vt:vector>
  </HeadingPairs>
  <TitlesOfParts>
    <vt:vector size="82" baseType="lpstr">
      <vt:lpstr>Tema di Office</vt:lpstr>
      <vt:lpstr>Struttura predefinita</vt:lpstr>
      <vt:lpstr>1_Struttura predefinita</vt:lpstr>
      <vt:lpstr>2_Struttura predefinita</vt:lpstr>
      <vt:lpstr>Strutturato</vt:lpstr>
      <vt:lpstr>3_Struttura predefinita</vt:lpstr>
      <vt:lpstr>Le novità normative e procedurali di interesse scolastico</vt:lpstr>
      <vt:lpstr>ARTICOLO 5 del d.l. 95/2012 </vt:lpstr>
      <vt:lpstr>Art. 6 del d.l. 95/2012</vt:lpstr>
      <vt:lpstr>Dall’art. 7 del d.l. 95/2012</vt:lpstr>
      <vt:lpstr>Dall’art. 7 del d.l. 95/2012</vt:lpstr>
      <vt:lpstr>La Tesoreria unica e i suoi effetti</vt:lpstr>
      <vt:lpstr>Art. 7 c. 37 del d.l. 95/2012</vt:lpstr>
      <vt:lpstr>Art. 7, c. 38 del d.l. 95/2012 </vt:lpstr>
      <vt:lpstr>Art. 7, c. 39 dl 95/2012 </vt:lpstr>
      <vt:lpstr>Art. 7 commi 38 e 41 dl 95/2012 </vt:lpstr>
      <vt:lpstr>Art. 14, commi 13, 14 e 15 dl 95/2012 </vt:lpstr>
      <vt:lpstr>Art. 14, Commi 17-20 dl 95/2012 </vt:lpstr>
      <vt:lpstr>Art. 14, c. 22 dl 95/2012</vt:lpstr>
      <vt:lpstr>Art. 14, c. 27 dl 95/2012</vt:lpstr>
      <vt:lpstr>La contrattazione integrativa di istituto. A che punto siamo?</vt:lpstr>
      <vt:lpstr>Cosa cambia sul piano normativo e sul piano sistematico</vt:lpstr>
      <vt:lpstr>Il nuovo modello di contrattazione collettiva (artt. 53 – 66 d.lgs. 150/2009)  </vt:lpstr>
      <vt:lpstr>Il rapporto tra le fonti normative</vt:lpstr>
      <vt:lpstr>Contrattazione integrativa (di amministrazione o anche territoriale)‏</vt:lpstr>
      <vt:lpstr>La ridefinizione delle materie di contrattazione collettiva (art. 54 d.lgs. 150/2009)‏</vt:lpstr>
      <vt:lpstr>Presentazione standard di PowerPoint</vt:lpstr>
      <vt:lpstr>Presentazione standard di PowerPoint</vt:lpstr>
      <vt:lpstr>A che punto siamo con la contrattazione integrativa a seguito della modifica apportata all’art. 5 del d.lgs. 165/2001?</vt:lpstr>
      <vt:lpstr>Le materie di informazione sindacale vengono suddivise in due ambiti</vt:lpstr>
      <vt:lpstr>Oggetti e modelli di relazione nella contrattazione integrativa di istituto</vt:lpstr>
      <vt:lpstr>Presentazione standard di PowerPoint</vt:lpstr>
      <vt:lpstr>Le materie di contrattazione previste dall’art. 6 del CCNL</vt:lpstr>
      <vt:lpstr>Cosa si contratta nella scuola</vt:lpstr>
      <vt:lpstr>problemi</vt:lpstr>
      <vt:lpstr>Declinazione dei poteri dirigenziali nell’art. 25 d.lgs 165/2001</vt:lpstr>
      <vt:lpstr>Profilo dsga </vt:lpstr>
      <vt:lpstr>La regolazione della funzione del dsga</vt:lpstr>
      <vt:lpstr>Competenze Consiglio Competenze collegio</vt:lpstr>
      <vt:lpstr>Competenze Consiglio Competenze collegio</vt:lpstr>
      <vt:lpstr>Le modalità attuative della funzione amministrativa</vt:lpstr>
      <vt:lpstr>Le modalità attuative della funzione amministrativa</vt:lpstr>
      <vt:lpstr>Le regole dell’attività pubblicistica</vt:lpstr>
      <vt:lpstr>Gli atti dell’attività pubblicistica</vt:lpstr>
      <vt:lpstr>Ruolo del dirigente sull’attività deliberativa</vt:lpstr>
      <vt:lpstr>Le regole dell’attività privatistica</vt:lpstr>
      <vt:lpstr>Le regole dell’attività privatistica in materia contrattuale</vt:lpstr>
      <vt:lpstr>I poteri</vt:lpstr>
      <vt:lpstr>I poteri dirigenziali nel codice civile</vt:lpstr>
      <vt:lpstr>I poteri dirigenziali nel codice civile</vt:lpstr>
      <vt:lpstr>Il potere direttivo</vt:lpstr>
      <vt:lpstr>Poteri differenti tra datore di lavoro pubblico e datore di lavoro privato?</vt:lpstr>
      <vt:lpstr>Poteri differenti tra datore di lavoro pubblico e datore di lavoro privato?</vt:lpstr>
      <vt:lpstr>Responsabilita’ di risultato e  tutela dell’interesse pubblico</vt:lpstr>
      <vt:lpstr>Presentazione standard di PowerPoint</vt:lpstr>
      <vt:lpstr>Limiti del datore di lavoro privato</vt:lpstr>
      <vt:lpstr>Il potere di delega dirigenziale , in particolare al collaboratore</vt:lpstr>
      <vt:lpstr>Il potere di delega dirigenziale , in particolare al collaboratore</vt:lpstr>
      <vt:lpstr>L’ampiezza della delega</vt:lpstr>
      <vt:lpstr>Art. 17 d.lgs n. 165/2001</vt:lpstr>
      <vt:lpstr>DETERMINAZIONE A CONTRARRE     Art. 11 D. Lgs 163/2006 L’art. 11 del D. Lgs 163/2006 stabilisce al II comma che “prima dell’avvio delle procedure di affidamento dei contratti pubblici, le amministrazioni pubbliche decretano o determinano di contrarre, in conformità ai propri ordinamenti …”. </vt:lpstr>
      <vt:lpstr>Ratio dell’istituto:la stipulazione di qualsiasi contratto da parte della P.A. deve essere sempre preceduta da un provvedimento amministrativo (o da analoga manifestazione di volontà ) con cui si dichiari lo scopo da perseguire ed il modo con cui si intende realizzarlo.   </vt:lpstr>
      <vt:lpstr>Contenuto obbligatorio della determinazione a contrarre In base al combinato disposto dell’art. 11 del D. Lgs n. 163/2006 e dell’art. 192 del D. Lgs. N. 267/2000 deriva che la determinazione a contrarre deve obbligatoriamente indicare: a)      il fine di pubblico interesse che con il contratto si intende perseguire; b)      l’oggetto del contratto; c)       la sua forma; d)        le clausole ritenute essenziali;                Con la determinazione a contrarre, infatti, di solito, si approvano anche il capitolato speciale d’appalto e lo schema di contratto che contengono le clausole essenziali del contratto. e)      le modalità di scelta del contraente (procedura aperta, ristretta, negoziata ecc..) e le ragioni che ne sono alla base, le modalità di selezione delle offerte (prezzo più basso, offerta economicamente più vantaggiosa ecc..)               Con la determinazione a contrarre vengono pertanto approvati anche il bando, o lettera d’invito e l’eventuale disciplinare di  gara. f)      la somma limite a disposizione della stazione appaltante che viene stanziata, a monte, negli atti di programmazione (Programma annuale). </vt:lpstr>
      <vt:lpstr>Definizione di determinazione a contrarre: la determinazione a contrattare è l’atto con il quale la Pubblica Ammnistrazione manifesta la propria volontà di addivenire al contratto. Costituisce il primo atto del procedimento ad evidenza pubblica, come tale regolato dalle norme di diritto pubblico, con il quale l’Amministrazione, tramite il Dirigente, manifesta la propria volontà negoziale. Ha pertanto natura di provvedimento amministrativo, soggetto alle regole proprie di questa categoria di atti, ed ha una rilevanza esclusivamente interna , essendo priva sia di effetti all’esterno della stazione appaltante (tranne il caso di possibili danni a terzi per la scelta derivante dal tipo di affidamento individuato, es. trattativa anziché asta), sia di una valenza negoziale che configuri posizioni giuridiche tutelabili in capo a privati.           Si contrappone al bando di gara  che è atto amministrativo di natura generale a rilevanza esterna con il quale la stazione appaltante rende conoscibile la propria determinazione di addivenire alla conclusione del contratto. </vt:lpstr>
      <vt:lpstr>Contenuto obbligatorio aggiuntivo per la determinazione a contrarre in materia di lavori pubblici: Ai sensi delle disposizioni del codice, la determinazione a contrarre in materia di lavori pubblici deve inoltre: a)      stabilire se il contratto ha ad oggetto  1-       la sola esecuzione di lavori; 2-      oppure la progettazione esecutiva e l’esecuzione di lavori (sulla base del progetto definitivo dell’Amministrazione aggiudicatrice); 3-      previa acquisizione del progetto definitivo in sede di offerta, la progettazione esecutiva e l’esecuzione dei lavori sulla base del progetto preliminare dell’amministrazione aggiudicatrice; Negli ultimi due casi la determinazione a contrarre deve contenere anche la motivazione della scelta (art. 53, II comma – norma attualmente sospesa nei ll.pp. dalla l. 228/2006). b)      stabilire sulla base dell’esigenze dell’Amministrazione aggiudicatrice, se il contratto sarà stipulato a corpo o a misura, o parte a corpo e parte a misura, (art. 53, IV comma); c)      motivare il ricorso alla procedura negoziata o al dialogo competitivo, qualora si prescelgano tali modalità di scelta del contraente (art. 55, comma 1, art. 57, comma 1); </vt:lpstr>
      <vt:lpstr>Contenuto facoltativo della determinazione a contrarre. La determinazione a contrarre può, a discrezione delle Amministrazioni, contenere le seguenti previsioni: a)      prenotazione d’impegno di spesa; b)      nomina e composizione della commissione di gara (tranne il caso di gara con offerta economicamente più vantaggiosa, perché in tal caso la commissione di gara deve essere nominata dopo la ricezione delle offerte art. 84, comma 1 del D. Lgs. n. 163/2006); c)      indicazione del nominativo del Responsabile del Procedimento (tale indicazione è facoltativa nella determinazione a contrarre, mentre è obbligatoria nel bando o lettera d’invito secondo quanto prevede l’art. 10, comma VIII del D. Lgs. n. 163/2006,  art. 4 legge n. 241/1990). </vt:lpstr>
      <vt:lpstr>Conseguenze della mancata adozione della determinazione a contrarre o di vizi di quest’ultima La determinazione a contrarre costituisce un passaggio obbligato nell’iter di formazione della stessa volontà contrattuale del soggetto pubblico, tanto da costituire il presupposto necessario del futuro contratto che la Pubblica Amministrazione intende stipulare, che quindi si pone in rapporto di strumentalità con il provvedimento di aggiudicazione e con il successivo contratto da stipulare.   Ne deriva che la mancata adozione (inesistenza) della determinazione a contrarre, la sua nullità o la presenza di un vizio di legittimità che la renda annullabile, determinando un vizio dell’iter procedimentale che riguarda la formazione della volontà contrattuale del soggetto pubblico,  si riflette inevitabilmente su tutti gli atti del procedimento di gara compreso il provvedimento di aggiudicazione ed il successivo contratto comportandone un suo vizio derivato ( secondo alcuni il vizio del contratto è di annullabilità, secondo altri d’i nullità o inesistenza), seconda la teoria degli effetti c.d “a cascata”, o della c.d. “invalidità derivata”.    </vt:lpstr>
      <vt:lpstr>Gli atti di indirizzo</vt:lpstr>
      <vt:lpstr>La leadership nell’attuazione del coordinamento</vt:lpstr>
      <vt:lpstr>Il format della direttiva  come strumento di coordinamento </vt:lpstr>
      <vt:lpstr>Presentazione standard di PowerPoint</vt:lpstr>
      <vt:lpstr>Direttiva del DS al direttore sga</vt:lpstr>
      <vt:lpstr>Le direttive “di massima” del ds</vt:lpstr>
      <vt:lpstr>Cosa si intende per direttiva</vt:lpstr>
      <vt:lpstr>Come deve essere il contenuto?</vt:lpstr>
      <vt:lpstr>Quando deve essere emanata</vt:lpstr>
      <vt:lpstr>La direttiva può essere disattesa dal d.sga?</vt:lpstr>
      <vt:lpstr>Il dirigente deve vigilare sull’esecuzione della direttiva?</vt:lpstr>
      <vt:lpstr>E se manca la direttiva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spending review e la scuola</dc:title>
  <dc:creator>Anna Armone</dc:creator>
  <cp:lastModifiedBy>Anna Armone</cp:lastModifiedBy>
  <cp:revision>44</cp:revision>
  <cp:lastPrinted>2012-11-23T07:35:34Z</cp:lastPrinted>
  <dcterms:created xsi:type="dcterms:W3CDTF">2012-11-12T14:55:44Z</dcterms:created>
  <dcterms:modified xsi:type="dcterms:W3CDTF">2012-11-23T07:37:15Z</dcterms:modified>
</cp:coreProperties>
</file>