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theme/themeOverride3.xml" ContentType="application/vnd.openxmlformats-officedocument.themeOverr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theme/themeOverride4.xml" ContentType="application/vnd.openxmlformats-officedocument.themeOverrid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266" r:id="rId2"/>
    <p:sldId id="445" r:id="rId3"/>
    <p:sldId id="446" r:id="rId4"/>
    <p:sldId id="447" r:id="rId5"/>
    <p:sldId id="448" r:id="rId6"/>
    <p:sldId id="449" r:id="rId7"/>
    <p:sldId id="450" r:id="rId8"/>
    <p:sldId id="451" r:id="rId9"/>
    <p:sldId id="452" r:id="rId10"/>
    <p:sldId id="453" r:id="rId11"/>
    <p:sldId id="454" r:id="rId12"/>
    <p:sldId id="455" r:id="rId13"/>
    <p:sldId id="456" r:id="rId14"/>
    <p:sldId id="457" r:id="rId15"/>
    <p:sldId id="458" r:id="rId16"/>
    <p:sldId id="459" r:id="rId17"/>
    <p:sldId id="460" r:id="rId18"/>
    <p:sldId id="461" r:id="rId19"/>
    <p:sldId id="462" r:id="rId20"/>
    <p:sldId id="463" r:id="rId21"/>
    <p:sldId id="464" r:id="rId22"/>
    <p:sldId id="465" r:id="rId23"/>
    <p:sldId id="466" r:id="rId24"/>
    <p:sldId id="467" r:id="rId25"/>
    <p:sldId id="468" r:id="rId26"/>
    <p:sldId id="469" r:id="rId27"/>
    <p:sldId id="470" r:id="rId28"/>
    <p:sldId id="471" r:id="rId29"/>
    <p:sldId id="472" r:id="rId30"/>
    <p:sldId id="473" r:id="rId31"/>
    <p:sldId id="474" r:id="rId32"/>
    <p:sldId id="475" r:id="rId33"/>
    <p:sldId id="485" r:id="rId34"/>
    <p:sldId id="476" r:id="rId35"/>
    <p:sldId id="436" r:id="rId36"/>
    <p:sldId id="401" r:id="rId37"/>
    <p:sldId id="403" r:id="rId38"/>
    <p:sldId id="433" r:id="rId39"/>
    <p:sldId id="434" r:id="rId40"/>
    <p:sldId id="443" r:id="rId41"/>
    <p:sldId id="444" r:id="rId42"/>
    <p:sldId id="395" r:id="rId43"/>
    <p:sldId id="396" r:id="rId44"/>
    <p:sldId id="397" r:id="rId45"/>
    <p:sldId id="398" r:id="rId46"/>
    <p:sldId id="399" r:id="rId47"/>
    <p:sldId id="363" r:id="rId48"/>
    <p:sldId id="364" r:id="rId49"/>
    <p:sldId id="365" r:id="rId50"/>
    <p:sldId id="367" r:id="rId51"/>
    <p:sldId id="368" r:id="rId52"/>
    <p:sldId id="442" r:id="rId53"/>
    <p:sldId id="370" r:id="rId54"/>
    <p:sldId id="371" r:id="rId55"/>
    <p:sldId id="374" r:id="rId56"/>
    <p:sldId id="375" r:id="rId57"/>
    <p:sldId id="376" r:id="rId58"/>
    <p:sldId id="377" r:id="rId59"/>
    <p:sldId id="380" r:id="rId60"/>
    <p:sldId id="440" r:id="rId61"/>
    <p:sldId id="441" r:id="rId62"/>
    <p:sldId id="384" r:id="rId63"/>
    <p:sldId id="385" r:id="rId64"/>
    <p:sldId id="386" r:id="rId65"/>
    <p:sldId id="387" r:id="rId66"/>
    <p:sldId id="388" r:id="rId67"/>
    <p:sldId id="389" r:id="rId68"/>
    <p:sldId id="390" r:id="rId69"/>
    <p:sldId id="391" r:id="rId70"/>
    <p:sldId id="437" r:id="rId71"/>
    <p:sldId id="400" r:id="rId72"/>
    <p:sldId id="438" r:id="rId73"/>
    <p:sldId id="267" r:id="rId74"/>
    <p:sldId id="268" r:id="rId75"/>
    <p:sldId id="256" r:id="rId76"/>
    <p:sldId id="257" r:id="rId77"/>
    <p:sldId id="341" r:id="rId78"/>
    <p:sldId id="345" r:id="rId79"/>
    <p:sldId id="287" r:id="rId80"/>
    <p:sldId id="412" r:id="rId81"/>
    <p:sldId id="413" r:id="rId82"/>
    <p:sldId id="416" r:id="rId83"/>
    <p:sldId id="418" r:id="rId84"/>
    <p:sldId id="419" r:id="rId85"/>
    <p:sldId id="439" r:id="rId86"/>
    <p:sldId id="425" r:id="rId87"/>
    <p:sldId id="428" r:id="rId88"/>
    <p:sldId id="429" r:id="rId89"/>
    <p:sldId id="430" r:id="rId90"/>
    <p:sldId id="354" r:id="rId91"/>
    <p:sldId id="295" r:id="rId92"/>
    <p:sldId id="296" r:id="rId93"/>
    <p:sldId id="297" r:id="rId94"/>
    <p:sldId id="298" r:id="rId95"/>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87" autoAdjust="0"/>
    <p:restoredTop sz="94660"/>
  </p:normalViewPr>
  <p:slideViewPr>
    <p:cSldViewPr>
      <p:cViewPr varScale="1">
        <p:scale>
          <a:sx n="40" d="100"/>
          <a:sy n="40" d="100"/>
        </p:scale>
        <p:origin x="-72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Pc%20Studio\Impostazioni%20locali\Temp\_AZTMP9_\Exec\RMIC000000_6\RMIC000000_SNV_11_12_Grafico_1b_Mat_Comp_6.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Pc%20Studio\Impostazioni%20locali\Temp\_AZTMP9_\Exec\RMIC000000_6\RMIC000000_SNV_11_12_Grafico_2b_Mat_Anova_6.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Pc%20Studio\Impostazioni%20locali\Temp\_AZTMP9_\Exec\RMIC000000_6\RMIC000000_SNV_11_12_Grafico_2a_Ita_Anova_6.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francesca.fortini\Desktop\Presentazione%20risultati%20scuole\New\Precedenti%20rilevazioni\AGIC80600V\AGIC80600V_ItaANOVA_PN1011.xls"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Calibri"/>
                <a:ea typeface="Calibri"/>
                <a:cs typeface="Calibri"/>
              </a:defRPr>
            </a:pPr>
            <a:r>
              <a:rPr lang="it-IT"/>
              <a:t>SNV 2011/2012
Grafico 1b: Risultato complessivo della prova di
Matematica - Classe I secondaria di I grado</a:t>
            </a:r>
          </a:p>
        </c:rich>
      </c:tx>
      <c:layout>
        <c:manualLayout>
          <c:xMode val="edge"/>
          <c:yMode val="edge"/>
          <c:x val="0.23605855330298881"/>
          <c:y val="1.3032799039883018E-2"/>
        </c:manualLayout>
      </c:layout>
    </c:title>
    <c:plotArea>
      <c:layout/>
      <c:lineChart>
        <c:grouping val="standard"/>
        <c:ser>
          <c:idx val="0"/>
          <c:order val="0"/>
          <c:spPr>
            <a:ln w="28575">
              <a:noFill/>
            </a:ln>
          </c:spPr>
          <c:marker>
            <c:symbol val="dash"/>
            <c:size val="3"/>
            <c:spPr>
              <a:solidFill>
                <a:srgbClr val="000000"/>
              </a:solidFill>
              <a:ln>
                <a:solidFill>
                  <a:srgbClr val="000000"/>
                </a:solidFill>
                <a:prstDash val="solid"/>
              </a:ln>
            </c:spPr>
          </c:marker>
          <c:cat>
            <c:strRef>
              <c:f>DatiMatComp!$B$2:$B$12</c:f>
              <c:strCache>
                <c:ptCount val="11"/>
                <c:pt idx="0">
                  <c:v>412099990601</c:v>
                </c:pt>
                <c:pt idx="1">
                  <c:v>412099990602</c:v>
                </c:pt>
                <c:pt idx="2">
                  <c:v>412099990603</c:v>
                </c:pt>
                <c:pt idx="3">
                  <c:v>412099990605</c:v>
                </c:pt>
                <c:pt idx="4">
                  <c:v>412099990606</c:v>
                </c:pt>
                <c:pt idx="5">
                  <c:v>412099990607</c:v>
                </c:pt>
                <c:pt idx="6">
                  <c:v>412099990608</c:v>
                </c:pt>
                <c:pt idx="7">
                  <c:v>RMIC000000</c:v>
                </c:pt>
                <c:pt idx="8">
                  <c:v>Lazio</c:v>
                </c:pt>
                <c:pt idx="9">
                  <c:v>Centro</c:v>
                </c:pt>
                <c:pt idx="10">
                  <c:v>Italia</c:v>
                </c:pt>
              </c:strCache>
            </c:strRef>
          </c:cat>
          <c:val>
            <c:numRef>
              <c:f>DatiMatComp!$C$2:$C$12</c:f>
              <c:numCache>
                <c:formatCode>0</c:formatCode>
                <c:ptCount val="11"/>
                <c:pt idx="0">
                  <c:v>46.567717996289417</c:v>
                </c:pt>
                <c:pt idx="1">
                  <c:v>49.139483099555939</c:v>
                </c:pt>
                <c:pt idx="2">
                  <c:v>40.028091020273429</c:v>
                </c:pt>
                <c:pt idx="3">
                  <c:v>41.87755102040817</c:v>
                </c:pt>
                <c:pt idx="4">
                  <c:v>58.957873540223844</c:v>
                </c:pt>
                <c:pt idx="5">
                  <c:v>52.294415507564416</c:v>
                </c:pt>
                <c:pt idx="6">
                  <c:v>57.517215156625326</c:v>
                </c:pt>
                <c:pt idx="7">
                  <c:v>49.935806393585118</c:v>
                </c:pt>
                <c:pt idx="8">
                  <c:v>44.434337508700246</c:v>
                </c:pt>
                <c:pt idx="9">
                  <c:v>45.091778975641809</c:v>
                </c:pt>
                <c:pt idx="10">
                  <c:v>44.332384286235005</c:v>
                </c:pt>
              </c:numCache>
            </c:numRef>
          </c:val>
        </c:ser>
        <c:ser>
          <c:idx val="1"/>
          <c:order val="1"/>
          <c:spPr>
            <a:ln w="28575">
              <a:noFill/>
            </a:ln>
          </c:spPr>
          <c:marker>
            <c:symbol val="diamond"/>
            <c:size val="4"/>
            <c:spPr>
              <a:solidFill>
                <a:srgbClr val="000000"/>
              </a:solidFill>
              <a:ln>
                <a:solidFill>
                  <a:srgbClr val="000000"/>
                </a:solidFill>
                <a:prstDash val="solid"/>
              </a:ln>
            </c:spPr>
          </c:marker>
          <c:cat>
            <c:strRef>
              <c:f>DatiMatComp!$B$2:$B$12</c:f>
              <c:strCache>
                <c:ptCount val="11"/>
                <c:pt idx="0">
                  <c:v>412099990601</c:v>
                </c:pt>
                <c:pt idx="1">
                  <c:v>412099990602</c:v>
                </c:pt>
                <c:pt idx="2">
                  <c:v>412099990603</c:v>
                </c:pt>
                <c:pt idx="3">
                  <c:v>412099990605</c:v>
                </c:pt>
                <c:pt idx="4">
                  <c:v>412099990606</c:v>
                </c:pt>
                <c:pt idx="5">
                  <c:v>412099990607</c:v>
                </c:pt>
                <c:pt idx="6">
                  <c:v>412099990608</c:v>
                </c:pt>
                <c:pt idx="7">
                  <c:v>RMIC000000</c:v>
                </c:pt>
                <c:pt idx="8">
                  <c:v>Lazio</c:v>
                </c:pt>
                <c:pt idx="9">
                  <c:v>Centro</c:v>
                </c:pt>
                <c:pt idx="10">
                  <c:v>Italia</c:v>
                </c:pt>
              </c:strCache>
            </c:strRef>
          </c:cat>
          <c:val>
            <c:numRef>
              <c:f>DatiMatComp!$D$2:$D$12</c:f>
              <c:numCache>
                <c:formatCode>0</c:formatCode>
                <c:ptCount val="11"/>
                <c:pt idx="0">
                  <c:v>46.567717996289417</c:v>
                </c:pt>
                <c:pt idx="1">
                  <c:v>49.139483099555939</c:v>
                </c:pt>
                <c:pt idx="2">
                  <c:v>40.028091020273429</c:v>
                </c:pt>
                <c:pt idx="3">
                  <c:v>41.87755102040817</c:v>
                </c:pt>
                <c:pt idx="4">
                  <c:v>58.957873540223844</c:v>
                </c:pt>
                <c:pt idx="5">
                  <c:v>52.294415507564416</c:v>
                </c:pt>
                <c:pt idx="6">
                  <c:v>57.517215156625326</c:v>
                </c:pt>
                <c:pt idx="7">
                  <c:v>49.935806393585118</c:v>
                </c:pt>
                <c:pt idx="8">
                  <c:v>44.664141427465474</c:v>
                </c:pt>
                <c:pt idx="9">
                  <c:v>45.828521200876011</c:v>
                </c:pt>
                <c:pt idx="10">
                  <c:v>44.710463919499077</c:v>
                </c:pt>
              </c:numCache>
            </c:numRef>
          </c:val>
        </c:ser>
        <c:ser>
          <c:idx val="2"/>
          <c:order val="2"/>
          <c:spPr>
            <a:ln w="28575">
              <a:noFill/>
            </a:ln>
          </c:spPr>
          <c:marker>
            <c:symbol val="star"/>
            <c:size val="10"/>
            <c:spPr>
              <a:solidFill>
                <a:srgbClr val="FF0000"/>
              </a:solidFill>
              <a:ln>
                <a:solidFill>
                  <a:srgbClr val="FFFFFF"/>
                </a:solidFill>
                <a:prstDash val="solid"/>
              </a:ln>
            </c:spPr>
          </c:marker>
          <c:dPt>
            <c:idx val="8"/>
            <c:marker>
              <c:symbol val="dash"/>
              <c:size val="3"/>
              <c:spPr>
                <a:solidFill>
                  <a:srgbClr val="000000"/>
                </a:solidFill>
                <a:ln>
                  <a:solidFill>
                    <a:srgbClr val="000000"/>
                  </a:solidFill>
                  <a:prstDash val="solid"/>
                </a:ln>
              </c:spPr>
            </c:marker>
          </c:dPt>
          <c:dPt>
            <c:idx val="9"/>
            <c:marker>
              <c:symbol val="dash"/>
              <c:size val="3"/>
              <c:spPr>
                <a:solidFill>
                  <a:srgbClr val="000000"/>
                </a:solidFill>
                <a:ln>
                  <a:solidFill>
                    <a:srgbClr val="000000"/>
                  </a:solidFill>
                  <a:prstDash val="solid"/>
                </a:ln>
              </c:spPr>
            </c:marker>
          </c:dPt>
          <c:dPt>
            <c:idx val="10"/>
            <c:marker>
              <c:symbol val="dash"/>
              <c:size val="3"/>
              <c:spPr>
                <a:solidFill>
                  <a:srgbClr val="000000"/>
                </a:solidFill>
                <a:ln>
                  <a:solidFill>
                    <a:srgbClr val="000000"/>
                  </a:solidFill>
                  <a:prstDash val="solid"/>
                </a:ln>
              </c:spPr>
            </c:marker>
          </c:dPt>
          <c:cat>
            <c:strRef>
              <c:f>DatiMatComp!$B$2:$B$12</c:f>
              <c:strCache>
                <c:ptCount val="11"/>
                <c:pt idx="0">
                  <c:v>412099990601</c:v>
                </c:pt>
                <c:pt idx="1">
                  <c:v>412099990602</c:v>
                </c:pt>
                <c:pt idx="2">
                  <c:v>412099990603</c:v>
                </c:pt>
                <c:pt idx="3">
                  <c:v>412099990605</c:v>
                </c:pt>
                <c:pt idx="4">
                  <c:v>412099990606</c:v>
                </c:pt>
                <c:pt idx="5">
                  <c:v>412099990607</c:v>
                </c:pt>
                <c:pt idx="6">
                  <c:v>412099990608</c:v>
                </c:pt>
                <c:pt idx="7">
                  <c:v>RMIC000000</c:v>
                </c:pt>
                <c:pt idx="8">
                  <c:v>Lazio</c:v>
                </c:pt>
                <c:pt idx="9">
                  <c:v>Centro</c:v>
                </c:pt>
                <c:pt idx="10">
                  <c:v>Italia</c:v>
                </c:pt>
              </c:strCache>
            </c:strRef>
          </c:cat>
          <c:val>
            <c:numRef>
              <c:f>DatiMatComp!$E$2:$E$12</c:f>
              <c:numCache>
                <c:formatCode>0</c:formatCode>
                <c:ptCount val="11"/>
                <c:pt idx="0">
                  <c:v>48.137717996289417</c:v>
                </c:pt>
                <c:pt idx="1">
                  <c:v>50.929483099555938</c:v>
                </c:pt>
                <c:pt idx="2">
                  <c:v>41.16809102027343</c:v>
                </c:pt>
                <c:pt idx="3">
                  <c:v>46.477551020408171</c:v>
                </c:pt>
                <c:pt idx="4">
                  <c:v>47.507873540223855</c:v>
                </c:pt>
                <c:pt idx="5">
                  <c:v>50.174415507564404</c:v>
                </c:pt>
                <c:pt idx="6">
                  <c:v>44.427215156625337</c:v>
                </c:pt>
                <c:pt idx="7">
                  <c:v>47.585806393585116</c:v>
                </c:pt>
                <c:pt idx="8">
                  <c:v>44.893945346230936</c:v>
                </c:pt>
                <c:pt idx="9">
                  <c:v>46.565263426109688</c:v>
                </c:pt>
                <c:pt idx="10">
                  <c:v>45.088543552762907</c:v>
                </c:pt>
              </c:numCache>
            </c:numRef>
          </c:val>
        </c:ser>
        <c:ser>
          <c:idx val="3"/>
          <c:order val="3"/>
          <c:spPr>
            <a:ln w="28575">
              <a:noFill/>
            </a:ln>
          </c:spPr>
          <c:marker>
            <c:symbol val="none"/>
          </c:marker>
          <c:cat>
            <c:strRef>
              <c:f>DatiMatComp!$B$2:$B$12</c:f>
              <c:strCache>
                <c:ptCount val="11"/>
                <c:pt idx="0">
                  <c:v>412099990601</c:v>
                </c:pt>
                <c:pt idx="1">
                  <c:v>412099990602</c:v>
                </c:pt>
                <c:pt idx="2">
                  <c:v>412099990603</c:v>
                </c:pt>
                <c:pt idx="3">
                  <c:v>412099990605</c:v>
                </c:pt>
                <c:pt idx="4">
                  <c:v>412099990606</c:v>
                </c:pt>
                <c:pt idx="5">
                  <c:v>412099990607</c:v>
                </c:pt>
                <c:pt idx="6">
                  <c:v>412099990608</c:v>
                </c:pt>
                <c:pt idx="7">
                  <c:v>RMIC000000</c:v>
                </c:pt>
                <c:pt idx="8">
                  <c:v>Lazio</c:v>
                </c:pt>
                <c:pt idx="9">
                  <c:v>Centro</c:v>
                </c:pt>
                <c:pt idx="10">
                  <c:v>Italia</c:v>
                </c:pt>
              </c:strCache>
            </c:strRef>
          </c:cat>
          <c:val>
            <c:numRef>
              <c:f>DatiMatComp!$F$2:$F$12</c:f>
              <c:numCache>
                <c:formatCode>General</c:formatCode>
                <c:ptCount val="11"/>
              </c:numCache>
            </c:numRef>
          </c:val>
        </c:ser>
        <c:hiLowLines/>
        <c:marker val="1"/>
        <c:axId val="61273216"/>
        <c:axId val="61274752"/>
      </c:lineChart>
      <c:catAx>
        <c:axId val="61273216"/>
        <c:scaling>
          <c:orientation val="minMax"/>
        </c:scaling>
        <c:axPos val="b"/>
        <c:majorGridlines>
          <c:spPr>
            <a:ln w="3175">
              <a:solidFill>
                <a:srgbClr val="808080"/>
              </a:solidFill>
              <a:prstDash val="lgDash"/>
            </a:ln>
          </c:spPr>
        </c:majorGridlines>
        <c:numFmt formatCode="0" sourceLinked="1"/>
        <c:tickLblPos val="nextTo"/>
        <c:txPr>
          <a:bodyPr rot="0" vert="horz"/>
          <a:lstStyle/>
          <a:p>
            <a:pPr>
              <a:defRPr sz="1000" b="0" i="0" u="none" strike="noStrike" baseline="0">
                <a:solidFill>
                  <a:srgbClr val="000000"/>
                </a:solidFill>
                <a:latin typeface="Calibri"/>
                <a:ea typeface="Calibri"/>
                <a:cs typeface="Calibri"/>
              </a:defRPr>
            </a:pPr>
            <a:endParaRPr lang="it-IT"/>
          </a:p>
        </c:txPr>
        <c:crossAx val="61274752"/>
        <c:crossesAt val="0"/>
        <c:auto val="1"/>
        <c:lblAlgn val="ctr"/>
        <c:lblOffset val="100"/>
      </c:catAx>
      <c:valAx>
        <c:axId val="61274752"/>
        <c:scaling>
          <c:orientation val="minMax"/>
          <c:min val="40"/>
        </c:scaling>
        <c:axPos val="l"/>
        <c:majorGridlines/>
        <c:numFmt formatCode="0" sourceLinked="1"/>
        <c:tickLblPos val="nextTo"/>
        <c:txPr>
          <a:bodyPr rot="0" vert="horz"/>
          <a:lstStyle/>
          <a:p>
            <a:pPr>
              <a:defRPr sz="1000" b="0" i="0" u="none" strike="noStrike" baseline="0">
                <a:solidFill>
                  <a:srgbClr val="000000"/>
                </a:solidFill>
                <a:latin typeface="Calibri"/>
                <a:ea typeface="Calibri"/>
                <a:cs typeface="Calibri"/>
              </a:defRPr>
            </a:pPr>
            <a:endParaRPr lang="it-IT"/>
          </a:p>
        </c:txPr>
        <c:crossAx val="61273216"/>
        <c:crosses val="autoZero"/>
        <c:crossBetween val="between"/>
        <c:minorUnit val="2"/>
      </c:valAx>
      <c:spPr>
        <a:solidFill>
          <a:srgbClr val="FFFFFF"/>
        </a:solidFill>
        <a:ln w="12700">
          <a:solidFill>
            <a:srgbClr val="808080"/>
          </a:solidFill>
          <a:prstDash val="solid"/>
        </a:ln>
      </c:spPr>
    </c:plotArea>
    <c:plotVisOnly val="1"/>
    <c:dispBlanksAs val="gap"/>
  </c:chart>
  <c:spPr>
    <a:ln w="38100">
      <a:solidFill>
        <a:srgbClr val="336699"/>
      </a:solidFill>
    </a:ln>
  </c:spPr>
  <c:txPr>
    <a:bodyPr/>
    <a:lstStyle/>
    <a:p>
      <a:pPr>
        <a:defRPr sz="1000" b="0" i="0" u="none" strike="noStrike" baseline="0">
          <a:solidFill>
            <a:srgbClr val="000000"/>
          </a:solidFill>
          <a:latin typeface="Calibri"/>
          <a:ea typeface="Calibri"/>
          <a:cs typeface="Calibri"/>
        </a:defRPr>
      </a:pPr>
      <a:endParaRPr lang="it-IT"/>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t-IT"/>
  <c:clrMapOvr bg1="lt1" tx1="dk1" bg2="lt2" tx2="dk2" accent1="accent1" accent2="accent2" accent3="accent3" accent4="accent4" accent5="accent5" accent6="accent6" hlink="hlink" folHlink="folHlink"/>
  <c:chart>
    <c:title>
      <c:tx>
        <c:rich>
          <a:bodyPr/>
          <a:lstStyle/>
          <a:p>
            <a:pPr>
              <a:defRPr sz="1200" u="none" strike="noStrike" baseline="0">
                <a:latin typeface="Arial"/>
                <a:ea typeface="Arial"/>
                <a:cs typeface="Arial"/>
              </a:defRPr>
            </a:pPr>
            <a:r>
              <a:rPr lang="it-IT" dirty="0"/>
              <a:t>SNV </a:t>
            </a:r>
            <a:r>
              <a:rPr lang="it-IT" dirty="0" smtClean="0"/>
              <a:t>2011/2012      MATEMATICA</a:t>
            </a:r>
            <a:r>
              <a:rPr lang="it-IT" dirty="0"/>
              <a:t>
</a:t>
            </a:r>
          </a:p>
        </c:rich>
      </c:tx>
      <c:layout>
        <c:manualLayout>
          <c:xMode val="edge"/>
          <c:yMode val="edge"/>
          <c:x val="0.27088061643944689"/>
          <c:y val="3.0836220217955772E-4"/>
        </c:manualLayout>
      </c:layout>
      <c:spPr>
        <a:effectLst/>
      </c:spPr>
    </c:title>
    <c:plotArea>
      <c:layout>
        <c:manualLayout>
          <c:layoutTarget val="inner"/>
          <c:xMode val="edge"/>
          <c:yMode val="edge"/>
          <c:x val="0.10843900942223372"/>
          <c:y val="0.15359530759208775"/>
          <c:w val="0.76523782877405111"/>
          <c:h val="0.77105831533477875"/>
        </c:manualLayout>
      </c:layout>
      <c:barChart>
        <c:barDir val="col"/>
        <c:grouping val="clustered"/>
        <c:ser>
          <c:idx val="0"/>
          <c:order val="0"/>
          <c:tx>
            <c:strRef>
              <c:f>DatiVar_MAT!$A$2</c:f>
              <c:strCache>
                <c:ptCount val="1"/>
                <c:pt idx="0">
                  <c:v>RMIC000000</c:v>
                </c:pt>
              </c:strCache>
            </c:strRef>
          </c:tx>
          <c:spPr>
            <a:solidFill>
              <a:srgbClr val="339966"/>
            </a:solidFill>
            <a:effectLst/>
          </c:spPr>
          <c:dLbls>
            <c:showVal val="1"/>
          </c:dLbls>
          <c:cat>
            <c:strRef>
              <c:f>DatiVar_MAT!$B$1:$C$1</c:f>
              <c:strCache>
                <c:ptCount val="2"/>
                <c:pt idx="0">
                  <c:v>TRA/TOT (punteggio)</c:v>
                </c:pt>
                <c:pt idx="1">
                  <c:v>TRA/TOT (ESCS)</c:v>
                </c:pt>
              </c:strCache>
            </c:strRef>
          </c:cat>
          <c:val>
            <c:numRef>
              <c:f>DatiVar_MAT!$B$2:$C$2</c:f>
              <c:numCache>
                <c:formatCode>0.0</c:formatCode>
                <c:ptCount val="2"/>
                <c:pt idx="0">
                  <c:v>23.75</c:v>
                </c:pt>
                <c:pt idx="1">
                  <c:v>21.99</c:v>
                </c:pt>
              </c:numCache>
            </c:numRef>
          </c:val>
        </c:ser>
        <c:ser>
          <c:idx val="1"/>
          <c:order val="1"/>
          <c:tx>
            <c:strRef>
              <c:f>DatiVar_MAT!$A$3</c:f>
              <c:strCache>
                <c:ptCount val="1"/>
                <c:pt idx="0">
                  <c:v>Italia</c:v>
                </c:pt>
              </c:strCache>
            </c:strRef>
          </c:tx>
          <c:spPr>
            <a:solidFill>
              <a:srgbClr val="003366"/>
            </a:solidFill>
            <a:effectLst/>
          </c:spPr>
          <c:dLbls>
            <c:showVal val="1"/>
          </c:dLbls>
          <c:cat>
            <c:strRef>
              <c:f>DatiVar_MAT!$B$1:$C$1</c:f>
              <c:strCache>
                <c:ptCount val="2"/>
                <c:pt idx="0">
                  <c:v>TRA/TOT (punteggio)</c:v>
                </c:pt>
                <c:pt idx="1">
                  <c:v>TRA/TOT (ESCS)</c:v>
                </c:pt>
              </c:strCache>
            </c:strRef>
          </c:cat>
          <c:val>
            <c:numRef>
              <c:f>DatiVar_MAT!$B$3:$C$3</c:f>
              <c:numCache>
                <c:formatCode>0.0</c:formatCode>
                <c:ptCount val="2"/>
                <c:pt idx="0">
                  <c:v>13.91</c:v>
                </c:pt>
                <c:pt idx="1">
                  <c:v>12.48</c:v>
                </c:pt>
              </c:numCache>
            </c:numRef>
          </c:val>
        </c:ser>
        <c:axId val="62091648"/>
        <c:axId val="62093184"/>
      </c:barChart>
      <c:catAx>
        <c:axId val="62091648"/>
        <c:scaling>
          <c:orientation val="minMax"/>
        </c:scaling>
        <c:axPos val="b"/>
        <c:numFmt formatCode="#,##0.00" sourceLinked="1"/>
        <c:tickLblPos val="nextTo"/>
        <c:spPr>
          <a:effectLst/>
        </c:spPr>
        <c:txPr>
          <a:bodyPr/>
          <a:lstStyle/>
          <a:p>
            <a:pPr>
              <a:defRPr sz="1200" b="1" u="none" strike="noStrike" baseline="0">
                <a:latin typeface="Arial"/>
                <a:ea typeface="Arial"/>
                <a:cs typeface="Arial"/>
              </a:defRPr>
            </a:pPr>
            <a:endParaRPr lang="it-IT"/>
          </a:p>
        </c:txPr>
        <c:crossAx val="62093184"/>
        <c:crosses val="autoZero"/>
        <c:auto val="1"/>
        <c:lblAlgn val="ctr"/>
        <c:lblOffset val="100"/>
      </c:catAx>
      <c:valAx>
        <c:axId val="62093184"/>
        <c:scaling>
          <c:orientation val="minMax"/>
          <c:max val="100"/>
        </c:scaling>
        <c:axPos val="l"/>
        <c:majorGridlines/>
        <c:title>
          <c:tx>
            <c:rich>
              <a:bodyPr/>
              <a:lstStyle/>
              <a:p>
                <a:pPr>
                  <a:defRPr sz="1200" b="1" i="0" u="none" strike="noStrike" baseline="0">
                    <a:solidFill>
                      <a:srgbClr val="000000"/>
                    </a:solidFill>
                    <a:latin typeface="Arial"/>
                    <a:ea typeface="Arial"/>
                    <a:cs typeface="Arial"/>
                  </a:defRPr>
                </a:pPr>
                <a:r>
                  <a:rPr lang="it-IT"/>
                  <a:t>Valori percentuali</a:t>
                </a:r>
              </a:p>
            </c:rich>
          </c:tx>
          <c:layout>
            <c:manualLayout>
              <c:xMode val="edge"/>
              <c:yMode val="edge"/>
              <c:x val="0"/>
              <c:y val="0.32257085071355912"/>
            </c:manualLayout>
          </c:layout>
          <c:spPr>
            <a:effectLst/>
          </c:spPr>
        </c:title>
        <c:numFmt formatCode="0.0" sourceLinked="1"/>
        <c:tickLblPos val="nextTo"/>
        <c:crossAx val="62091648"/>
        <c:crosses val="autoZero"/>
        <c:crossBetween val="between"/>
      </c:valAx>
      <c:spPr>
        <a:solidFill>
          <a:srgbClr val="FFFFFF"/>
        </a:solidFill>
      </c:spPr>
    </c:plotArea>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it-I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49820675848829"/>
          <c:y val="6.8977560464507107E-2"/>
          <c:w val="0.85112940293830608"/>
          <c:h val="0.8038453044512669"/>
        </c:manualLayout>
      </c:layout>
      <c:barChart>
        <c:barDir val="col"/>
        <c:grouping val="clustered"/>
        <c:ser>
          <c:idx val="0"/>
          <c:order val="0"/>
          <c:tx>
            <c:strRef>
              <c:f>DatiVar_ITA!$A$2</c:f>
              <c:strCache>
                <c:ptCount val="1"/>
                <c:pt idx="0">
                  <c:v>RMIC000000</c:v>
                </c:pt>
              </c:strCache>
            </c:strRef>
          </c:tx>
          <c:spPr>
            <a:solidFill>
              <a:srgbClr val="339966"/>
            </a:solidFill>
            <a:effectLst/>
          </c:spPr>
          <c:dLbls>
            <c:showVal val="1"/>
          </c:dLbls>
          <c:cat>
            <c:strRef>
              <c:f>DatiVar_ITA!$B$1:$C$1</c:f>
              <c:strCache>
                <c:ptCount val="2"/>
                <c:pt idx="0">
                  <c:v>TRA/TOT (punteggio)</c:v>
                </c:pt>
                <c:pt idx="1">
                  <c:v>TRA/TOT (ESCS)</c:v>
                </c:pt>
              </c:strCache>
            </c:strRef>
          </c:cat>
          <c:val>
            <c:numRef>
              <c:f>DatiVar_ITA!$B$2:$C$2</c:f>
              <c:numCache>
                <c:formatCode>0.0</c:formatCode>
                <c:ptCount val="2"/>
                <c:pt idx="0">
                  <c:v>9.8800000000000008</c:v>
                </c:pt>
                <c:pt idx="1">
                  <c:v>17.899999999999999</c:v>
                </c:pt>
              </c:numCache>
            </c:numRef>
          </c:val>
        </c:ser>
        <c:ser>
          <c:idx val="1"/>
          <c:order val="1"/>
          <c:tx>
            <c:strRef>
              <c:f>DatiVar_ITA!$A$3</c:f>
              <c:strCache>
                <c:ptCount val="1"/>
                <c:pt idx="0">
                  <c:v>Italia</c:v>
                </c:pt>
              </c:strCache>
            </c:strRef>
          </c:tx>
          <c:spPr>
            <a:solidFill>
              <a:srgbClr val="003366"/>
            </a:solidFill>
            <a:effectLst/>
          </c:spPr>
          <c:dLbls>
            <c:showVal val="1"/>
          </c:dLbls>
          <c:cat>
            <c:strRef>
              <c:f>DatiVar_ITA!$B$1:$C$1</c:f>
              <c:strCache>
                <c:ptCount val="2"/>
                <c:pt idx="0">
                  <c:v>TRA/TOT (punteggio)</c:v>
                </c:pt>
                <c:pt idx="1">
                  <c:v>TRA/TOT (ESCS)</c:v>
                </c:pt>
              </c:strCache>
            </c:strRef>
          </c:cat>
          <c:val>
            <c:numRef>
              <c:f>DatiVar_ITA!$B$3:$C$3</c:f>
              <c:numCache>
                <c:formatCode>0.0</c:formatCode>
                <c:ptCount val="2"/>
                <c:pt idx="0">
                  <c:v>11.05</c:v>
                </c:pt>
                <c:pt idx="1">
                  <c:v>9.27</c:v>
                </c:pt>
              </c:numCache>
            </c:numRef>
          </c:val>
        </c:ser>
        <c:axId val="62143488"/>
        <c:axId val="62149376"/>
      </c:barChart>
      <c:catAx>
        <c:axId val="62143488"/>
        <c:scaling>
          <c:orientation val="minMax"/>
        </c:scaling>
        <c:axPos val="b"/>
        <c:numFmt formatCode="#,##0.00" sourceLinked="1"/>
        <c:tickLblPos val="nextTo"/>
        <c:spPr>
          <a:effectLst/>
        </c:spPr>
        <c:txPr>
          <a:bodyPr/>
          <a:lstStyle/>
          <a:p>
            <a:pPr>
              <a:defRPr sz="1200" b="1" u="none" strike="noStrike" baseline="0">
                <a:latin typeface="Arial"/>
                <a:ea typeface="Arial"/>
                <a:cs typeface="Arial"/>
              </a:defRPr>
            </a:pPr>
            <a:endParaRPr lang="it-IT"/>
          </a:p>
        </c:txPr>
        <c:crossAx val="62149376"/>
        <c:crosses val="autoZero"/>
        <c:auto val="1"/>
        <c:lblAlgn val="ctr"/>
        <c:lblOffset val="100"/>
      </c:catAx>
      <c:valAx>
        <c:axId val="62149376"/>
        <c:scaling>
          <c:orientation val="minMax"/>
          <c:max val="100"/>
        </c:scaling>
        <c:axPos val="l"/>
        <c:majorGridlines/>
        <c:title>
          <c:tx>
            <c:rich>
              <a:bodyPr/>
              <a:lstStyle/>
              <a:p>
                <a:pPr>
                  <a:defRPr sz="1200" b="1" i="0" u="none" strike="noStrike" baseline="0">
                    <a:solidFill>
                      <a:srgbClr val="000000"/>
                    </a:solidFill>
                    <a:latin typeface="Arial"/>
                    <a:ea typeface="Arial"/>
                    <a:cs typeface="Arial"/>
                  </a:defRPr>
                </a:pPr>
                <a:r>
                  <a:rPr lang="it-IT"/>
                  <a:t>Valori percentuali</a:t>
                </a:r>
              </a:p>
            </c:rich>
          </c:tx>
          <c:layout>
            <c:manualLayout>
              <c:xMode val="edge"/>
              <c:yMode val="edge"/>
              <c:x val="0"/>
              <c:y val="0.24280296769193671"/>
            </c:manualLayout>
          </c:layout>
          <c:spPr>
            <a:effectLst/>
          </c:spPr>
        </c:title>
        <c:numFmt formatCode="0.0" sourceLinked="1"/>
        <c:tickLblPos val="nextTo"/>
        <c:crossAx val="62143488"/>
        <c:crosses val="autoZero"/>
        <c:crossBetween val="between"/>
      </c:valAx>
      <c:spPr>
        <a:solidFill>
          <a:srgbClr val="FFFFFF"/>
        </a:solidFill>
      </c:spPr>
    </c:plotArea>
    <c:plotVisOnly val="1"/>
    <c:dispBlanksAs val="gap"/>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it-IT"/>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DatiVar_ITA!$A$2</c:f>
              <c:strCache>
                <c:ptCount val="1"/>
                <c:pt idx="0">
                  <c:v>AGIC80600V</c:v>
                </c:pt>
              </c:strCache>
            </c:strRef>
          </c:tx>
          <c:spPr>
            <a:solidFill>
              <a:srgbClr val="339966"/>
            </a:solidFill>
            <a:effectLst/>
          </c:spPr>
          <c:cat>
            <c:strRef>
              <c:f>DatiVar_ITA!$B$1:$C$1</c:f>
              <c:strCache>
                <c:ptCount val="2"/>
                <c:pt idx="0">
                  <c:v>TRA/TOT</c:v>
                </c:pt>
                <c:pt idx="1">
                  <c:v>DENTRO/TOT</c:v>
                </c:pt>
              </c:strCache>
            </c:strRef>
          </c:cat>
          <c:val>
            <c:numRef>
              <c:f>DatiVar_ITA!$B$2:$C$2</c:f>
              <c:numCache>
                <c:formatCode>0.0</c:formatCode>
                <c:ptCount val="2"/>
                <c:pt idx="0">
                  <c:v>33.220000000000013</c:v>
                </c:pt>
                <c:pt idx="1">
                  <c:v>66.78</c:v>
                </c:pt>
              </c:numCache>
            </c:numRef>
          </c:val>
        </c:ser>
        <c:ser>
          <c:idx val="1"/>
          <c:order val="1"/>
          <c:tx>
            <c:strRef>
              <c:f>DatiVar_ITA!$A$3</c:f>
              <c:strCache>
                <c:ptCount val="1"/>
                <c:pt idx="0">
                  <c:v>Italia</c:v>
                </c:pt>
              </c:strCache>
            </c:strRef>
          </c:tx>
          <c:spPr>
            <a:solidFill>
              <a:srgbClr val="003366"/>
            </a:solidFill>
            <a:effectLst/>
          </c:spPr>
          <c:cat>
            <c:strRef>
              <c:f>DatiVar_ITA!$B$1:$C$1</c:f>
              <c:strCache>
                <c:ptCount val="2"/>
                <c:pt idx="0">
                  <c:v>TRA/TOT</c:v>
                </c:pt>
                <c:pt idx="1">
                  <c:v>DENTRO/TOT</c:v>
                </c:pt>
              </c:strCache>
            </c:strRef>
          </c:cat>
          <c:val>
            <c:numRef>
              <c:f>DatiVar_ITA!$B$3:$C$3</c:f>
              <c:numCache>
                <c:formatCode>0.0</c:formatCode>
                <c:ptCount val="2"/>
                <c:pt idx="0">
                  <c:v>11.16</c:v>
                </c:pt>
                <c:pt idx="1">
                  <c:v>88.84</c:v>
                </c:pt>
              </c:numCache>
            </c:numRef>
          </c:val>
        </c:ser>
        <c:axId val="62211584"/>
        <c:axId val="62213120"/>
      </c:barChart>
      <c:catAx>
        <c:axId val="62211584"/>
        <c:scaling>
          <c:orientation val="minMax"/>
        </c:scaling>
        <c:axPos val="b"/>
        <c:numFmt formatCode="#,##0.00" sourceLinked="1"/>
        <c:tickLblPos val="nextTo"/>
        <c:spPr>
          <a:effectLst/>
        </c:spPr>
        <c:txPr>
          <a:bodyPr/>
          <a:lstStyle/>
          <a:p>
            <a:pPr>
              <a:defRPr sz="1200" b="1" u="none" strike="noStrike" baseline="0">
                <a:latin typeface="Arial"/>
                <a:ea typeface="Arial"/>
                <a:cs typeface="Arial"/>
              </a:defRPr>
            </a:pPr>
            <a:endParaRPr lang="it-IT"/>
          </a:p>
        </c:txPr>
        <c:crossAx val="62213120"/>
        <c:crosses val="autoZero"/>
        <c:auto val="1"/>
        <c:lblAlgn val="ctr"/>
        <c:lblOffset val="100"/>
      </c:catAx>
      <c:valAx>
        <c:axId val="62213120"/>
        <c:scaling>
          <c:orientation val="minMax"/>
        </c:scaling>
        <c:axPos val="l"/>
        <c:majorGridlines/>
        <c:title>
          <c:tx>
            <c:rich>
              <a:bodyPr/>
              <a:lstStyle/>
              <a:p>
                <a:pPr>
                  <a:defRPr sz="1200" b="1" i="0" u="none" strike="noStrike" baseline="0">
                    <a:solidFill>
                      <a:srgbClr val="000000"/>
                    </a:solidFill>
                    <a:latin typeface="Arial"/>
                    <a:ea typeface="Arial"/>
                    <a:cs typeface="Arial"/>
                  </a:defRPr>
                </a:pPr>
                <a:r>
                  <a:rPr lang="it-IT"/>
                  <a:t>Valori percentuali</a:t>
                </a:r>
              </a:p>
            </c:rich>
          </c:tx>
          <c:spPr>
            <a:effectLst/>
          </c:spPr>
        </c:title>
        <c:numFmt formatCode="0.0" sourceLinked="1"/>
        <c:tickLblPos val="nextTo"/>
        <c:crossAx val="62211584"/>
        <c:crosses val="autoZero"/>
        <c:crossBetween val="between"/>
      </c:valAx>
      <c:spPr>
        <a:noFill/>
        <a:ln w="25400">
          <a:noFill/>
        </a:ln>
      </c:spPr>
    </c:plotArea>
    <c:legend>
      <c:legendPos val="b"/>
    </c:legend>
    <c:plotVisOnly val="1"/>
    <c:dispBlanksAs val="gap"/>
  </c:chart>
  <c:externalData r:id="rId2"/>
</c:chartSpace>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7E6F0E-8D71-416C-86E9-8D02A0DAECA3}" type="doc">
      <dgm:prSet loTypeId="urn:microsoft.com/office/officeart/2005/8/layout/venn2" loCatId="relationship" qsTypeId="urn:microsoft.com/office/officeart/2005/8/quickstyle/simple1" qsCatId="simple" csTypeId="urn:microsoft.com/office/officeart/2005/8/colors/accent4_3" csCatId="accent4" phldr="1"/>
      <dgm:spPr/>
      <dgm:t>
        <a:bodyPr/>
        <a:lstStyle/>
        <a:p>
          <a:endParaRPr lang="it-IT"/>
        </a:p>
      </dgm:t>
    </dgm:pt>
    <dgm:pt modelId="{781773AC-178B-4468-9941-E4A61D5CA261}">
      <dgm:prSet phldrT="[Testo]" custT="1"/>
      <dgm:spPr>
        <a:solidFill>
          <a:schemeClr val="bg1">
            <a:lumMod val="50000"/>
          </a:schemeClr>
        </a:solidFill>
      </dgm:spPr>
      <dgm:t>
        <a:bodyPr/>
        <a:lstStyle/>
        <a:p>
          <a:r>
            <a:rPr lang="it-IT" sz="1800" b="1" dirty="0" smtClean="0"/>
            <a:t>Contesto e  risorse</a:t>
          </a:r>
          <a:endParaRPr lang="it-IT" sz="1800" b="1" dirty="0"/>
        </a:p>
      </dgm:t>
    </dgm:pt>
    <dgm:pt modelId="{998C8A00-0E36-4CF4-AC7F-3015A22E2D8D}" type="parTrans" cxnId="{57A61C05-459E-435A-BFAD-5A6E1A30F3B4}">
      <dgm:prSet/>
      <dgm:spPr/>
      <dgm:t>
        <a:bodyPr/>
        <a:lstStyle/>
        <a:p>
          <a:endParaRPr lang="it-IT" sz="1800" b="1">
            <a:solidFill>
              <a:schemeClr val="accent1">
                <a:lumMod val="75000"/>
              </a:schemeClr>
            </a:solidFill>
          </a:endParaRPr>
        </a:p>
      </dgm:t>
    </dgm:pt>
    <dgm:pt modelId="{DF3EA6BD-DA50-4C04-956D-4C175BA5E4E1}" type="sibTrans" cxnId="{57A61C05-459E-435A-BFAD-5A6E1A30F3B4}">
      <dgm:prSet/>
      <dgm:spPr/>
      <dgm:t>
        <a:bodyPr/>
        <a:lstStyle/>
        <a:p>
          <a:endParaRPr lang="it-IT" sz="1800" b="1">
            <a:solidFill>
              <a:schemeClr val="accent1">
                <a:lumMod val="75000"/>
              </a:schemeClr>
            </a:solidFill>
          </a:endParaRPr>
        </a:p>
      </dgm:t>
    </dgm:pt>
    <dgm:pt modelId="{96C7E914-7FD3-48A0-8894-3476DC5A65D3}">
      <dgm:prSet phldrT="[Testo]" custT="1"/>
      <dgm:spPr>
        <a:solidFill>
          <a:schemeClr val="bg1">
            <a:lumMod val="65000"/>
          </a:schemeClr>
        </a:solidFill>
      </dgm:spPr>
      <dgm:t>
        <a:bodyPr/>
        <a:lstStyle/>
        <a:p>
          <a:r>
            <a:rPr lang="it-IT" sz="1800" b="1" dirty="0" smtClean="0"/>
            <a:t>Ambiente organizzativo</a:t>
          </a:r>
          <a:endParaRPr lang="it-IT" sz="1800" b="1" dirty="0"/>
        </a:p>
      </dgm:t>
    </dgm:pt>
    <dgm:pt modelId="{67C659CC-EA1C-4D9F-9033-2366FCD74938}" type="parTrans" cxnId="{13A18DCE-DA60-4CB6-8381-78232D6BC8F5}">
      <dgm:prSet/>
      <dgm:spPr/>
      <dgm:t>
        <a:bodyPr/>
        <a:lstStyle/>
        <a:p>
          <a:endParaRPr lang="it-IT" sz="1800" b="1">
            <a:solidFill>
              <a:schemeClr val="accent1">
                <a:lumMod val="75000"/>
              </a:schemeClr>
            </a:solidFill>
          </a:endParaRPr>
        </a:p>
      </dgm:t>
    </dgm:pt>
    <dgm:pt modelId="{49C9CF2D-7FB2-4E75-BE0E-FE3E79ECA0C5}" type="sibTrans" cxnId="{13A18DCE-DA60-4CB6-8381-78232D6BC8F5}">
      <dgm:prSet/>
      <dgm:spPr/>
      <dgm:t>
        <a:bodyPr/>
        <a:lstStyle/>
        <a:p>
          <a:endParaRPr lang="it-IT" sz="1800" b="1">
            <a:solidFill>
              <a:schemeClr val="accent1">
                <a:lumMod val="75000"/>
              </a:schemeClr>
            </a:solidFill>
          </a:endParaRPr>
        </a:p>
      </dgm:t>
    </dgm:pt>
    <dgm:pt modelId="{13727B37-9504-40AC-8CFA-AC3395F00575}">
      <dgm:prSet phldrT="[Testo]" custT="1"/>
      <dgm:spPr/>
      <dgm:t>
        <a:bodyPr/>
        <a:lstStyle/>
        <a:p>
          <a:r>
            <a:rPr lang="it-IT" sz="1800" b="1" dirty="0" smtClean="0"/>
            <a:t>Pratiche educative e didattiche</a:t>
          </a:r>
          <a:endParaRPr lang="it-IT" sz="1800" b="1" dirty="0"/>
        </a:p>
      </dgm:t>
    </dgm:pt>
    <dgm:pt modelId="{F585F5EB-A8FD-485F-B673-A309D8491457}" type="parTrans" cxnId="{87E0E73B-1CD3-4B83-9075-11B7185896A9}">
      <dgm:prSet/>
      <dgm:spPr/>
      <dgm:t>
        <a:bodyPr/>
        <a:lstStyle/>
        <a:p>
          <a:endParaRPr lang="it-IT" sz="1800" b="1">
            <a:solidFill>
              <a:schemeClr val="accent1">
                <a:lumMod val="75000"/>
              </a:schemeClr>
            </a:solidFill>
          </a:endParaRPr>
        </a:p>
      </dgm:t>
    </dgm:pt>
    <dgm:pt modelId="{11E60863-2C49-43B4-9FE3-6E59F9BF8047}" type="sibTrans" cxnId="{87E0E73B-1CD3-4B83-9075-11B7185896A9}">
      <dgm:prSet/>
      <dgm:spPr/>
      <dgm:t>
        <a:bodyPr/>
        <a:lstStyle/>
        <a:p>
          <a:endParaRPr lang="it-IT" sz="1800" b="1">
            <a:solidFill>
              <a:schemeClr val="accent1">
                <a:lumMod val="75000"/>
              </a:schemeClr>
            </a:solidFill>
          </a:endParaRPr>
        </a:p>
      </dgm:t>
    </dgm:pt>
    <dgm:pt modelId="{39F68444-B356-42DA-BA11-C0CB6B352C01}">
      <dgm:prSet phldrT="[Testo]" custT="1"/>
      <dgm:spPr>
        <a:solidFill>
          <a:schemeClr val="bg1">
            <a:lumMod val="85000"/>
          </a:schemeClr>
        </a:solidFill>
      </dgm:spPr>
      <dgm:t>
        <a:bodyPr/>
        <a:lstStyle/>
        <a:p>
          <a:r>
            <a:rPr lang="it-IT" sz="2000" b="1" dirty="0" smtClean="0">
              <a:solidFill>
                <a:schemeClr val="tx1">
                  <a:lumMod val="95000"/>
                  <a:lumOff val="5000"/>
                </a:schemeClr>
              </a:solidFill>
            </a:rPr>
            <a:t>Esiti formati ed educativi</a:t>
          </a:r>
          <a:endParaRPr lang="it-IT" sz="2000" b="1" dirty="0">
            <a:solidFill>
              <a:schemeClr val="tx1">
                <a:lumMod val="95000"/>
                <a:lumOff val="5000"/>
              </a:schemeClr>
            </a:solidFill>
          </a:endParaRPr>
        </a:p>
      </dgm:t>
    </dgm:pt>
    <dgm:pt modelId="{B6079B31-ABDB-486D-807D-558EDCD9D1F7}" type="parTrans" cxnId="{3EDC0C2E-E6E3-4060-8FD1-789AE3F6C446}">
      <dgm:prSet/>
      <dgm:spPr/>
      <dgm:t>
        <a:bodyPr/>
        <a:lstStyle/>
        <a:p>
          <a:endParaRPr lang="it-IT" sz="1800" b="1">
            <a:solidFill>
              <a:schemeClr val="accent1">
                <a:lumMod val="75000"/>
              </a:schemeClr>
            </a:solidFill>
          </a:endParaRPr>
        </a:p>
      </dgm:t>
    </dgm:pt>
    <dgm:pt modelId="{6211883A-4C09-4AF7-9284-BAC5A6FC6CAE}" type="sibTrans" cxnId="{3EDC0C2E-E6E3-4060-8FD1-789AE3F6C446}">
      <dgm:prSet/>
      <dgm:spPr/>
      <dgm:t>
        <a:bodyPr/>
        <a:lstStyle/>
        <a:p>
          <a:endParaRPr lang="it-IT" sz="1800" b="1">
            <a:solidFill>
              <a:schemeClr val="accent1">
                <a:lumMod val="75000"/>
              </a:schemeClr>
            </a:solidFill>
          </a:endParaRPr>
        </a:p>
      </dgm:t>
    </dgm:pt>
    <dgm:pt modelId="{EACB3A6E-0DDC-4E28-A8CD-1C42F9E80265}" type="pres">
      <dgm:prSet presAssocID="{357E6F0E-8D71-416C-86E9-8D02A0DAECA3}" presName="Name0" presStyleCnt="0">
        <dgm:presLayoutVars>
          <dgm:chMax val="7"/>
          <dgm:resizeHandles val="exact"/>
        </dgm:presLayoutVars>
      </dgm:prSet>
      <dgm:spPr/>
      <dgm:t>
        <a:bodyPr/>
        <a:lstStyle/>
        <a:p>
          <a:endParaRPr lang="it-IT"/>
        </a:p>
      </dgm:t>
    </dgm:pt>
    <dgm:pt modelId="{F6CA137C-4924-4AB6-A0E2-51E7DA108C9D}" type="pres">
      <dgm:prSet presAssocID="{357E6F0E-8D71-416C-86E9-8D02A0DAECA3}" presName="comp1" presStyleCnt="0"/>
      <dgm:spPr/>
      <dgm:t>
        <a:bodyPr/>
        <a:lstStyle/>
        <a:p>
          <a:endParaRPr lang="it-IT"/>
        </a:p>
      </dgm:t>
    </dgm:pt>
    <dgm:pt modelId="{BF4FC5B1-32D3-4F5A-81CF-28707C41D868}" type="pres">
      <dgm:prSet presAssocID="{357E6F0E-8D71-416C-86E9-8D02A0DAECA3}" presName="circle1" presStyleLbl="node1" presStyleIdx="0" presStyleCnt="4" custScaleX="175010" custScaleY="100000" custLinFactNeighborX="0" custLinFactNeighborY="2223"/>
      <dgm:spPr/>
      <dgm:t>
        <a:bodyPr/>
        <a:lstStyle/>
        <a:p>
          <a:endParaRPr lang="it-IT"/>
        </a:p>
      </dgm:t>
    </dgm:pt>
    <dgm:pt modelId="{F3991864-9A24-44ED-B05B-688B922FB1F9}" type="pres">
      <dgm:prSet presAssocID="{357E6F0E-8D71-416C-86E9-8D02A0DAECA3}" presName="c1text" presStyleLbl="node1" presStyleIdx="0" presStyleCnt="4">
        <dgm:presLayoutVars>
          <dgm:bulletEnabled val="1"/>
        </dgm:presLayoutVars>
      </dgm:prSet>
      <dgm:spPr/>
      <dgm:t>
        <a:bodyPr/>
        <a:lstStyle/>
        <a:p>
          <a:endParaRPr lang="it-IT"/>
        </a:p>
      </dgm:t>
    </dgm:pt>
    <dgm:pt modelId="{9B2D4A06-7CA8-47FE-A9AC-C4C552728FD6}" type="pres">
      <dgm:prSet presAssocID="{357E6F0E-8D71-416C-86E9-8D02A0DAECA3}" presName="comp2" presStyleCnt="0"/>
      <dgm:spPr/>
      <dgm:t>
        <a:bodyPr/>
        <a:lstStyle/>
        <a:p>
          <a:endParaRPr lang="it-IT"/>
        </a:p>
      </dgm:t>
    </dgm:pt>
    <dgm:pt modelId="{2DC33D6B-8A17-4613-8B2B-8C4240B338B4}" type="pres">
      <dgm:prSet presAssocID="{357E6F0E-8D71-416C-86E9-8D02A0DAECA3}" presName="circle2" presStyleLbl="node1" presStyleIdx="1" presStyleCnt="4" custScaleX="182965"/>
      <dgm:spPr/>
      <dgm:t>
        <a:bodyPr/>
        <a:lstStyle/>
        <a:p>
          <a:endParaRPr lang="it-IT"/>
        </a:p>
      </dgm:t>
    </dgm:pt>
    <dgm:pt modelId="{B4D41EDE-1F14-4BFE-BF21-B99B8AA9915A}" type="pres">
      <dgm:prSet presAssocID="{357E6F0E-8D71-416C-86E9-8D02A0DAECA3}" presName="c2text" presStyleLbl="node1" presStyleIdx="1" presStyleCnt="4">
        <dgm:presLayoutVars>
          <dgm:bulletEnabled val="1"/>
        </dgm:presLayoutVars>
      </dgm:prSet>
      <dgm:spPr/>
      <dgm:t>
        <a:bodyPr/>
        <a:lstStyle/>
        <a:p>
          <a:endParaRPr lang="it-IT"/>
        </a:p>
      </dgm:t>
    </dgm:pt>
    <dgm:pt modelId="{D0E9C967-E9AA-43D8-A50B-9C5D56952A24}" type="pres">
      <dgm:prSet presAssocID="{357E6F0E-8D71-416C-86E9-8D02A0DAECA3}" presName="comp3" presStyleCnt="0"/>
      <dgm:spPr/>
      <dgm:t>
        <a:bodyPr/>
        <a:lstStyle/>
        <a:p>
          <a:endParaRPr lang="it-IT"/>
        </a:p>
      </dgm:t>
    </dgm:pt>
    <dgm:pt modelId="{A1348688-6D1A-418B-8D8E-30D2955EA6AB}" type="pres">
      <dgm:prSet presAssocID="{357E6F0E-8D71-416C-86E9-8D02A0DAECA3}" presName="circle3" presStyleLbl="node1" presStyleIdx="2" presStyleCnt="4" custScaleX="153796"/>
      <dgm:spPr/>
      <dgm:t>
        <a:bodyPr/>
        <a:lstStyle/>
        <a:p>
          <a:endParaRPr lang="it-IT"/>
        </a:p>
      </dgm:t>
    </dgm:pt>
    <dgm:pt modelId="{36B42AF5-4872-42E7-9FD4-63DB4EF64773}" type="pres">
      <dgm:prSet presAssocID="{357E6F0E-8D71-416C-86E9-8D02A0DAECA3}" presName="c3text" presStyleLbl="node1" presStyleIdx="2" presStyleCnt="4">
        <dgm:presLayoutVars>
          <dgm:bulletEnabled val="1"/>
        </dgm:presLayoutVars>
      </dgm:prSet>
      <dgm:spPr/>
      <dgm:t>
        <a:bodyPr/>
        <a:lstStyle/>
        <a:p>
          <a:endParaRPr lang="it-IT"/>
        </a:p>
      </dgm:t>
    </dgm:pt>
    <dgm:pt modelId="{A9162F13-5E6E-46F1-BD6E-84A3340F0E73}" type="pres">
      <dgm:prSet presAssocID="{357E6F0E-8D71-416C-86E9-8D02A0DAECA3}" presName="comp4" presStyleCnt="0"/>
      <dgm:spPr/>
      <dgm:t>
        <a:bodyPr/>
        <a:lstStyle/>
        <a:p>
          <a:endParaRPr lang="it-IT"/>
        </a:p>
      </dgm:t>
    </dgm:pt>
    <dgm:pt modelId="{09FCB9CE-BD42-405E-95E6-CA1B25B5E248}" type="pres">
      <dgm:prSet presAssocID="{357E6F0E-8D71-416C-86E9-8D02A0DAECA3}" presName="circle4" presStyleLbl="node1" presStyleIdx="3" presStyleCnt="4" custScaleX="117202" custLinFactNeighborX="-422" custLinFactNeighborY="1265"/>
      <dgm:spPr/>
      <dgm:t>
        <a:bodyPr/>
        <a:lstStyle/>
        <a:p>
          <a:endParaRPr lang="it-IT"/>
        </a:p>
      </dgm:t>
    </dgm:pt>
    <dgm:pt modelId="{2A6F912B-F3DE-4BDC-905C-429B7C2ED4E2}" type="pres">
      <dgm:prSet presAssocID="{357E6F0E-8D71-416C-86E9-8D02A0DAECA3}" presName="c4text" presStyleLbl="node1" presStyleIdx="3" presStyleCnt="4">
        <dgm:presLayoutVars>
          <dgm:bulletEnabled val="1"/>
        </dgm:presLayoutVars>
      </dgm:prSet>
      <dgm:spPr/>
      <dgm:t>
        <a:bodyPr/>
        <a:lstStyle/>
        <a:p>
          <a:endParaRPr lang="it-IT"/>
        </a:p>
      </dgm:t>
    </dgm:pt>
  </dgm:ptLst>
  <dgm:cxnLst>
    <dgm:cxn modelId="{4C91F8E1-4DC7-4E20-AB7C-3FAB8AC5E79D}" type="presOf" srcId="{39F68444-B356-42DA-BA11-C0CB6B352C01}" destId="{2A6F912B-F3DE-4BDC-905C-429B7C2ED4E2}" srcOrd="1" destOrd="0" presId="urn:microsoft.com/office/officeart/2005/8/layout/venn2"/>
    <dgm:cxn modelId="{FE790571-4399-4DEF-B0FE-A81771EE1732}" type="presOf" srcId="{781773AC-178B-4468-9941-E4A61D5CA261}" destId="{F3991864-9A24-44ED-B05B-688B922FB1F9}" srcOrd="1" destOrd="0" presId="urn:microsoft.com/office/officeart/2005/8/layout/venn2"/>
    <dgm:cxn modelId="{78287DC0-14C7-4E7B-8397-63BA00E78553}" type="presOf" srcId="{96C7E914-7FD3-48A0-8894-3476DC5A65D3}" destId="{2DC33D6B-8A17-4613-8B2B-8C4240B338B4}" srcOrd="0" destOrd="0" presId="urn:microsoft.com/office/officeart/2005/8/layout/venn2"/>
    <dgm:cxn modelId="{74C7D36E-8F64-4CD1-9790-613B64DD1CAE}" type="presOf" srcId="{13727B37-9504-40AC-8CFA-AC3395F00575}" destId="{A1348688-6D1A-418B-8D8E-30D2955EA6AB}" srcOrd="0" destOrd="0" presId="urn:microsoft.com/office/officeart/2005/8/layout/venn2"/>
    <dgm:cxn modelId="{3EDC0C2E-E6E3-4060-8FD1-789AE3F6C446}" srcId="{357E6F0E-8D71-416C-86E9-8D02A0DAECA3}" destId="{39F68444-B356-42DA-BA11-C0CB6B352C01}" srcOrd="3" destOrd="0" parTransId="{B6079B31-ABDB-486D-807D-558EDCD9D1F7}" sibTransId="{6211883A-4C09-4AF7-9284-BAC5A6FC6CAE}"/>
    <dgm:cxn modelId="{E4DEBE05-1E91-462C-9EE6-F3E07A594863}" type="presOf" srcId="{357E6F0E-8D71-416C-86E9-8D02A0DAECA3}" destId="{EACB3A6E-0DDC-4E28-A8CD-1C42F9E80265}" srcOrd="0" destOrd="0" presId="urn:microsoft.com/office/officeart/2005/8/layout/venn2"/>
    <dgm:cxn modelId="{13A18DCE-DA60-4CB6-8381-78232D6BC8F5}" srcId="{357E6F0E-8D71-416C-86E9-8D02A0DAECA3}" destId="{96C7E914-7FD3-48A0-8894-3476DC5A65D3}" srcOrd="1" destOrd="0" parTransId="{67C659CC-EA1C-4D9F-9033-2366FCD74938}" sibTransId="{49C9CF2D-7FB2-4E75-BE0E-FE3E79ECA0C5}"/>
    <dgm:cxn modelId="{102654E8-8F68-49F6-8C6D-A909B1666584}" type="presOf" srcId="{96C7E914-7FD3-48A0-8894-3476DC5A65D3}" destId="{B4D41EDE-1F14-4BFE-BF21-B99B8AA9915A}" srcOrd="1" destOrd="0" presId="urn:microsoft.com/office/officeart/2005/8/layout/venn2"/>
    <dgm:cxn modelId="{11DCB3A8-C2F9-458F-A6BE-A9554035ACAA}" type="presOf" srcId="{13727B37-9504-40AC-8CFA-AC3395F00575}" destId="{36B42AF5-4872-42E7-9FD4-63DB4EF64773}" srcOrd="1" destOrd="0" presId="urn:microsoft.com/office/officeart/2005/8/layout/venn2"/>
    <dgm:cxn modelId="{CC52A5B1-C529-4EE0-B0EB-A1BEECCD11F9}" type="presOf" srcId="{39F68444-B356-42DA-BA11-C0CB6B352C01}" destId="{09FCB9CE-BD42-405E-95E6-CA1B25B5E248}" srcOrd="0" destOrd="0" presId="urn:microsoft.com/office/officeart/2005/8/layout/venn2"/>
    <dgm:cxn modelId="{87E0E73B-1CD3-4B83-9075-11B7185896A9}" srcId="{357E6F0E-8D71-416C-86E9-8D02A0DAECA3}" destId="{13727B37-9504-40AC-8CFA-AC3395F00575}" srcOrd="2" destOrd="0" parTransId="{F585F5EB-A8FD-485F-B673-A309D8491457}" sibTransId="{11E60863-2C49-43B4-9FE3-6E59F9BF8047}"/>
    <dgm:cxn modelId="{690C3379-7D97-4F99-B783-ACF9E8F1006F}" type="presOf" srcId="{781773AC-178B-4468-9941-E4A61D5CA261}" destId="{BF4FC5B1-32D3-4F5A-81CF-28707C41D868}" srcOrd="0" destOrd="0" presId="urn:microsoft.com/office/officeart/2005/8/layout/venn2"/>
    <dgm:cxn modelId="{57A61C05-459E-435A-BFAD-5A6E1A30F3B4}" srcId="{357E6F0E-8D71-416C-86E9-8D02A0DAECA3}" destId="{781773AC-178B-4468-9941-E4A61D5CA261}" srcOrd="0" destOrd="0" parTransId="{998C8A00-0E36-4CF4-AC7F-3015A22E2D8D}" sibTransId="{DF3EA6BD-DA50-4C04-956D-4C175BA5E4E1}"/>
    <dgm:cxn modelId="{F10F6E56-F7A7-4DE4-A135-E61AFA00B026}" type="presParOf" srcId="{EACB3A6E-0DDC-4E28-A8CD-1C42F9E80265}" destId="{F6CA137C-4924-4AB6-A0E2-51E7DA108C9D}" srcOrd="0" destOrd="0" presId="urn:microsoft.com/office/officeart/2005/8/layout/venn2"/>
    <dgm:cxn modelId="{3B703216-42CF-46B6-B471-0EA8266D2AFA}" type="presParOf" srcId="{F6CA137C-4924-4AB6-A0E2-51E7DA108C9D}" destId="{BF4FC5B1-32D3-4F5A-81CF-28707C41D868}" srcOrd="0" destOrd="0" presId="urn:microsoft.com/office/officeart/2005/8/layout/venn2"/>
    <dgm:cxn modelId="{D22B583B-3C1C-48C0-AE1B-D94301D90F28}" type="presParOf" srcId="{F6CA137C-4924-4AB6-A0E2-51E7DA108C9D}" destId="{F3991864-9A24-44ED-B05B-688B922FB1F9}" srcOrd="1" destOrd="0" presId="urn:microsoft.com/office/officeart/2005/8/layout/venn2"/>
    <dgm:cxn modelId="{8236E497-B5D0-4C87-82D3-C99103E844C8}" type="presParOf" srcId="{EACB3A6E-0DDC-4E28-A8CD-1C42F9E80265}" destId="{9B2D4A06-7CA8-47FE-A9AC-C4C552728FD6}" srcOrd="1" destOrd="0" presId="urn:microsoft.com/office/officeart/2005/8/layout/venn2"/>
    <dgm:cxn modelId="{CCAB44B7-8AE3-4914-84C6-E65373FCF0EC}" type="presParOf" srcId="{9B2D4A06-7CA8-47FE-A9AC-C4C552728FD6}" destId="{2DC33D6B-8A17-4613-8B2B-8C4240B338B4}" srcOrd="0" destOrd="0" presId="urn:microsoft.com/office/officeart/2005/8/layout/venn2"/>
    <dgm:cxn modelId="{B3F972AF-C136-4A38-B700-CF73EEF56A72}" type="presParOf" srcId="{9B2D4A06-7CA8-47FE-A9AC-C4C552728FD6}" destId="{B4D41EDE-1F14-4BFE-BF21-B99B8AA9915A}" srcOrd="1" destOrd="0" presId="urn:microsoft.com/office/officeart/2005/8/layout/venn2"/>
    <dgm:cxn modelId="{2B27751A-DA66-423E-9AA3-8E50C8333F08}" type="presParOf" srcId="{EACB3A6E-0DDC-4E28-A8CD-1C42F9E80265}" destId="{D0E9C967-E9AA-43D8-A50B-9C5D56952A24}" srcOrd="2" destOrd="0" presId="urn:microsoft.com/office/officeart/2005/8/layout/venn2"/>
    <dgm:cxn modelId="{08F2CB07-D42D-485B-B49C-4AA4836BAF80}" type="presParOf" srcId="{D0E9C967-E9AA-43D8-A50B-9C5D56952A24}" destId="{A1348688-6D1A-418B-8D8E-30D2955EA6AB}" srcOrd="0" destOrd="0" presId="urn:microsoft.com/office/officeart/2005/8/layout/venn2"/>
    <dgm:cxn modelId="{3A698F8D-859F-4D58-9FB4-D3A07D20F705}" type="presParOf" srcId="{D0E9C967-E9AA-43D8-A50B-9C5D56952A24}" destId="{36B42AF5-4872-42E7-9FD4-63DB4EF64773}" srcOrd="1" destOrd="0" presId="urn:microsoft.com/office/officeart/2005/8/layout/venn2"/>
    <dgm:cxn modelId="{A30B60FC-4291-4E77-AD6D-572BF4440502}" type="presParOf" srcId="{EACB3A6E-0DDC-4E28-A8CD-1C42F9E80265}" destId="{A9162F13-5E6E-46F1-BD6E-84A3340F0E73}" srcOrd="3" destOrd="0" presId="urn:microsoft.com/office/officeart/2005/8/layout/venn2"/>
    <dgm:cxn modelId="{3399A15E-A6ED-4CF8-BCB6-3FEB0A96D2B6}" type="presParOf" srcId="{A9162F13-5E6E-46F1-BD6E-84A3340F0E73}" destId="{09FCB9CE-BD42-405E-95E6-CA1B25B5E248}" srcOrd="0" destOrd="0" presId="urn:microsoft.com/office/officeart/2005/8/layout/venn2"/>
    <dgm:cxn modelId="{A2312E81-5A6E-4DAF-B3DD-91E2210EEB56}" type="presParOf" srcId="{A9162F13-5E6E-46F1-BD6E-84A3340F0E73}" destId="{2A6F912B-F3DE-4BDC-905C-429B7C2ED4E2}" srcOrd="1" destOrd="0" presId="urn:microsoft.com/office/officeart/2005/8/layout/ven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0.1581</cdr:x>
      <cdr:y>0.60461</cdr:y>
    </cdr:from>
    <cdr:to>
      <cdr:x>0.19198</cdr:x>
      <cdr:y>0.63729</cdr:y>
    </cdr:to>
    <cdr:sp macro="" textlink="">
      <cdr:nvSpPr>
        <cdr:cNvPr id="3" name="Rettangolo 2"/>
        <cdr:cNvSpPr/>
      </cdr:nvSpPr>
      <cdr:spPr>
        <a:xfrm xmlns:a="http://schemas.openxmlformats.org/drawingml/2006/main">
          <a:off x="1008112" y="2664296"/>
          <a:ext cx="216024" cy="14401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it-IT"/>
        </a:p>
      </cdr:txBody>
    </cdr:sp>
  </cdr:relSizeAnchor>
  <cdr:relSizeAnchor xmlns:cdr="http://schemas.openxmlformats.org/drawingml/2006/chartDrawing">
    <cdr:from>
      <cdr:x>0.19198</cdr:x>
      <cdr:y>0.62095</cdr:y>
    </cdr:from>
    <cdr:to>
      <cdr:x>0.97119</cdr:x>
      <cdr:y>0.62095</cdr:y>
    </cdr:to>
    <cdr:sp macro="" textlink="">
      <cdr:nvSpPr>
        <cdr:cNvPr id="6" name="Connettore 1 5"/>
        <cdr:cNvSpPr/>
      </cdr:nvSpPr>
      <cdr:spPr>
        <a:xfrm xmlns:a="http://schemas.openxmlformats.org/drawingml/2006/main">
          <a:off x="1224136" y="2736304"/>
          <a:ext cx="4968552" cy="0"/>
        </a:xfrm>
        <a:prstGeom xmlns:a="http://schemas.openxmlformats.org/drawingml/2006/main" prst="line">
          <a:avLst/>
        </a:prstGeom>
        <a:ln xmlns:a="http://schemas.openxmlformats.org/drawingml/2006/main" w="25400">
          <a:solidFill>
            <a:srgbClr val="C00000"/>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it-IT"/>
        </a:p>
      </cdr:txBody>
    </cdr:sp>
  </cdr:relSizeAnchor>
  <cdr:relSizeAnchor xmlns:cdr="http://schemas.openxmlformats.org/drawingml/2006/chartDrawing">
    <cdr:from>
      <cdr:x>0.75662</cdr:x>
      <cdr:y>0.53925</cdr:y>
    </cdr:from>
    <cdr:to>
      <cdr:x>0.77921</cdr:x>
      <cdr:y>0.60461</cdr:y>
    </cdr:to>
    <cdr:sp macro="" textlink="">
      <cdr:nvSpPr>
        <cdr:cNvPr id="7" name="Freccia in su 6"/>
        <cdr:cNvSpPr/>
      </cdr:nvSpPr>
      <cdr:spPr>
        <a:xfrm xmlns:a="http://schemas.openxmlformats.org/drawingml/2006/main">
          <a:off x="4824536" y="2376264"/>
          <a:ext cx="144016" cy="288032"/>
        </a:xfrm>
        <a:prstGeom xmlns:a="http://schemas.openxmlformats.org/drawingml/2006/main" prst="upArrow">
          <a:avLst/>
        </a:prstGeom>
        <a:solidFill xmlns:a="http://schemas.openxmlformats.org/drawingml/2006/main">
          <a:srgbClr val="336699"/>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it-IT"/>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3D437EC-BC35-4DFC-B391-B15B47EA7F99}" type="datetimeFigureOut">
              <a:rPr lang="it-IT"/>
              <a:pPr>
                <a:defRPr/>
              </a:pPr>
              <a:t>08/05/2013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964756A-9F45-4BB6-A702-7443CEEC848C}"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516B924-2E41-47BF-83C5-1A8A4F47E0B4}" type="slidenum">
              <a:rPr lang="it-IT" smtClean="0">
                <a:latin typeface="Arial" pitchFamily="34" charset="0"/>
              </a:rPr>
              <a:pPr/>
              <a:t>2</a:t>
            </a:fld>
            <a:endParaRPr lang="it-IT" smtClean="0">
              <a:latin typeface="Arial" pitchFamily="34" charset="0"/>
            </a:endParaRPr>
          </a:p>
        </p:txBody>
      </p:sp>
      <p:sp>
        <p:nvSpPr>
          <p:cNvPr id="788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5C828B00-5A5D-4F70-825A-E88C02BA4F25}" type="slidenum">
              <a:rPr lang="it-IT" sz="1200"/>
              <a:pPr algn="r"/>
              <a:t>2</a:t>
            </a:fld>
            <a:endParaRPr lang="it-IT" sz="1200"/>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a:ln/>
        </p:spPr>
        <p:txBody>
          <a:bodyPr/>
          <a:lstStyle/>
          <a:p>
            <a:endParaRPr lang="it-IT"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76791153-10E7-4394-AC81-DFEE8F216D4A}" type="slidenum">
              <a:rPr lang="it-IT"/>
              <a:pPr/>
              <a:t>36</a:t>
            </a:fld>
            <a:endParaRPr lang="it-IT"/>
          </a:p>
        </p:txBody>
      </p:sp>
      <p:sp>
        <p:nvSpPr>
          <p:cNvPr id="90113" name="Rectangle 1"/>
          <p:cNvSpPr txBox="1">
            <a:spLocks noGrp="1" noRot="1" noChangeAspect="1" noChangeArrowheads="1"/>
          </p:cNvSpPr>
          <p:nvPr>
            <p:ph type="sldImg"/>
          </p:nvPr>
        </p:nvSpPr>
        <p:spPr bwMode="auto">
          <a:xfrm>
            <a:off x="1144588" y="695325"/>
            <a:ext cx="4562475" cy="3421063"/>
          </a:xfrm>
          <a:prstGeom prst="rect">
            <a:avLst/>
          </a:prstGeom>
          <a:solidFill>
            <a:srgbClr val="FFFFFF"/>
          </a:solidFill>
          <a:ln>
            <a:solidFill>
              <a:srgbClr val="000000"/>
            </a:solidFill>
            <a:miter lim="800000"/>
            <a:headEnd/>
            <a:tailEnd/>
          </a:ln>
        </p:spPr>
      </p:sp>
      <p:sp>
        <p:nvSpPr>
          <p:cNvPr id="90114" name="Rectangle 2"/>
          <p:cNvSpPr txBox="1">
            <a:spLocks noGrp="1" noChangeArrowheads="1"/>
          </p:cNvSpPr>
          <p:nvPr>
            <p:ph type="body" idx="1"/>
          </p:nvPr>
        </p:nvSpPr>
        <p:spPr bwMode="auto">
          <a:xfrm>
            <a:off x="687242" y="4343839"/>
            <a:ext cx="5483516" cy="4114215"/>
          </a:xfrm>
          <a:prstGeom prst="rect">
            <a:avLst/>
          </a:prstGeom>
          <a:noFill/>
          <a:ln>
            <a:round/>
            <a:headEnd/>
            <a:tailEnd/>
          </a:ln>
        </p:spPr>
        <p:txBody>
          <a:bodyPr wrap="none" anchor="ct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039287BE-580A-4EC2-8DD4-68A060811D64}" type="slidenum">
              <a:rPr lang="it-IT"/>
              <a:pPr/>
              <a:t>37</a:t>
            </a:fld>
            <a:endParaRPr lang="it-IT"/>
          </a:p>
        </p:txBody>
      </p:sp>
      <p:sp>
        <p:nvSpPr>
          <p:cNvPr id="93185" name="Text Box 1"/>
          <p:cNvSpPr txBox="1">
            <a:spLocks noChangeArrowheads="1"/>
          </p:cNvSpPr>
          <p:nvPr/>
        </p:nvSpPr>
        <p:spPr bwMode="auto">
          <a:xfrm>
            <a:off x="1012440" y="640607"/>
            <a:ext cx="4890791" cy="3157693"/>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93186" name="Rectangle 2"/>
          <p:cNvSpPr txBox="1">
            <a:spLocks noGrp="1" noChangeArrowheads="1"/>
          </p:cNvSpPr>
          <p:nvPr>
            <p:ph type="body"/>
          </p:nvPr>
        </p:nvSpPr>
        <p:spPr bwMode="auto">
          <a:xfrm>
            <a:off x="687242" y="4343839"/>
            <a:ext cx="5483516" cy="4114215"/>
          </a:xfrm>
          <a:prstGeom prst="rect">
            <a:avLst/>
          </a:prstGeom>
          <a:noFill/>
          <a:ln>
            <a:round/>
            <a:headEnd/>
            <a:tailEnd/>
          </a:ln>
        </p:spPr>
        <p:txBody>
          <a:bodyPr wrap="none" anchor="ct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D0313C74-85A0-47F0-BCE2-7D963B6488B0}" type="slidenum">
              <a:rPr lang="it-IT"/>
              <a:pPr/>
              <a:t>38</a:t>
            </a:fld>
            <a:endParaRPr lang="it-IT"/>
          </a:p>
        </p:txBody>
      </p:sp>
      <p:sp>
        <p:nvSpPr>
          <p:cNvPr id="101377" name="Text Box 1"/>
          <p:cNvSpPr txBox="1">
            <a:spLocks noChangeArrowheads="1"/>
          </p:cNvSpPr>
          <p:nvPr/>
        </p:nvSpPr>
        <p:spPr bwMode="auto">
          <a:xfrm>
            <a:off x="1004431" y="694722"/>
            <a:ext cx="4834721" cy="3415105"/>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101378" name="Rectangle 2"/>
          <p:cNvSpPr txBox="1">
            <a:spLocks noGrp="1" noChangeArrowheads="1"/>
          </p:cNvSpPr>
          <p:nvPr>
            <p:ph type="body"/>
          </p:nvPr>
        </p:nvSpPr>
        <p:spPr bwMode="auto">
          <a:xfrm>
            <a:off x="687242" y="4343839"/>
            <a:ext cx="5483516" cy="4114215"/>
          </a:xfrm>
          <a:prstGeom prst="rect">
            <a:avLst/>
          </a:prstGeom>
          <a:noFill/>
          <a:ln>
            <a:round/>
            <a:headEnd/>
            <a:tailEnd/>
          </a:ln>
        </p:spPr>
        <p:txBody>
          <a:bodyPr wrap="none" anchor="ct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494D022F-98E7-4FBA-8BA1-A5EDEB23791D}" type="slidenum">
              <a:rPr lang="it-IT"/>
              <a:pPr/>
              <a:t>39</a:t>
            </a:fld>
            <a:endParaRPr lang="it-IT"/>
          </a:p>
        </p:txBody>
      </p:sp>
      <p:sp>
        <p:nvSpPr>
          <p:cNvPr id="102401" name="Text Box 1"/>
          <p:cNvSpPr txBox="1">
            <a:spLocks noChangeArrowheads="1"/>
          </p:cNvSpPr>
          <p:nvPr/>
        </p:nvSpPr>
        <p:spPr bwMode="auto">
          <a:xfrm>
            <a:off x="1142200" y="685947"/>
            <a:ext cx="4572000" cy="3429731"/>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102402" name="Rectangle 2"/>
          <p:cNvSpPr txBox="1">
            <a:spLocks noGrp="1" noChangeArrowheads="1"/>
          </p:cNvSpPr>
          <p:nvPr>
            <p:ph type="body"/>
          </p:nvPr>
        </p:nvSpPr>
        <p:spPr bwMode="auto">
          <a:xfrm>
            <a:off x="687242" y="4343839"/>
            <a:ext cx="5483516" cy="4114215"/>
          </a:xfrm>
          <a:prstGeom prst="rect">
            <a:avLst/>
          </a:prstGeom>
          <a:noFill/>
          <a:ln>
            <a:round/>
            <a:headEnd/>
            <a:tailEnd/>
          </a:ln>
        </p:spPr>
        <p:txBody>
          <a:bodyPr wrap="none" anchor="ct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E10FAF85-E0FB-4254-8945-52881DE6B662}" type="slidenum">
              <a:rPr lang="it-IT" smtClean="0"/>
              <a:pPr/>
              <a:t>40</a:t>
            </a:fld>
            <a:endParaRPr lang="it-IT" smtClean="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17B793B2-20B6-4D34-B4C9-C8F52E8CC2BC}" type="slidenum">
              <a:rPr lang="it-IT" smtClean="0"/>
              <a:pPr/>
              <a:t>41</a:t>
            </a:fld>
            <a:endParaRPr lang="it-IT" smtClean="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p:spPr>
        <p:txBody>
          <a:bodyPr/>
          <a:lstStyle/>
          <a:p>
            <a:pPr eaLnBrk="1" hangingPunct="1">
              <a:spcBef>
                <a:spcPct val="0"/>
              </a:spcBef>
            </a:pPr>
            <a:endParaRPr lang="en-US" sz="1800" smtClean="0"/>
          </a:p>
        </p:txBody>
      </p:sp>
      <p:sp>
        <p:nvSpPr>
          <p:cNvPr id="4301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CE1C4AE-0F05-47A5-9A01-ADB8B1B19A6F}" type="slidenum">
              <a:rPr lang="it-IT" sz="1200"/>
              <a:pPr algn="r"/>
              <a:t>47</a:t>
            </a:fld>
            <a:endParaRPr lang="it-IT"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p:spPr>
        <p:txBody>
          <a:bodyPr/>
          <a:lstStyle/>
          <a:p>
            <a:pPr eaLnBrk="1" hangingPunct="1">
              <a:spcBef>
                <a:spcPct val="0"/>
              </a:spcBef>
            </a:pPr>
            <a:endParaRPr lang="en-US" sz="1800" smtClean="0"/>
          </a:p>
        </p:txBody>
      </p:sp>
      <p:sp>
        <p:nvSpPr>
          <p:cNvPr id="4505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BC58FDD-81DE-4960-BE12-0514424EE85A}" type="slidenum">
              <a:rPr lang="it-IT" sz="1200">
                <a:solidFill>
                  <a:srgbClr val="000000"/>
                </a:solidFill>
                <a:latin typeface="Arial" charset="0"/>
              </a:rPr>
              <a:pPr algn="r"/>
              <a:t>48</a:t>
            </a:fld>
            <a:endParaRPr lang="it-IT" sz="1200">
              <a:solidFill>
                <a:srgbClr val="000000"/>
              </a:solidFill>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E72F3B8-94D5-4457-9E41-8BB25150A966}" type="slidenum">
              <a:rPr lang="it-IT" sz="1200"/>
              <a:pPr algn="r"/>
              <a:t>49</a:t>
            </a:fld>
            <a:endParaRPr lang="it-IT" sz="12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FE0A4825-9252-4199-9ED6-104B0FC9DF46}" type="slidenum">
              <a:rPr lang="it-IT" smtClean="0"/>
              <a:pPr/>
              <a:t>54</a:t>
            </a:fld>
            <a:endParaRPr lang="it-IT"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89D675BD-8BF6-4C7F-9073-097E1DDC02FF}" type="slidenum">
              <a:rPr lang="it-IT" smtClean="0">
                <a:latin typeface="Arial" pitchFamily="34" charset="0"/>
              </a:rPr>
              <a:pPr/>
              <a:t>3</a:t>
            </a:fld>
            <a:endParaRPr lang="it-IT" smtClean="0">
              <a:latin typeface="Arial" pitchFamily="34" charset="0"/>
            </a:endParaRPr>
          </a:p>
        </p:txBody>
      </p:sp>
      <p:sp>
        <p:nvSpPr>
          <p:cNvPr id="798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2DF65A7C-678F-427A-A34F-ED0FDC47720B}" type="slidenum">
              <a:rPr lang="it-IT" sz="1200"/>
              <a:pPr algn="r"/>
              <a:t>3</a:t>
            </a:fld>
            <a:endParaRPr lang="it-IT" sz="1200"/>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p:spPr>
        <p:txBody>
          <a:bodyPr/>
          <a:lstStyle/>
          <a:p>
            <a:endParaRPr lang="it-IT"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EA27AEFE-1D8C-406C-83EF-D9221C57250D}" type="slidenum">
              <a:rPr lang="it-IT" smtClean="0"/>
              <a:pPr/>
              <a:t>56</a:t>
            </a:fld>
            <a:endParaRPr lang="it-IT" smtClean="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E923F812-B5EA-416F-8A64-780C76D5712D}" type="slidenum">
              <a:rPr lang="it-IT" smtClean="0"/>
              <a:pPr/>
              <a:t>58</a:t>
            </a:fld>
            <a:endParaRPr lang="it-IT" smtClean="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9954339E-2EB3-47FD-B155-A10A14FCF5FB}" type="slidenum">
              <a:rPr lang="it-IT" smtClean="0"/>
              <a:pPr/>
              <a:t>60</a:t>
            </a:fld>
            <a:endParaRPr lang="it-IT" smtClean="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F7E8BAB4-D47C-410E-9FF0-4066E335884B}" type="slidenum">
              <a:rPr lang="it-IT" smtClean="0"/>
              <a:pPr/>
              <a:t>61</a:t>
            </a:fld>
            <a:endParaRPr lang="it-IT" smtClean="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fld id="{FFD8EC62-D8C1-4FF8-8544-A1369169E623}" type="slidenum">
              <a:rPr lang="it-IT" smtClean="0"/>
              <a:pPr/>
              <a:t>63</a:t>
            </a:fld>
            <a:endParaRPr lang="it-IT" smtClean="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fld id="{A442AAB8-E6E4-4C78-804A-EA56E0C6B46F}" type="slidenum">
              <a:rPr lang="it-IT" smtClean="0"/>
              <a:pPr/>
              <a:t>64</a:t>
            </a:fld>
            <a:endParaRPr lang="it-IT" smtClean="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E10FAF85-E0FB-4254-8945-52881DE6B662}" type="slidenum">
              <a:rPr lang="it-IT" smtClean="0"/>
              <a:pPr/>
              <a:t>65</a:t>
            </a:fld>
            <a:endParaRPr lang="it-IT" smtClean="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17B793B2-20B6-4D34-B4C9-C8F52E8CC2BC}" type="slidenum">
              <a:rPr lang="it-IT" smtClean="0"/>
              <a:pPr/>
              <a:t>66</a:t>
            </a:fld>
            <a:endParaRPr lang="it-IT" smtClean="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2AAFE18C-7A00-43FF-B444-6080B27DDA63}" type="slidenum">
              <a:rPr lang="it-IT" smtClean="0"/>
              <a:pPr/>
              <a:t>67</a:t>
            </a:fld>
            <a:endParaRPr lang="it-IT" smtClean="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44A3126-8EFE-4E5A-9F5A-9B489140334D}" type="slidenum">
              <a:rPr lang="it-IT"/>
              <a:pPr/>
              <a:t>80</a:t>
            </a:fld>
            <a:endParaRPr lang="it-IT"/>
          </a:p>
        </p:txBody>
      </p:sp>
      <p:sp>
        <p:nvSpPr>
          <p:cNvPr id="108545" name="Text Box 1"/>
          <p:cNvSpPr txBox="1">
            <a:spLocks noChangeArrowheads="1"/>
          </p:cNvSpPr>
          <p:nvPr/>
        </p:nvSpPr>
        <p:spPr bwMode="auto">
          <a:xfrm>
            <a:off x="2143426" y="694723"/>
            <a:ext cx="2572751" cy="3429731"/>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108546" name="Rectangle 2"/>
          <p:cNvSpPr txBox="1">
            <a:spLocks noGrp="1" noChangeArrowheads="1"/>
          </p:cNvSpPr>
          <p:nvPr>
            <p:ph type="body"/>
          </p:nvPr>
        </p:nvSpPr>
        <p:spPr bwMode="auto">
          <a:xfrm>
            <a:off x="687242" y="4343839"/>
            <a:ext cx="5483516" cy="4114215"/>
          </a:xfrm>
          <a:prstGeom prst="rect">
            <a:avLst/>
          </a:prstGeom>
          <a:noFill/>
          <a:ln>
            <a:round/>
            <a:headEnd/>
            <a:tailEnd/>
          </a:ln>
        </p:spPr>
        <p:txBody>
          <a:bodyPr wrap="none" anchor="ct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8100627-EE25-48C1-9E37-1B1AE8700F69}" type="slidenum">
              <a:rPr lang="it-IT" smtClean="0">
                <a:latin typeface="Arial" pitchFamily="34" charset="0"/>
              </a:rPr>
              <a:pPr/>
              <a:t>5</a:t>
            </a:fld>
            <a:endParaRPr lang="it-IT" smtClean="0">
              <a:latin typeface="Arial" pitchFamily="34" charset="0"/>
            </a:endParaRPr>
          </a:p>
        </p:txBody>
      </p:sp>
      <p:sp>
        <p:nvSpPr>
          <p:cNvPr id="819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2" tIns="45712" rIns="91422" bIns="45712" anchor="b"/>
          <a:lstStyle/>
          <a:p>
            <a:pPr algn="r"/>
            <a:fld id="{8CF04AF4-1AD0-4A69-B3F2-C97874992FB1}" type="slidenum">
              <a:rPr lang="it-IT" sz="1200"/>
              <a:pPr algn="r"/>
              <a:t>5</a:t>
            </a:fld>
            <a:endParaRPr lang="it-IT" sz="1200"/>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0B30251B-2FD4-49D1-8F09-CE8150D23416}" type="slidenum">
              <a:rPr lang="it-IT"/>
              <a:pPr/>
              <a:t>81</a:t>
            </a:fld>
            <a:endParaRPr lang="it-IT"/>
          </a:p>
        </p:txBody>
      </p:sp>
      <p:sp>
        <p:nvSpPr>
          <p:cNvPr id="121857" name="Text Box 1"/>
          <p:cNvSpPr txBox="1">
            <a:spLocks noChangeArrowheads="1"/>
          </p:cNvSpPr>
          <p:nvPr/>
        </p:nvSpPr>
        <p:spPr bwMode="auto">
          <a:xfrm>
            <a:off x="925934" y="685947"/>
            <a:ext cx="5009336" cy="3429731"/>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121858" name="Rectangle 2"/>
          <p:cNvSpPr txBox="1">
            <a:spLocks noGrp="1" noChangeArrowheads="1"/>
          </p:cNvSpPr>
          <p:nvPr>
            <p:ph type="body"/>
          </p:nvPr>
        </p:nvSpPr>
        <p:spPr bwMode="auto">
          <a:xfrm>
            <a:off x="687242" y="4343839"/>
            <a:ext cx="5483516" cy="4114215"/>
          </a:xfrm>
          <a:prstGeom prst="rect">
            <a:avLst/>
          </a:prstGeom>
          <a:noFill/>
          <a:ln>
            <a:round/>
            <a:headEnd/>
            <a:tailEnd/>
          </a:ln>
        </p:spPr>
        <p:txBody>
          <a:bodyPr wrap="none" anchor="ctr"/>
          <a:lstStyle/>
          <a:p>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6D5BEC6-C988-4E75-816A-AA6D1B24AC52}" type="slidenum">
              <a:rPr lang="it-IT"/>
              <a:pPr/>
              <a:t>82</a:t>
            </a:fld>
            <a:endParaRPr lang="it-IT"/>
          </a:p>
        </p:txBody>
      </p:sp>
      <p:sp>
        <p:nvSpPr>
          <p:cNvPr id="124929" name="Text Box 1"/>
          <p:cNvSpPr txBox="1">
            <a:spLocks noChangeArrowheads="1"/>
          </p:cNvSpPr>
          <p:nvPr/>
        </p:nvSpPr>
        <p:spPr bwMode="auto">
          <a:xfrm>
            <a:off x="925934" y="685947"/>
            <a:ext cx="5009336" cy="3429731"/>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124930" name="Rectangle 2"/>
          <p:cNvSpPr txBox="1">
            <a:spLocks noGrp="1" noChangeArrowheads="1"/>
          </p:cNvSpPr>
          <p:nvPr>
            <p:ph type="body"/>
          </p:nvPr>
        </p:nvSpPr>
        <p:spPr bwMode="auto">
          <a:xfrm>
            <a:off x="687242" y="4343839"/>
            <a:ext cx="5483516" cy="4114215"/>
          </a:xfrm>
          <a:prstGeom prst="rect">
            <a:avLst/>
          </a:prstGeom>
          <a:noFill/>
          <a:ln>
            <a:round/>
            <a:headEnd/>
            <a:tailEnd/>
          </a:ln>
        </p:spPr>
        <p:txBody>
          <a:bodyPr wrap="none" anchor="ctr"/>
          <a:lstStyle/>
          <a:p>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FD8959B-175A-47B3-A568-1CC1551A7211}" type="slidenum">
              <a:rPr lang="it-IT"/>
              <a:pPr/>
              <a:t>83</a:t>
            </a:fld>
            <a:endParaRPr lang="it-IT"/>
          </a:p>
        </p:txBody>
      </p:sp>
      <p:sp>
        <p:nvSpPr>
          <p:cNvPr id="126977" name="Text Box 1"/>
          <p:cNvSpPr txBox="1">
            <a:spLocks noChangeArrowheads="1"/>
          </p:cNvSpPr>
          <p:nvPr/>
        </p:nvSpPr>
        <p:spPr bwMode="auto">
          <a:xfrm>
            <a:off x="925934" y="685947"/>
            <a:ext cx="5009336" cy="3429731"/>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126978" name="Rectangle 2"/>
          <p:cNvSpPr txBox="1">
            <a:spLocks noGrp="1" noChangeArrowheads="1"/>
          </p:cNvSpPr>
          <p:nvPr>
            <p:ph type="body"/>
          </p:nvPr>
        </p:nvSpPr>
        <p:spPr bwMode="auto">
          <a:xfrm>
            <a:off x="687242" y="4343839"/>
            <a:ext cx="5483516" cy="4114215"/>
          </a:xfrm>
          <a:prstGeom prst="rect">
            <a:avLst/>
          </a:prstGeom>
          <a:noFill/>
          <a:ln>
            <a:round/>
            <a:headEnd/>
            <a:tailEnd/>
          </a:ln>
        </p:spPr>
        <p:txBody>
          <a:bodyPr wrap="none" anchor="ctr"/>
          <a:lstStyle/>
          <a:p>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482EBFB1-F193-4DC2-80E0-EE8B5CA8F02D}" type="slidenum">
              <a:rPr lang="it-IT"/>
              <a:pPr/>
              <a:t>84</a:t>
            </a:fld>
            <a:endParaRPr lang="it-IT"/>
          </a:p>
        </p:txBody>
      </p:sp>
      <p:sp>
        <p:nvSpPr>
          <p:cNvPr id="128001" name="Text Box 1"/>
          <p:cNvSpPr txBox="1">
            <a:spLocks noChangeArrowheads="1"/>
          </p:cNvSpPr>
          <p:nvPr/>
        </p:nvSpPr>
        <p:spPr bwMode="auto">
          <a:xfrm>
            <a:off x="925934" y="685947"/>
            <a:ext cx="5009336" cy="3429731"/>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128002" name="Rectangle 2"/>
          <p:cNvSpPr txBox="1">
            <a:spLocks noGrp="1" noChangeArrowheads="1"/>
          </p:cNvSpPr>
          <p:nvPr>
            <p:ph type="body"/>
          </p:nvPr>
        </p:nvSpPr>
        <p:spPr bwMode="auto">
          <a:xfrm>
            <a:off x="687242" y="4343839"/>
            <a:ext cx="5483516" cy="4114215"/>
          </a:xfrm>
          <a:prstGeom prst="rect">
            <a:avLst/>
          </a:prstGeom>
          <a:noFill/>
          <a:ln>
            <a:round/>
            <a:headEnd/>
            <a:tailEnd/>
          </a:ln>
        </p:spPr>
        <p:txBody>
          <a:bodyPr wrap="none" anchor="ctr"/>
          <a:lstStyle/>
          <a:p>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7E1B8EA-F606-4904-A07B-BC5F0006615E}" type="slidenum">
              <a:rPr lang="it-IT"/>
              <a:pPr/>
              <a:t>85</a:t>
            </a:fld>
            <a:endParaRPr lang="it-IT"/>
          </a:p>
        </p:txBody>
      </p:sp>
      <p:sp>
        <p:nvSpPr>
          <p:cNvPr id="140289" name="Text Box 1"/>
          <p:cNvSpPr txBox="1">
            <a:spLocks noChangeArrowheads="1"/>
          </p:cNvSpPr>
          <p:nvPr/>
        </p:nvSpPr>
        <p:spPr bwMode="auto">
          <a:xfrm>
            <a:off x="925934" y="685947"/>
            <a:ext cx="5006132" cy="3426806"/>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140290" name="Rectangle 2"/>
          <p:cNvSpPr txBox="1">
            <a:spLocks noGrp="1" noChangeArrowheads="1"/>
          </p:cNvSpPr>
          <p:nvPr>
            <p:ph type="body"/>
          </p:nvPr>
        </p:nvSpPr>
        <p:spPr bwMode="auto">
          <a:xfrm>
            <a:off x="687242" y="4343839"/>
            <a:ext cx="5483516" cy="4114215"/>
          </a:xfrm>
          <a:prstGeom prst="rect">
            <a:avLst/>
          </a:prstGeom>
          <a:noFill/>
          <a:ln>
            <a:round/>
            <a:headEnd/>
            <a:tailEnd/>
          </a:ln>
        </p:spPr>
        <p:txBody>
          <a:bodyPr wrap="none" anchor="ctr"/>
          <a:lstStyle/>
          <a:p>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D0539D5-28A6-409B-9576-5106CABB1B0F}" type="slidenum">
              <a:rPr lang="it-IT"/>
              <a:pPr/>
              <a:t>86</a:t>
            </a:fld>
            <a:endParaRPr lang="it-IT"/>
          </a:p>
        </p:txBody>
      </p:sp>
      <p:sp>
        <p:nvSpPr>
          <p:cNvPr id="134145" name="Text Box 1"/>
          <p:cNvSpPr txBox="1">
            <a:spLocks noChangeArrowheads="1"/>
          </p:cNvSpPr>
          <p:nvPr/>
        </p:nvSpPr>
        <p:spPr bwMode="auto">
          <a:xfrm>
            <a:off x="925934" y="685947"/>
            <a:ext cx="5006132" cy="3426806"/>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134146" name="Rectangle 2"/>
          <p:cNvSpPr txBox="1">
            <a:spLocks noGrp="1" noChangeArrowheads="1"/>
          </p:cNvSpPr>
          <p:nvPr>
            <p:ph type="body"/>
          </p:nvPr>
        </p:nvSpPr>
        <p:spPr bwMode="auto">
          <a:xfrm>
            <a:off x="687242" y="4343839"/>
            <a:ext cx="5483516" cy="4114215"/>
          </a:xfrm>
          <a:prstGeom prst="rect">
            <a:avLst/>
          </a:prstGeom>
          <a:noFill/>
          <a:ln>
            <a:round/>
            <a:headEnd/>
            <a:tailEnd/>
          </a:ln>
        </p:spPr>
        <p:txBody>
          <a:bodyPr wrap="none" anchor="ctr"/>
          <a:lstStyle/>
          <a:p>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1FAEEC95-8F8F-473A-A084-B59804E1D14A}" type="slidenum">
              <a:rPr lang="it-IT"/>
              <a:pPr/>
              <a:t>87</a:t>
            </a:fld>
            <a:endParaRPr lang="it-IT"/>
          </a:p>
        </p:txBody>
      </p:sp>
      <p:sp>
        <p:nvSpPr>
          <p:cNvPr id="137217" name="Text Box 1"/>
          <p:cNvSpPr txBox="1">
            <a:spLocks noChangeArrowheads="1"/>
          </p:cNvSpPr>
          <p:nvPr/>
        </p:nvSpPr>
        <p:spPr bwMode="auto">
          <a:xfrm>
            <a:off x="925934" y="685947"/>
            <a:ext cx="5006132" cy="3426806"/>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137218" name="Rectangle 2"/>
          <p:cNvSpPr txBox="1">
            <a:spLocks noGrp="1" noChangeArrowheads="1"/>
          </p:cNvSpPr>
          <p:nvPr>
            <p:ph type="body"/>
          </p:nvPr>
        </p:nvSpPr>
        <p:spPr bwMode="auto">
          <a:xfrm>
            <a:off x="687242" y="4343839"/>
            <a:ext cx="5483516" cy="4114215"/>
          </a:xfrm>
          <a:prstGeom prst="rect">
            <a:avLst/>
          </a:prstGeom>
          <a:noFill/>
          <a:ln>
            <a:round/>
            <a:headEnd/>
            <a:tailEnd/>
          </a:ln>
        </p:spPr>
        <p:txBody>
          <a:bodyPr wrap="none" anchor="ctr"/>
          <a:lstStyle/>
          <a:p>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AC08095-FDA5-4B19-9EDB-AB041A565CCD}" type="slidenum">
              <a:rPr lang="it-IT"/>
              <a:pPr/>
              <a:t>88</a:t>
            </a:fld>
            <a:endParaRPr lang="it-IT"/>
          </a:p>
        </p:txBody>
      </p:sp>
      <p:sp>
        <p:nvSpPr>
          <p:cNvPr id="138241" name="Text Box 1"/>
          <p:cNvSpPr txBox="1">
            <a:spLocks noChangeArrowheads="1"/>
          </p:cNvSpPr>
          <p:nvPr/>
        </p:nvSpPr>
        <p:spPr bwMode="auto">
          <a:xfrm>
            <a:off x="925934" y="685947"/>
            <a:ext cx="5006132" cy="3426806"/>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138242" name="Rectangle 2"/>
          <p:cNvSpPr txBox="1">
            <a:spLocks noGrp="1" noChangeArrowheads="1"/>
          </p:cNvSpPr>
          <p:nvPr>
            <p:ph type="body"/>
          </p:nvPr>
        </p:nvSpPr>
        <p:spPr bwMode="auto">
          <a:xfrm>
            <a:off x="687242" y="4343839"/>
            <a:ext cx="5483516" cy="4114215"/>
          </a:xfrm>
          <a:prstGeom prst="rect">
            <a:avLst/>
          </a:prstGeom>
          <a:noFill/>
          <a:ln>
            <a:round/>
            <a:headEnd/>
            <a:tailEnd/>
          </a:ln>
        </p:spPr>
        <p:txBody>
          <a:bodyPr wrap="none" anchor="ctr"/>
          <a:lstStyle/>
          <a:p>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D7FB75DF-28B1-4EFF-BFB5-CA567FA47304}" type="slidenum">
              <a:rPr lang="it-IT"/>
              <a:pPr/>
              <a:t>89</a:t>
            </a:fld>
            <a:endParaRPr lang="it-IT"/>
          </a:p>
        </p:txBody>
      </p:sp>
      <p:sp>
        <p:nvSpPr>
          <p:cNvPr id="139265" name="Text Box 1"/>
          <p:cNvSpPr txBox="1">
            <a:spLocks noChangeArrowheads="1"/>
          </p:cNvSpPr>
          <p:nvPr/>
        </p:nvSpPr>
        <p:spPr bwMode="auto">
          <a:xfrm>
            <a:off x="925934" y="685947"/>
            <a:ext cx="5006132" cy="3426806"/>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139266" name="Rectangle 2"/>
          <p:cNvSpPr txBox="1">
            <a:spLocks noGrp="1" noChangeArrowheads="1"/>
          </p:cNvSpPr>
          <p:nvPr>
            <p:ph type="body"/>
          </p:nvPr>
        </p:nvSpPr>
        <p:spPr bwMode="auto">
          <a:xfrm>
            <a:off x="687242" y="4343839"/>
            <a:ext cx="5483516" cy="4114215"/>
          </a:xfrm>
          <a:prstGeom prst="rect">
            <a:avLst/>
          </a:prstGeom>
          <a:noFill/>
          <a:ln>
            <a:round/>
            <a:headEnd/>
            <a:tailEnd/>
          </a:ln>
        </p:spPr>
        <p:txBody>
          <a:bodyPr wrap="none" anchor="ct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A49237B7-C234-4E10-A0A9-3AFD6EF09CB4}" type="slidenum">
              <a:rPr lang="it-IT" smtClean="0">
                <a:latin typeface="Arial" pitchFamily="34" charset="0"/>
              </a:rPr>
              <a:pPr/>
              <a:t>6</a:t>
            </a:fld>
            <a:endParaRPr lang="it-IT" smtClean="0">
              <a:latin typeface="Arial" pitchFamily="34" charset="0"/>
            </a:endParaRPr>
          </a:p>
        </p:txBody>
      </p:sp>
      <p:sp>
        <p:nvSpPr>
          <p:cNvPr id="829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4EB62F44-B0AF-4246-A4AB-DDC7841C640E}" type="slidenum">
              <a:rPr lang="it-IT" sz="1200"/>
              <a:pPr algn="r"/>
              <a:t>6</a:t>
            </a:fld>
            <a:endParaRPr lang="it-IT" sz="1200"/>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FC83E658-5B66-42E4-8854-B6E68E917952}" type="slidenum">
              <a:rPr lang="it-IT" smtClean="0">
                <a:latin typeface="Arial" pitchFamily="34" charset="0"/>
              </a:rPr>
              <a:pPr/>
              <a:t>7</a:t>
            </a:fld>
            <a:endParaRPr lang="it-IT" smtClean="0">
              <a:latin typeface="Arial" pitchFamily="34" charset="0"/>
            </a:endParaRPr>
          </a:p>
        </p:txBody>
      </p:sp>
      <p:sp>
        <p:nvSpPr>
          <p:cNvPr id="839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DD05E0E-BC99-4C96-B4D9-669718E51EA7}" type="slidenum">
              <a:rPr lang="it-IT" sz="1200"/>
              <a:pPr algn="r"/>
              <a:t>7</a:t>
            </a:fld>
            <a:endParaRPr lang="it-IT" sz="1200"/>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D1EFCD2D-863B-4124-921F-6B36E79DF28D}" type="slidenum">
              <a:rPr lang="it-IT" smtClean="0">
                <a:latin typeface="Arial" pitchFamily="34" charset="0"/>
              </a:rPr>
              <a:pPr/>
              <a:t>8</a:t>
            </a:fld>
            <a:endParaRPr lang="it-IT" smtClean="0">
              <a:latin typeface="Arial" pitchFamily="34" charset="0"/>
            </a:endParaRPr>
          </a:p>
        </p:txBody>
      </p:sp>
      <p:sp>
        <p:nvSpPr>
          <p:cNvPr id="849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3F95F477-6583-4AB8-A4C3-8FE79EAE8377}" type="slidenum">
              <a:rPr lang="it-IT" sz="1200"/>
              <a:pPr algn="r"/>
              <a:t>8</a:t>
            </a:fld>
            <a:endParaRPr lang="it-IT" sz="1200"/>
          </a:p>
        </p:txBody>
      </p:sp>
      <p:sp>
        <p:nvSpPr>
          <p:cNvPr id="84996" name="Rectangle 2"/>
          <p:cNvSpPr>
            <a:spLocks noGrp="1" noRot="1" noChangeAspect="1" noChangeArrowheads="1" noTextEdit="1"/>
          </p:cNvSpPr>
          <p:nvPr>
            <p:ph type="sldImg"/>
          </p:nvPr>
        </p:nvSpPr>
        <p:spPr>
          <a:ln/>
        </p:spPr>
      </p:sp>
      <p:sp>
        <p:nvSpPr>
          <p:cNvPr id="84997"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1144588" y="687388"/>
            <a:ext cx="4568825" cy="3427412"/>
          </a:xfrm>
          <a:ln/>
        </p:spPr>
      </p:sp>
      <p:sp>
        <p:nvSpPr>
          <p:cNvPr id="86019" name="Notes Placeholder 2"/>
          <p:cNvSpPr>
            <a:spLocks noGrp="1"/>
          </p:cNvSpPr>
          <p:nvPr>
            <p:ph type="body" idx="1"/>
          </p:nvPr>
        </p:nvSpPr>
        <p:spPr>
          <a:xfrm>
            <a:off x="685800" y="4343400"/>
            <a:ext cx="5486400" cy="4113213"/>
          </a:xfrm>
          <a:noFill/>
          <a:ln/>
        </p:spPr>
        <p:txBody>
          <a:bodyPr lIns="96010" tIns="48004" rIns="96010" bIns="48004"/>
          <a:lstStyle/>
          <a:p>
            <a:pPr eaLnBrk="1" hangingPunct="1">
              <a:spcBef>
                <a:spcPct val="0"/>
              </a:spcBef>
            </a:pPr>
            <a:endParaRPr lang="it-IT"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1144588" y="687388"/>
            <a:ext cx="4568825" cy="3427412"/>
          </a:xfrm>
          <a:ln/>
        </p:spPr>
      </p:sp>
      <p:sp>
        <p:nvSpPr>
          <p:cNvPr id="87043" name="Notes Placeholder 2"/>
          <p:cNvSpPr>
            <a:spLocks noGrp="1"/>
          </p:cNvSpPr>
          <p:nvPr>
            <p:ph type="body" idx="1"/>
          </p:nvPr>
        </p:nvSpPr>
        <p:spPr>
          <a:xfrm>
            <a:off x="685800" y="4343400"/>
            <a:ext cx="5486400" cy="4113213"/>
          </a:xfrm>
          <a:noFill/>
          <a:ln/>
        </p:spPr>
        <p:txBody>
          <a:bodyPr lIns="96010" tIns="48004" rIns="96010" bIns="48004"/>
          <a:lstStyle/>
          <a:p>
            <a:pPr eaLnBrk="1" hangingPunct="1">
              <a:spcBef>
                <a:spcPct val="0"/>
              </a:spcBef>
            </a:pPr>
            <a:endParaRPr lang="it-IT"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E593DCC-4193-45D3-A2BE-C3D2AC59C41A}" type="slidenum">
              <a:rPr lang="it-IT" sz="1200"/>
              <a:pPr algn="r"/>
              <a:t>35</a:t>
            </a:fld>
            <a:endParaRPr lang="it-IT" sz="12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B2BC6A71-0D24-4D65-8930-CBE9A408ED76}" type="datetimeFigureOut">
              <a:rPr lang="it-IT"/>
              <a:pPr>
                <a:defRPr/>
              </a:pPr>
              <a:t>08/05/2013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06260E8-C6E5-4AD8-A5AA-FFFEBE0EFC80}"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8B33196-D91B-45D1-914E-B1BA4F686C0E}" type="datetimeFigureOut">
              <a:rPr lang="it-IT"/>
              <a:pPr>
                <a:defRPr/>
              </a:pPr>
              <a:t>08/05/2013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CAEE90E-7890-4C9A-A2A1-23631363040C}"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1CC409C-8604-4D4B-8C56-B5A5C7571DEA}" type="datetimeFigureOut">
              <a:rPr lang="it-IT"/>
              <a:pPr>
                <a:defRPr/>
              </a:pPr>
              <a:t>08/05/2013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BAC32F6-C7B6-46A3-A4F5-083AC1FAE06B}"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57200" y="174625"/>
            <a:ext cx="8224838" cy="1339850"/>
          </a:xfrm>
        </p:spPr>
        <p:txBody>
          <a:bodyPr/>
          <a:lstStyle/>
          <a:p>
            <a:r>
              <a:rPr lang="it-IT" smtClean="0"/>
              <a:t>Fare clic per modificare lo stile del titolo</a:t>
            </a:r>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C20D8DD-EFAA-43D4-BB14-02A00375FCFB}" type="datetimeFigureOut">
              <a:rPr lang="it-IT"/>
              <a:pPr>
                <a:defRPr/>
              </a:pPr>
              <a:t>08/05/2013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2BFE81A-3589-475A-B3FA-6C392C0CDBA4}"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D0C56FDD-A9B9-4CFA-8BE8-FE0C90E57F70}" type="datetimeFigureOut">
              <a:rPr lang="it-IT"/>
              <a:pPr>
                <a:defRPr/>
              </a:pPr>
              <a:t>08/05/2013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53FCD7B-3E42-47CA-B471-8E7871D9BBC7}"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1A334B28-469B-44CD-9FAA-DA79E783687A}" type="datetimeFigureOut">
              <a:rPr lang="it-IT"/>
              <a:pPr>
                <a:defRPr/>
              </a:pPr>
              <a:t>08/05/2013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17FE139-2C37-4899-B337-044ED04B97D2}"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A059F2A7-532F-42F2-8E41-20426E98C55C}" type="datetimeFigureOut">
              <a:rPr lang="it-IT"/>
              <a:pPr>
                <a:defRPr/>
              </a:pPr>
              <a:t>08/05/2013</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C83D3950-7C69-421C-97C8-4B7D4FDF673B}"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CAA7DA3D-1424-43B5-AB16-D6934F19AA6A}" type="datetimeFigureOut">
              <a:rPr lang="it-IT"/>
              <a:pPr>
                <a:defRPr/>
              </a:pPr>
              <a:t>08/05/2013</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DA83F274-40CB-4278-B962-C3CA6DE5355B}"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5755FB55-9742-49EF-A01D-7F4F1CAA88F6}" type="datetimeFigureOut">
              <a:rPr lang="it-IT"/>
              <a:pPr>
                <a:defRPr/>
              </a:pPr>
              <a:t>08/05/2013</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9366DA7A-43EC-434B-A26D-D823165C2D86}"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CD81430-B4FB-4AF3-B088-D0914B257CAB}" type="datetimeFigureOut">
              <a:rPr lang="it-IT"/>
              <a:pPr>
                <a:defRPr/>
              </a:pPr>
              <a:t>08/05/2013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F909197-4D1E-4A2F-8831-46685E46B16B}"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C3CFD56-1606-4FE9-81D4-E943919BED80}" type="datetimeFigureOut">
              <a:rPr lang="it-IT"/>
              <a:pPr>
                <a:defRPr/>
              </a:pPr>
              <a:t>08/05/2013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092AD4A7-C0D2-4D85-A30C-D6BDE8C87239}"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074"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3075"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14251B1-168E-4D5B-A53C-77F1775D5587}" type="datetimeFigureOut">
              <a:rPr lang="it-IT"/>
              <a:pPr>
                <a:defRPr/>
              </a:pPr>
              <a:t>08/05/2013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EEB3C4F-5AA2-4BF3-BA01-97EF3C3CDB8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www.komedia.it/invalsi/guida_invalsi.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6.xml"/><Relationship Id="rId4" Type="http://schemas.openxmlformats.org/officeDocument/2006/relationships/image" Target="../media/image7.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69.xml.rels><?xml version="1.0" encoding="UTF-8" standalone="yes"?>
<Relationships xmlns="http://schemas.openxmlformats.org/package/2006/relationships"><Relationship Id="rId8" Type="http://schemas.openxmlformats.org/officeDocument/2006/relationships/hyperlink" Target="http://www.invalsi.it/snv2012/documenti/Rapporti/Rapporto_rilevazione_apprendimenti_2012.pdf" TargetMode="External"/><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hyperlink" Target="http://www.invalsi.it/snvpn2013/index.php?action=quadernisnv" TargetMode="External"/><Relationship Id="rId5" Type="http://schemas.openxmlformats.org/officeDocument/2006/relationships/image" Target="../media/image32.png"/><Relationship Id="rId4" Type="http://schemas.openxmlformats.org/officeDocument/2006/relationships/hyperlink" Target="http://www.invalsi.it/snvpn2013/index.php?action=strumenti" TargetMode="External"/><Relationship Id="rId9" Type="http://schemas.openxmlformats.org/officeDocument/2006/relationships/image" Target="../media/image34.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8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2.png"/></Relationships>
</file>

<file path=ppt/slides/_rels/slide8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9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9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ottotitolo 2"/>
          <p:cNvSpPr txBox="1">
            <a:spLocks/>
          </p:cNvSpPr>
          <p:nvPr/>
        </p:nvSpPr>
        <p:spPr bwMode="auto">
          <a:xfrm>
            <a:off x="683568" y="2060848"/>
            <a:ext cx="7992888" cy="3816424"/>
          </a:xfrm>
          <a:prstGeom prst="rect">
            <a:avLst/>
          </a:prstGeom>
          <a:noFill/>
          <a:ln w="9525">
            <a:noFill/>
            <a:miter lim="800000"/>
            <a:headEnd/>
            <a:tailEnd/>
          </a:ln>
        </p:spPr>
        <p:txBody>
          <a:bodyPr lIns="45720" rIns="45720"/>
          <a:lstStyle/>
          <a:p>
            <a:pPr>
              <a:spcBef>
                <a:spcPts val="400"/>
              </a:spcBef>
              <a:buClr>
                <a:srgbClr val="2DA2BF"/>
              </a:buClr>
              <a:buSzPct val="68000"/>
              <a:buFont typeface="Wingdings 3" pitchFamily="18" charset="2"/>
              <a:buNone/>
            </a:pPr>
            <a:endParaRPr lang="en-US" sz="2800" b="1" dirty="0" smtClean="0">
              <a:solidFill>
                <a:srgbClr val="002060"/>
              </a:solidFill>
              <a:latin typeface="Palatino Linotype" pitchFamily="18" charset="0"/>
            </a:endParaRPr>
          </a:p>
          <a:p>
            <a:pPr>
              <a:spcBef>
                <a:spcPts val="400"/>
              </a:spcBef>
              <a:buClr>
                <a:srgbClr val="2DA2BF"/>
              </a:buClr>
              <a:buSzPct val="68000"/>
              <a:buFont typeface="Wingdings 3" pitchFamily="18" charset="2"/>
              <a:buNone/>
            </a:pPr>
            <a:endParaRPr lang="en-US" sz="2800" b="1" dirty="0" smtClean="0">
              <a:solidFill>
                <a:srgbClr val="002060"/>
              </a:solidFill>
              <a:latin typeface="Palatino Linotype" pitchFamily="18" charset="0"/>
            </a:endParaRPr>
          </a:p>
          <a:p>
            <a:pPr>
              <a:spcBef>
                <a:spcPts val="400"/>
              </a:spcBef>
              <a:buClr>
                <a:srgbClr val="2DA2BF"/>
              </a:buClr>
              <a:buSzPct val="68000"/>
              <a:buFont typeface="Wingdings 3" pitchFamily="18" charset="2"/>
              <a:buNone/>
            </a:pPr>
            <a:r>
              <a:rPr lang="en-US" sz="3200" b="1" dirty="0" smtClean="0">
                <a:solidFill>
                  <a:schemeClr val="tx2">
                    <a:lumMod val="75000"/>
                  </a:schemeClr>
                </a:solidFill>
                <a:latin typeface="Palatino Linotype" pitchFamily="18" charset="0"/>
              </a:rPr>
              <a:t>VALUTAZIONE</a:t>
            </a:r>
          </a:p>
          <a:p>
            <a:pPr>
              <a:spcBef>
                <a:spcPts val="400"/>
              </a:spcBef>
              <a:buClr>
                <a:srgbClr val="2DA2BF"/>
              </a:buClr>
              <a:buSzPct val="68000"/>
              <a:buFont typeface="Wingdings 3" pitchFamily="18" charset="2"/>
              <a:buNone/>
            </a:pPr>
            <a:r>
              <a:rPr lang="en-US" sz="3200" b="1" dirty="0" smtClean="0">
                <a:solidFill>
                  <a:schemeClr val="tx2">
                    <a:lumMod val="75000"/>
                  </a:schemeClr>
                </a:solidFill>
                <a:latin typeface="Palatino Linotype" pitchFamily="18" charset="0"/>
              </a:rPr>
              <a:t>e</a:t>
            </a:r>
          </a:p>
          <a:p>
            <a:pPr>
              <a:spcBef>
                <a:spcPts val="400"/>
              </a:spcBef>
              <a:buClr>
                <a:srgbClr val="2DA2BF"/>
              </a:buClr>
              <a:buSzPct val="68000"/>
              <a:buFont typeface="Wingdings 3" pitchFamily="18" charset="2"/>
              <a:buNone/>
            </a:pPr>
            <a:r>
              <a:rPr lang="en-US" sz="3200" b="1" dirty="0" smtClean="0">
                <a:solidFill>
                  <a:schemeClr val="tx2">
                    <a:lumMod val="75000"/>
                  </a:schemeClr>
                </a:solidFill>
                <a:latin typeface="Palatino Linotype" pitchFamily="18" charset="0"/>
              </a:rPr>
              <a:t>MIGLIORAMENTO</a:t>
            </a:r>
            <a:endParaRPr lang="en-US" sz="3200" b="1" dirty="0">
              <a:solidFill>
                <a:schemeClr val="tx2">
                  <a:lumMod val="75000"/>
                </a:schemeClr>
              </a:solidFill>
              <a:latin typeface="Palatino Linotype" pitchFamily="18" charset="0"/>
            </a:endParaRPr>
          </a:p>
        </p:txBody>
      </p:sp>
      <p:pic>
        <p:nvPicPr>
          <p:cNvPr id="5124" name="Picture 5" descr="home_ragazzi"/>
          <p:cNvPicPr>
            <a:picLocks noChangeAspect="1" noChangeArrowheads="1"/>
          </p:cNvPicPr>
          <p:nvPr/>
        </p:nvPicPr>
        <p:blipFill>
          <a:blip r:embed="rId2" cstate="print"/>
          <a:srcRect/>
          <a:stretch>
            <a:fillRect/>
          </a:stretch>
        </p:blipFill>
        <p:spPr bwMode="auto">
          <a:xfrm>
            <a:off x="5148064" y="2060848"/>
            <a:ext cx="3528392" cy="3528392"/>
          </a:xfrm>
          <a:prstGeom prst="rect">
            <a:avLst/>
          </a:prstGeom>
          <a:noFill/>
          <a:ln w="9525">
            <a:noFill/>
            <a:miter lim="800000"/>
            <a:headEnd/>
            <a:tailEnd/>
          </a:ln>
        </p:spPr>
      </p:pic>
      <p:sp>
        <p:nvSpPr>
          <p:cNvPr id="10" name="Titolo 1"/>
          <p:cNvSpPr txBox="1">
            <a:spLocks/>
          </p:cNvSpPr>
          <p:nvPr/>
        </p:nvSpPr>
        <p:spPr>
          <a:xfrm>
            <a:off x="0" y="5300663"/>
            <a:ext cx="8676456" cy="1557337"/>
          </a:xfrm>
          <a:prstGeom prst="rect">
            <a:avLst/>
          </a:prstGeom>
          <a:solidFill>
            <a:schemeClr val="accent1">
              <a:lumMod val="20000"/>
              <a:lumOff val="80000"/>
            </a:schemeClr>
          </a:solidFill>
          <a:ln>
            <a:solidFill>
              <a:schemeClr val="accent1">
                <a:lumMod val="20000"/>
                <a:lumOff val="80000"/>
              </a:schemeClr>
            </a:solidFill>
          </a:ln>
        </p:spPr>
        <p:txBody>
          <a:bodyPr anchor="ctr"/>
          <a:lstStyle/>
          <a:p>
            <a:pPr algn="r">
              <a:spcBef>
                <a:spcPts val="400"/>
              </a:spcBef>
              <a:buClr>
                <a:srgbClr val="2DA2BF"/>
              </a:buClr>
              <a:buSzPct val="68000"/>
              <a:buFont typeface="Wingdings 3" pitchFamily="18" charset="2"/>
              <a:buNone/>
              <a:defRPr/>
            </a:pPr>
            <a:r>
              <a:rPr lang="it-IT" sz="2000" b="1" dirty="0" smtClean="0">
                <a:solidFill>
                  <a:srgbClr val="17375E"/>
                </a:solidFill>
                <a:latin typeface="Times New Roman" pitchFamily="18" charset="0"/>
                <a:cs typeface="Times New Roman" pitchFamily="18" charset="0"/>
              </a:rPr>
              <a:t>ANDIS Veneto: 26 aprile 2013</a:t>
            </a:r>
          </a:p>
          <a:p>
            <a:pPr algn="r">
              <a:spcBef>
                <a:spcPts val="400"/>
              </a:spcBef>
              <a:buClr>
                <a:srgbClr val="2DA2BF"/>
              </a:buClr>
              <a:buSzPct val="68000"/>
              <a:buFont typeface="Wingdings 3" pitchFamily="18" charset="2"/>
              <a:buNone/>
              <a:defRPr/>
            </a:pPr>
            <a:r>
              <a:rPr lang="it-IT" sz="2000" b="1" i="1" dirty="0" smtClean="0">
                <a:solidFill>
                  <a:srgbClr val="17375E"/>
                </a:solidFill>
                <a:latin typeface="Times New Roman" pitchFamily="18" charset="0"/>
                <a:cs typeface="Times New Roman" pitchFamily="18" charset="0"/>
              </a:rPr>
              <a:t>Damiano </a:t>
            </a:r>
            <a:r>
              <a:rPr lang="it-IT" sz="2000" b="1" i="1" dirty="0">
                <a:solidFill>
                  <a:srgbClr val="17375E"/>
                </a:solidFill>
                <a:latin typeface="Times New Roman" pitchFamily="18" charset="0"/>
                <a:cs typeface="Times New Roman" pitchFamily="18" charset="0"/>
              </a:rPr>
              <a:t>Previtali</a:t>
            </a:r>
          </a:p>
        </p:txBody>
      </p:sp>
      <p:sp>
        <p:nvSpPr>
          <p:cNvPr id="7" name="Rectangle 10"/>
          <p:cNvSpPr>
            <a:spLocks noChangeArrowheads="1"/>
          </p:cNvSpPr>
          <p:nvPr/>
        </p:nvSpPr>
        <p:spPr bwMode="auto">
          <a:xfrm>
            <a:off x="684213" y="404813"/>
            <a:ext cx="7991475" cy="1638300"/>
          </a:xfrm>
          <a:prstGeom prst="rect">
            <a:avLst/>
          </a:prstGeom>
          <a:noFill/>
          <a:ln w="19050">
            <a:solidFill>
              <a:srgbClr val="FF9900"/>
            </a:solidFill>
            <a:miter lim="800000"/>
            <a:headEnd/>
            <a:tailEnd/>
          </a:ln>
        </p:spPr>
        <p:txBody>
          <a:bodyPr anchor="ctr"/>
          <a:lstStyle/>
          <a:p>
            <a:pPr algn="ctr"/>
            <a:endParaRPr lang="it-IT">
              <a:latin typeface="Arial" charset="0"/>
              <a:cs typeface="Arial" charset="0"/>
            </a:endParaRPr>
          </a:p>
        </p:txBody>
      </p:sp>
      <p:pic>
        <p:nvPicPr>
          <p:cNvPr id="9" name="Picture 13"/>
          <p:cNvPicPr>
            <a:picLocks noChangeAspect="1" noChangeArrowheads="1"/>
          </p:cNvPicPr>
          <p:nvPr/>
        </p:nvPicPr>
        <p:blipFill>
          <a:blip r:embed="rId3" cstate="print"/>
          <a:srcRect/>
          <a:stretch>
            <a:fillRect/>
          </a:stretch>
        </p:blipFill>
        <p:spPr bwMode="auto">
          <a:xfrm>
            <a:off x="900113" y="541338"/>
            <a:ext cx="1079500" cy="1343025"/>
          </a:xfrm>
          <a:prstGeom prst="rect">
            <a:avLst/>
          </a:prstGeom>
          <a:noFill/>
          <a:ln w="9525">
            <a:noFill/>
            <a:miter lim="800000"/>
            <a:headEnd/>
            <a:tailEnd/>
          </a:ln>
        </p:spPr>
      </p:pic>
      <p:pic>
        <p:nvPicPr>
          <p:cNvPr id="11" name="Picture 10"/>
          <p:cNvPicPr>
            <a:picLocks noChangeAspect="1" noChangeArrowheads="1"/>
          </p:cNvPicPr>
          <p:nvPr/>
        </p:nvPicPr>
        <p:blipFill>
          <a:blip r:embed="rId4" cstate="print"/>
          <a:srcRect/>
          <a:stretch>
            <a:fillRect/>
          </a:stretch>
        </p:blipFill>
        <p:spPr bwMode="auto">
          <a:xfrm>
            <a:off x="7380288" y="549275"/>
            <a:ext cx="1223962" cy="1344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txBox="1">
            <a:spLocks noChangeArrowheads="1"/>
          </p:cNvSpPr>
          <p:nvPr/>
        </p:nvSpPr>
        <p:spPr>
          <a:xfrm>
            <a:off x="755650" y="404813"/>
            <a:ext cx="7632700" cy="790575"/>
          </a:xfrm>
          <a:prstGeom prst="rect">
            <a:avLst/>
          </a:prstGeom>
          <a:ln/>
        </p:spPr>
        <p:style>
          <a:lnRef idx="2">
            <a:schemeClr val="accent3"/>
          </a:lnRef>
          <a:fillRef idx="1">
            <a:schemeClr val="lt1"/>
          </a:fillRef>
          <a:effectRef idx="0">
            <a:schemeClr val="accent3"/>
          </a:effectRef>
          <a:fontRef idx="minor">
            <a:schemeClr val="dk1"/>
          </a:fontRef>
        </p:style>
        <p:txBody>
          <a:bodyPr/>
          <a:lstStyle/>
          <a:p>
            <a:pPr algn="ctr" fontAlgn="auto">
              <a:spcAft>
                <a:spcPts val="0"/>
              </a:spcAft>
              <a:defRPr/>
            </a:pPr>
            <a:r>
              <a:rPr lang="it-IT" sz="3600" dirty="0">
                <a:solidFill>
                  <a:srgbClr val="003399"/>
                </a:solidFill>
              </a:rPr>
              <a:t>Direttiva n. 85 del 12/10/2012 </a:t>
            </a:r>
            <a:endParaRPr lang="it-IT" sz="3600" b="1" dirty="0">
              <a:solidFill>
                <a:srgbClr val="003399"/>
              </a:solidFill>
              <a:latin typeface="Verdana" pitchFamily="34" charset="0"/>
              <a:ea typeface="+mj-ea"/>
              <a:cs typeface="+mj-cs"/>
            </a:endParaRPr>
          </a:p>
        </p:txBody>
      </p:sp>
      <p:sp>
        <p:nvSpPr>
          <p:cNvPr id="3" name="CasellaDiTesto 2"/>
          <p:cNvSpPr txBox="1"/>
          <p:nvPr/>
        </p:nvSpPr>
        <p:spPr>
          <a:xfrm>
            <a:off x="395288" y="1484313"/>
            <a:ext cx="8424862" cy="4524375"/>
          </a:xfrm>
          <a:prstGeom prst="rect">
            <a:avLst/>
          </a:prstGeom>
          <a:noFill/>
        </p:spPr>
        <p:txBody>
          <a:bodyPr>
            <a:spAutoFit/>
          </a:bodyPr>
          <a:lstStyle/>
          <a:p>
            <a:pPr algn="just" fontAlgn="auto">
              <a:spcBef>
                <a:spcPts val="0"/>
              </a:spcBef>
              <a:spcAft>
                <a:spcPts val="0"/>
              </a:spcAft>
              <a:defRPr/>
            </a:pPr>
            <a:r>
              <a:rPr lang="it-IT" sz="2400" dirty="0">
                <a:latin typeface="+mj-lt"/>
              </a:rPr>
              <a:t>“</a:t>
            </a:r>
            <a:r>
              <a:rPr lang="it-IT" sz="2400" i="1" dirty="0">
                <a:latin typeface="+mj-lt"/>
              </a:rPr>
              <a:t>Nel corso del triennio scolastico 2012/13 – 2014/15 l’Invalsi presterà </a:t>
            </a:r>
            <a:r>
              <a:rPr lang="it-IT" sz="2400" b="1" i="1" dirty="0">
                <a:latin typeface="+mj-lt"/>
              </a:rPr>
              <a:t>supporto ai processi di autovalutazione delle scuole</a:t>
            </a:r>
            <a:r>
              <a:rPr lang="it-IT" sz="2400" i="1" dirty="0">
                <a:latin typeface="+mj-lt"/>
              </a:rPr>
              <a:t> fornendo loro strumenti di analisi dei dati resi disponibili dal sistema informativo del Ministero attraverso “</a:t>
            </a:r>
            <a:r>
              <a:rPr lang="it-IT" sz="2400" b="1" i="1" dirty="0">
                <a:latin typeface="+mj-lt"/>
              </a:rPr>
              <a:t>scuola in chiaro</a:t>
            </a:r>
            <a:r>
              <a:rPr lang="it-IT" sz="2400" i="1" dirty="0">
                <a:latin typeface="+mj-lt"/>
              </a:rPr>
              <a:t>” e dalle </a:t>
            </a:r>
            <a:r>
              <a:rPr lang="it-IT" sz="2400" b="1" i="1" dirty="0">
                <a:latin typeface="+mj-lt"/>
              </a:rPr>
              <a:t>rilevazioni sugli apprendimenti degli studenti</a:t>
            </a:r>
            <a:r>
              <a:rPr lang="it-IT" sz="2400" i="1" dirty="0">
                <a:latin typeface="+mj-lt"/>
              </a:rPr>
              <a:t>, nonché degli ulteriori elementi significativi integrati dalle scuole stesse … nella prospettiva di una </a:t>
            </a:r>
            <a:r>
              <a:rPr lang="it-IT" sz="2400" b="1" i="1" dirty="0">
                <a:latin typeface="+mj-lt"/>
              </a:rPr>
              <a:t>progressiva estensione degli strumenti e generalizzazione dei processi</a:t>
            </a:r>
            <a:r>
              <a:rPr lang="it-IT" sz="2400" i="1" dirty="0">
                <a:latin typeface="+mj-lt"/>
              </a:rPr>
              <a:t> di autovalutazione e valutazione a tutte le istituzioni scolastiche, in coerenza con lo schema di </a:t>
            </a:r>
            <a:r>
              <a:rPr lang="it-IT" sz="2400" b="1" i="1" dirty="0">
                <a:latin typeface="+mj-lt"/>
              </a:rPr>
              <a:t>regolamento sul Sistema nazionale di valutazione …</a:t>
            </a:r>
            <a:r>
              <a:rPr lang="it-IT" sz="2400" dirty="0">
                <a:latin typeface="+mj-lt"/>
              </a:rPr>
              <a:t>”.</a:t>
            </a:r>
            <a:endParaRPr lang="it-IT" sz="2200"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
          <p:cNvSpPr>
            <a:spLocks noChangeArrowheads="1"/>
          </p:cNvSpPr>
          <p:nvPr/>
        </p:nvSpPr>
        <p:spPr bwMode="auto">
          <a:xfrm>
            <a:off x="1042988" y="947738"/>
            <a:ext cx="6624637" cy="954087"/>
          </a:xfrm>
          <a:prstGeom prst="rect">
            <a:avLst/>
          </a:prstGeom>
          <a:noFill/>
          <a:ln w="9525">
            <a:noFill/>
            <a:miter lim="800000"/>
            <a:headEnd/>
            <a:tailEnd/>
          </a:ln>
          <a:effectLst/>
        </p:spPr>
        <p:txBody>
          <a:bodyPr anchor="ctr">
            <a:spAutoFit/>
          </a:bodyPr>
          <a:lstStyle/>
          <a:p>
            <a:pPr algn="ctr" eaLnBrk="0" hangingPunct="0">
              <a:defRPr/>
            </a:pPr>
            <a:r>
              <a:rPr lang="it-IT" sz="2800" dirty="0">
                <a:solidFill>
                  <a:srgbClr val="003399"/>
                </a:solidFill>
                <a:latin typeface="+mj-lt"/>
                <a:ea typeface="Times New Roman" pitchFamily="18" charset="0"/>
                <a:cs typeface="Times New Roman" pitchFamily="18" charset="0"/>
              </a:rPr>
              <a:t>ART. 3</a:t>
            </a:r>
            <a:endParaRPr lang="it-IT" sz="2800" dirty="0">
              <a:solidFill>
                <a:srgbClr val="003399"/>
              </a:solidFill>
              <a:latin typeface="+mj-lt"/>
            </a:endParaRPr>
          </a:p>
          <a:p>
            <a:pPr algn="ctr" eaLnBrk="0" hangingPunct="0">
              <a:defRPr/>
            </a:pPr>
            <a:r>
              <a:rPr lang="it-IT" sz="2800" i="1" dirty="0">
                <a:solidFill>
                  <a:srgbClr val="003399"/>
                </a:solidFill>
                <a:latin typeface="+mj-lt"/>
                <a:ea typeface="Times New Roman" pitchFamily="18" charset="0"/>
                <a:cs typeface="Times New Roman" pitchFamily="18" charset="0"/>
              </a:rPr>
              <a:t>(Invalsi)</a:t>
            </a:r>
            <a:endParaRPr lang="it-IT" sz="2800" dirty="0">
              <a:solidFill>
                <a:srgbClr val="003399"/>
              </a:solidFill>
              <a:latin typeface="+mj-lt"/>
            </a:endParaRPr>
          </a:p>
        </p:txBody>
      </p:sp>
      <p:sp>
        <p:nvSpPr>
          <p:cNvPr id="31747" name="CasellaDiTesto 3"/>
          <p:cNvSpPr txBox="1">
            <a:spLocks noChangeArrowheads="1"/>
          </p:cNvSpPr>
          <p:nvPr/>
        </p:nvSpPr>
        <p:spPr bwMode="auto">
          <a:xfrm>
            <a:off x="971550" y="2420938"/>
            <a:ext cx="7632700" cy="4524375"/>
          </a:xfrm>
          <a:prstGeom prst="rect">
            <a:avLst/>
          </a:prstGeom>
          <a:noFill/>
          <a:ln w="9525">
            <a:noFill/>
            <a:miter lim="800000"/>
            <a:headEnd/>
            <a:tailEnd/>
          </a:ln>
        </p:spPr>
        <p:txBody>
          <a:bodyPr>
            <a:spAutoFit/>
          </a:bodyPr>
          <a:lstStyle/>
          <a:p>
            <a:r>
              <a:rPr lang="it-IT" b="1"/>
              <a:t>L’Invalsi</a:t>
            </a:r>
            <a:r>
              <a:rPr lang="it-IT"/>
              <a:t>, nell’ambito dell’S.N.V., in particolare:</a:t>
            </a:r>
          </a:p>
          <a:p>
            <a:endParaRPr lang="it-IT"/>
          </a:p>
          <a:p>
            <a:r>
              <a:rPr lang="it-IT"/>
              <a:t>- </a:t>
            </a:r>
            <a:r>
              <a:rPr lang="it-IT" b="1"/>
              <a:t>assicura il coordinamento </a:t>
            </a:r>
            <a:r>
              <a:rPr lang="it-IT"/>
              <a:t>funzionale dell’S.N.V.;</a:t>
            </a:r>
          </a:p>
          <a:p>
            <a:pPr>
              <a:buFontTx/>
              <a:buChar char="-"/>
            </a:pPr>
            <a:r>
              <a:rPr lang="it-IT"/>
              <a:t> </a:t>
            </a:r>
            <a:r>
              <a:rPr lang="it-IT" b="1"/>
              <a:t>propone i protocolli di valutazione </a:t>
            </a:r>
            <a:r>
              <a:rPr lang="it-IT"/>
              <a:t>e il programma delle visite alle istituzioni scolastiche da parte dei nuclei di valutazione esterna;</a:t>
            </a:r>
          </a:p>
          <a:p>
            <a:pPr>
              <a:buFontTx/>
              <a:buChar char="-"/>
            </a:pPr>
            <a:r>
              <a:rPr lang="it-IT" b="1"/>
              <a:t>definisce gli indicatori </a:t>
            </a:r>
            <a:r>
              <a:rPr lang="it-IT"/>
              <a:t>di efficienza e di efficacia in base ai quali l’S.N.V. individua le istituzioni scolastiche che necessitano di supporto e da sottoporre prioritariamente a valutazione esterna;</a:t>
            </a:r>
          </a:p>
          <a:p>
            <a:r>
              <a:rPr lang="it-IT"/>
              <a:t>- </a:t>
            </a:r>
            <a:r>
              <a:rPr lang="it-IT" b="1"/>
              <a:t>mette a disposizione delle singole istituzioni scolastiche strumenti </a:t>
            </a:r>
            <a:r>
              <a:rPr lang="it-IT"/>
              <a:t>relativi al procedimento di valutazione di cui all’articolo 6 …;</a:t>
            </a:r>
          </a:p>
          <a:p>
            <a:r>
              <a:rPr lang="it-IT"/>
              <a:t>- </a:t>
            </a:r>
            <a:r>
              <a:rPr lang="it-IT" b="1"/>
              <a:t>definisce gli indicatori per la valutazione dei dirigenti scolastici</a:t>
            </a:r>
            <a:r>
              <a:rPr lang="it-IT"/>
              <a:t>, in coerenza con le disposizioni contenute nel decreto legislativo 27 ottobre 2009, n. 150;</a:t>
            </a:r>
          </a:p>
          <a:p>
            <a:pPr>
              <a:buFontTx/>
              <a:buChar char="-"/>
            </a:pPr>
            <a:r>
              <a:rPr lang="it-IT" b="1"/>
              <a:t>cura </a:t>
            </a:r>
            <a:r>
              <a:rPr lang="it-IT"/>
              <a:t>la selezione, la formazione e l’inserimento in un apposito elenco degli </a:t>
            </a:r>
            <a:r>
              <a:rPr lang="it-IT" b="1"/>
              <a:t>esperti dei nuclei per la valutazione esterna </a:t>
            </a:r>
            <a:r>
              <a:rPr lang="it-IT"/>
              <a:t>…;</a:t>
            </a:r>
          </a:p>
          <a:p>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
          <p:cNvSpPr>
            <a:spLocks noChangeArrowheads="1"/>
          </p:cNvSpPr>
          <p:nvPr/>
        </p:nvSpPr>
        <p:spPr bwMode="auto">
          <a:xfrm>
            <a:off x="1042988" y="947738"/>
            <a:ext cx="6624637" cy="954087"/>
          </a:xfrm>
          <a:prstGeom prst="rect">
            <a:avLst/>
          </a:prstGeom>
          <a:noFill/>
          <a:ln w="9525">
            <a:noFill/>
            <a:miter lim="800000"/>
            <a:headEnd/>
            <a:tailEnd/>
          </a:ln>
          <a:effectLst/>
        </p:spPr>
        <p:txBody>
          <a:bodyPr anchor="ctr">
            <a:spAutoFit/>
          </a:bodyPr>
          <a:lstStyle/>
          <a:p>
            <a:pPr algn="ctr" eaLnBrk="0" hangingPunct="0">
              <a:defRPr/>
            </a:pPr>
            <a:r>
              <a:rPr lang="it-IT" sz="2800" dirty="0">
                <a:solidFill>
                  <a:srgbClr val="003399"/>
                </a:solidFill>
                <a:latin typeface="+mj-lt"/>
                <a:ea typeface="Times New Roman" pitchFamily="18" charset="0"/>
                <a:cs typeface="Times New Roman" pitchFamily="18" charset="0"/>
              </a:rPr>
              <a:t>ART. 4</a:t>
            </a:r>
            <a:endParaRPr lang="it-IT" sz="2800" dirty="0">
              <a:solidFill>
                <a:srgbClr val="003399"/>
              </a:solidFill>
              <a:latin typeface="+mj-lt"/>
            </a:endParaRPr>
          </a:p>
          <a:p>
            <a:pPr algn="ctr" eaLnBrk="0" hangingPunct="0">
              <a:defRPr/>
            </a:pPr>
            <a:r>
              <a:rPr lang="it-IT" sz="2800" i="1" dirty="0">
                <a:solidFill>
                  <a:srgbClr val="003399"/>
                </a:solidFill>
                <a:latin typeface="+mj-lt"/>
                <a:ea typeface="Times New Roman" pitchFamily="18" charset="0"/>
                <a:cs typeface="Times New Roman" pitchFamily="18" charset="0"/>
              </a:rPr>
              <a:t>(Indire)</a:t>
            </a:r>
            <a:endParaRPr lang="it-IT" sz="2800" dirty="0">
              <a:solidFill>
                <a:srgbClr val="003399"/>
              </a:solidFill>
              <a:latin typeface="+mj-lt"/>
            </a:endParaRPr>
          </a:p>
        </p:txBody>
      </p:sp>
      <p:sp>
        <p:nvSpPr>
          <p:cNvPr id="32771" name="CasellaDiTesto 3"/>
          <p:cNvSpPr txBox="1">
            <a:spLocks noChangeArrowheads="1"/>
          </p:cNvSpPr>
          <p:nvPr/>
        </p:nvSpPr>
        <p:spPr bwMode="auto">
          <a:xfrm>
            <a:off x="971550" y="2420938"/>
            <a:ext cx="7632700" cy="4094162"/>
          </a:xfrm>
          <a:prstGeom prst="rect">
            <a:avLst/>
          </a:prstGeom>
          <a:noFill/>
          <a:ln w="9525">
            <a:noFill/>
            <a:miter lim="800000"/>
            <a:headEnd/>
            <a:tailEnd/>
          </a:ln>
        </p:spPr>
        <p:txBody>
          <a:bodyPr>
            <a:spAutoFit/>
          </a:bodyPr>
          <a:lstStyle/>
          <a:p>
            <a:r>
              <a:rPr lang="it-IT" sz="2000" b="1"/>
              <a:t>L’Indire</a:t>
            </a:r>
            <a:r>
              <a:rPr lang="it-IT" sz="2000"/>
              <a:t> concorre a realizzare gli obiettivi dell’S.N.V. attraverso </a:t>
            </a:r>
            <a:r>
              <a:rPr lang="it-IT" sz="2000" b="1"/>
              <a:t>il supporto alle istituzioni scolastiche nella definizione e attuazione dei piani di miglioramento </a:t>
            </a:r>
            <a:r>
              <a:rPr lang="it-IT" sz="2000"/>
              <a:t>della qualità dell’offerta formativa e dei risultati degli apprendimenti degli studenti, autonomamente adottati dalle stesse. </a:t>
            </a:r>
          </a:p>
          <a:p>
            <a:r>
              <a:rPr lang="it-IT" sz="2000"/>
              <a:t>A tal fine, cura il sostegno ai processi di innovazione centrati sulla diffusione e sull’utilizzo delle nuove tecnologie, attivando coerenti progetti di ricerca tesi al miglioramento della didattica </a:t>
            </a:r>
            <a:r>
              <a:rPr lang="it-IT" sz="2000" b="1"/>
              <a:t>nonché interventi di consulenza e di formazione in servizio del personale docente, amministrativo, tecnico e ausiliario e dei dirigenti scolastici, anche sulla base di richieste specifiche delle istituzioni scolastiche.</a:t>
            </a:r>
          </a:p>
          <a:p>
            <a:endParaRPr lang="it-IT" sz="20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
          <p:cNvSpPr>
            <a:spLocks noChangeArrowheads="1"/>
          </p:cNvSpPr>
          <p:nvPr/>
        </p:nvSpPr>
        <p:spPr bwMode="auto">
          <a:xfrm>
            <a:off x="1042988" y="947738"/>
            <a:ext cx="6624637" cy="954087"/>
          </a:xfrm>
          <a:prstGeom prst="rect">
            <a:avLst/>
          </a:prstGeom>
          <a:noFill/>
          <a:ln w="9525">
            <a:noFill/>
            <a:miter lim="800000"/>
            <a:headEnd/>
            <a:tailEnd/>
          </a:ln>
          <a:effectLst/>
        </p:spPr>
        <p:txBody>
          <a:bodyPr anchor="ctr">
            <a:spAutoFit/>
          </a:bodyPr>
          <a:lstStyle/>
          <a:p>
            <a:pPr algn="ctr" eaLnBrk="0" hangingPunct="0">
              <a:defRPr/>
            </a:pPr>
            <a:r>
              <a:rPr lang="it-IT" sz="2800" dirty="0">
                <a:solidFill>
                  <a:srgbClr val="003399"/>
                </a:solidFill>
                <a:latin typeface="+mj-lt"/>
                <a:ea typeface="Times New Roman" pitchFamily="18" charset="0"/>
                <a:cs typeface="Times New Roman" pitchFamily="18" charset="0"/>
              </a:rPr>
              <a:t>ART. 5</a:t>
            </a:r>
            <a:r>
              <a:rPr lang="it-IT" sz="2800" dirty="0">
                <a:solidFill>
                  <a:srgbClr val="003399"/>
                </a:solidFill>
                <a:latin typeface="+mj-lt"/>
              </a:rPr>
              <a:t> </a:t>
            </a:r>
          </a:p>
          <a:p>
            <a:pPr algn="ctr" eaLnBrk="0" hangingPunct="0">
              <a:defRPr/>
            </a:pPr>
            <a:r>
              <a:rPr lang="it-IT" sz="2800" i="1" dirty="0">
                <a:solidFill>
                  <a:srgbClr val="003399"/>
                </a:solidFill>
                <a:latin typeface="+mj-lt"/>
                <a:ea typeface="Times New Roman" pitchFamily="18" charset="0"/>
                <a:cs typeface="Times New Roman" pitchFamily="18" charset="0"/>
              </a:rPr>
              <a:t>(Contingente ispettivo)</a:t>
            </a:r>
            <a:endParaRPr lang="it-IT" sz="2800" dirty="0">
              <a:solidFill>
                <a:srgbClr val="003399"/>
              </a:solidFill>
              <a:latin typeface="+mj-lt"/>
            </a:endParaRPr>
          </a:p>
        </p:txBody>
      </p:sp>
      <p:sp>
        <p:nvSpPr>
          <p:cNvPr id="33795" name="CasellaDiTesto 3"/>
          <p:cNvSpPr txBox="1">
            <a:spLocks noChangeArrowheads="1"/>
          </p:cNvSpPr>
          <p:nvPr/>
        </p:nvSpPr>
        <p:spPr bwMode="auto">
          <a:xfrm>
            <a:off x="971550" y="2420938"/>
            <a:ext cx="7632700" cy="4094162"/>
          </a:xfrm>
          <a:prstGeom prst="rect">
            <a:avLst/>
          </a:prstGeom>
          <a:noFill/>
          <a:ln w="9525">
            <a:noFill/>
            <a:miter lim="800000"/>
            <a:headEnd/>
            <a:tailEnd/>
          </a:ln>
        </p:spPr>
        <p:txBody>
          <a:bodyPr>
            <a:spAutoFit/>
          </a:bodyPr>
          <a:lstStyle/>
          <a:p>
            <a:r>
              <a:rPr lang="it-IT" sz="2000" b="1"/>
              <a:t>Il contingente ispettivo </a:t>
            </a:r>
            <a:r>
              <a:rPr lang="it-IT" sz="2000"/>
              <a:t>concorre a realizzare gli obiettivi dell’S.N.V. </a:t>
            </a:r>
            <a:r>
              <a:rPr lang="it-IT" sz="2000" b="1"/>
              <a:t>partecipando</a:t>
            </a:r>
            <a:r>
              <a:rPr lang="it-IT" sz="2000"/>
              <a:t> </a:t>
            </a:r>
            <a:r>
              <a:rPr lang="it-IT" sz="2000" b="1"/>
              <a:t>ai nuclei di valutazione </a:t>
            </a:r>
            <a:r>
              <a:rPr lang="it-IT" sz="2000"/>
              <a:t>di cui all’articolo 6, comma 2. Il numero di dirigenti che ne fanno parte è individuato, tenuto conto delle altre funzioni assolte da tale categoria di personale, con decreto del Ministro nell’ambito della dotazione organica dei dirigenti di seconda fascia con funzione tecnico-ispettiva ed è ripartito tra amministrazione centrale e periferica. I relativi incarichi di funzione dirigenziale non generale sono conferiti dal direttore generale per gli ordinamenti scolastici e l’autonomia scolastica del Ministero e dai direttori generali degli Uffici scolastici regionali, ai sensi dell'articolo 19 del decreto legislativo 30 marzo 2001, n. 165.</a:t>
            </a:r>
          </a:p>
          <a:p>
            <a:endParaRPr lang="it-IT" sz="20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
          <p:cNvSpPr>
            <a:spLocks noChangeArrowheads="1"/>
          </p:cNvSpPr>
          <p:nvPr/>
        </p:nvSpPr>
        <p:spPr bwMode="auto">
          <a:xfrm>
            <a:off x="1042988" y="947738"/>
            <a:ext cx="6624637" cy="954087"/>
          </a:xfrm>
          <a:prstGeom prst="rect">
            <a:avLst/>
          </a:prstGeom>
          <a:noFill/>
          <a:ln w="9525">
            <a:noFill/>
            <a:miter lim="800000"/>
            <a:headEnd/>
            <a:tailEnd/>
          </a:ln>
          <a:effectLst/>
        </p:spPr>
        <p:txBody>
          <a:bodyPr anchor="ctr">
            <a:spAutoFit/>
          </a:bodyPr>
          <a:lstStyle/>
          <a:p>
            <a:pPr algn="ctr" eaLnBrk="0" hangingPunct="0">
              <a:defRPr/>
            </a:pPr>
            <a:r>
              <a:rPr lang="it-IT" sz="2800" dirty="0">
                <a:solidFill>
                  <a:srgbClr val="003399"/>
                </a:solidFill>
                <a:latin typeface="+mj-lt"/>
                <a:ea typeface="Times New Roman" pitchFamily="18" charset="0"/>
                <a:cs typeface="Times New Roman" pitchFamily="18" charset="0"/>
              </a:rPr>
              <a:t>ART. 6</a:t>
            </a:r>
            <a:endParaRPr lang="it-IT" sz="2800" dirty="0">
              <a:solidFill>
                <a:srgbClr val="003399"/>
              </a:solidFill>
              <a:latin typeface="+mj-lt"/>
            </a:endParaRPr>
          </a:p>
          <a:p>
            <a:pPr algn="ctr" eaLnBrk="0" hangingPunct="0">
              <a:defRPr/>
            </a:pPr>
            <a:r>
              <a:rPr lang="it-IT" sz="2800" i="1" dirty="0">
                <a:solidFill>
                  <a:srgbClr val="003399"/>
                </a:solidFill>
                <a:latin typeface="+mj-lt"/>
                <a:ea typeface="Times New Roman" pitchFamily="18" charset="0"/>
                <a:cs typeface="Times New Roman" pitchFamily="18" charset="0"/>
              </a:rPr>
              <a:t>(Procedimento di valutazione)</a:t>
            </a:r>
            <a:endParaRPr lang="it-IT" sz="2800" dirty="0">
              <a:solidFill>
                <a:srgbClr val="003399"/>
              </a:solidFill>
              <a:latin typeface="+mj-lt"/>
            </a:endParaRPr>
          </a:p>
        </p:txBody>
      </p:sp>
      <p:sp>
        <p:nvSpPr>
          <p:cNvPr id="4" name="CasellaDiTesto 3"/>
          <p:cNvSpPr txBox="1"/>
          <p:nvPr/>
        </p:nvSpPr>
        <p:spPr>
          <a:xfrm>
            <a:off x="971550" y="2420938"/>
            <a:ext cx="7632700" cy="4400550"/>
          </a:xfrm>
          <a:prstGeom prst="rect">
            <a:avLst/>
          </a:prstGeom>
          <a:noFill/>
        </p:spPr>
        <p:txBody>
          <a:bodyPr>
            <a:spAutoFit/>
          </a:bodyPr>
          <a:lstStyle/>
          <a:p>
            <a:pPr>
              <a:defRPr/>
            </a:pPr>
            <a:r>
              <a:rPr lang="it-IT" sz="2000" b="1" dirty="0">
                <a:latin typeface="Arial" charset="0"/>
              </a:rPr>
              <a:t>Ai fini dell’articolo 2 (miglioramento) </a:t>
            </a:r>
            <a:r>
              <a:rPr lang="it-IT" sz="2000" dirty="0">
                <a:latin typeface="Arial" charset="0"/>
              </a:rPr>
              <a:t>il procedimento di valutazione delle istituzioni scolastiche si sviluppa, in modo da valorizzare il ruolo delle scuole nel processo di autovalutazione, sulla base dei protocolli di valutazione e delle scadenze temporali … </a:t>
            </a:r>
            <a:r>
              <a:rPr lang="it-IT" sz="2000" b="1" dirty="0">
                <a:latin typeface="Arial" charset="0"/>
              </a:rPr>
              <a:t>nelle seguenti fasi:</a:t>
            </a:r>
          </a:p>
          <a:p>
            <a:pPr>
              <a:defRPr/>
            </a:pPr>
            <a:endParaRPr lang="it-IT" sz="2000" b="1" dirty="0">
              <a:latin typeface="Arial" charset="0"/>
            </a:endParaRPr>
          </a:p>
          <a:p>
            <a:pPr marL="457200" indent="-457200">
              <a:defRPr/>
            </a:pPr>
            <a:r>
              <a:rPr lang="it-IT" sz="2000" b="1" dirty="0">
                <a:latin typeface="Arial" charset="0"/>
              </a:rPr>
              <a:t>a) autovalutazione delle istituzioni scolastiche</a:t>
            </a:r>
          </a:p>
          <a:p>
            <a:pPr marL="457200" indent="-457200">
              <a:buFontTx/>
              <a:buAutoNum type="alphaLcParenR"/>
              <a:defRPr/>
            </a:pPr>
            <a:endParaRPr lang="it-IT" sz="2000" b="1" dirty="0">
              <a:latin typeface="Arial" charset="0"/>
            </a:endParaRPr>
          </a:p>
          <a:p>
            <a:pPr>
              <a:defRPr/>
            </a:pPr>
            <a:r>
              <a:rPr lang="it-IT" sz="2000" b="1" dirty="0">
                <a:latin typeface="Arial" charset="0"/>
              </a:rPr>
              <a:t>b) valutazione esterna</a:t>
            </a:r>
          </a:p>
          <a:p>
            <a:pPr>
              <a:defRPr/>
            </a:pPr>
            <a:endParaRPr lang="it-IT" sz="2000" b="1" dirty="0">
              <a:latin typeface="Arial" charset="0"/>
            </a:endParaRPr>
          </a:p>
          <a:p>
            <a:pPr>
              <a:defRPr/>
            </a:pPr>
            <a:r>
              <a:rPr lang="it-IT" sz="2000" b="1" dirty="0">
                <a:latin typeface="Arial" charset="0"/>
              </a:rPr>
              <a:t>c) azioni di miglioramento</a:t>
            </a:r>
          </a:p>
          <a:p>
            <a:pPr>
              <a:defRPr/>
            </a:pPr>
            <a:endParaRPr lang="it-IT" sz="2000" b="1" dirty="0">
              <a:latin typeface="Arial" charset="0"/>
            </a:endParaRPr>
          </a:p>
          <a:p>
            <a:pPr>
              <a:defRPr/>
            </a:pPr>
            <a:r>
              <a:rPr lang="it-IT" sz="2000" b="1" dirty="0">
                <a:latin typeface="Arial" charset="0"/>
              </a:rPr>
              <a:t>d) rendicontazione sociale delle istituzioni scolastiche</a:t>
            </a:r>
          </a:p>
          <a:p>
            <a:pPr>
              <a:defRPr/>
            </a:pPr>
            <a:endParaRPr lang="it-IT" sz="2000" dirty="0">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4213" y="2205038"/>
            <a:ext cx="8280400" cy="4894262"/>
          </a:xfrm>
          <a:prstGeom prst="rect">
            <a:avLst/>
          </a:prstGeom>
          <a:noFill/>
        </p:spPr>
        <p:txBody>
          <a:bodyPr>
            <a:spAutoFit/>
          </a:bodyPr>
          <a:lstStyle/>
          <a:p>
            <a:pPr>
              <a:defRPr/>
            </a:pPr>
            <a:endParaRPr lang="it-IT" sz="2400" dirty="0">
              <a:latin typeface="Arial" charset="0"/>
            </a:endParaRPr>
          </a:p>
          <a:p>
            <a:pPr marL="342900" indent="-342900">
              <a:buFontTx/>
              <a:buAutoNum type="arabicParenR"/>
              <a:defRPr/>
            </a:pPr>
            <a:r>
              <a:rPr lang="it-IT" sz="2400" dirty="0">
                <a:latin typeface="Arial" charset="0"/>
              </a:rPr>
              <a:t>analisi e verifica del proprio servizio sulla base dei </a:t>
            </a:r>
            <a:r>
              <a:rPr lang="it-IT" sz="2400" b="1" dirty="0">
                <a:latin typeface="Arial" charset="0"/>
              </a:rPr>
              <a:t>dati resi disponibili dal sistema informativo del Ministero</a:t>
            </a:r>
            <a:r>
              <a:rPr lang="it-IT" sz="2400" dirty="0">
                <a:latin typeface="Arial" charset="0"/>
              </a:rPr>
              <a:t>, delle </a:t>
            </a:r>
            <a:r>
              <a:rPr lang="it-IT" sz="2400" b="1" dirty="0">
                <a:latin typeface="Arial" charset="0"/>
              </a:rPr>
              <a:t>rilevazioni sugli apprendimenti e delle elaborazioni sul valore aggiunto restituite dall'Invals</a:t>
            </a:r>
            <a:r>
              <a:rPr lang="it-IT" sz="2400" dirty="0">
                <a:latin typeface="Arial" charset="0"/>
              </a:rPr>
              <a:t>i, oltre a </a:t>
            </a:r>
            <a:r>
              <a:rPr lang="it-IT" sz="2400" b="1" dirty="0">
                <a:latin typeface="Arial" charset="0"/>
              </a:rPr>
              <a:t>ulteriori elementi significativi integrati dalla stessa scuola;</a:t>
            </a:r>
          </a:p>
          <a:p>
            <a:pPr marL="342900" indent="-342900">
              <a:buFontTx/>
              <a:buAutoNum type="arabicParenR"/>
              <a:defRPr/>
            </a:pPr>
            <a:endParaRPr lang="it-IT" sz="2400" dirty="0">
              <a:latin typeface="Arial" charset="0"/>
            </a:endParaRPr>
          </a:p>
          <a:p>
            <a:pPr marL="342900" indent="-342900">
              <a:buFontTx/>
              <a:buAutoNum type="arabicParenR"/>
              <a:defRPr/>
            </a:pPr>
            <a:r>
              <a:rPr lang="it-IT" sz="2400" dirty="0">
                <a:latin typeface="Arial" charset="0"/>
              </a:rPr>
              <a:t>elaborazione di un </a:t>
            </a:r>
            <a:r>
              <a:rPr lang="it-IT" sz="2400" b="1" dirty="0">
                <a:latin typeface="Arial" charset="0"/>
              </a:rPr>
              <a:t>rapporto di autovalutazione </a:t>
            </a:r>
            <a:r>
              <a:rPr lang="it-IT" sz="2400" dirty="0">
                <a:latin typeface="Arial" charset="0"/>
              </a:rPr>
              <a:t>in formato elettronico, secondo un quadro di riferimento predisposto dall’Invalsi, e </a:t>
            </a:r>
            <a:r>
              <a:rPr lang="it-IT" sz="2400" b="1" dirty="0">
                <a:latin typeface="Arial" charset="0"/>
              </a:rPr>
              <a:t>formulazione di un piano di miglioramento</a:t>
            </a:r>
            <a:r>
              <a:rPr lang="it-IT" sz="2400" dirty="0">
                <a:latin typeface="Arial" charset="0"/>
              </a:rPr>
              <a:t>;</a:t>
            </a:r>
          </a:p>
          <a:p>
            <a:pPr>
              <a:defRPr/>
            </a:pPr>
            <a:endParaRPr lang="it-IT" sz="2400" dirty="0">
              <a:latin typeface="Arial" charset="0"/>
            </a:endParaRPr>
          </a:p>
        </p:txBody>
      </p:sp>
      <p:sp>
        <p:nvSpPr>
          <p:cNvPr id="5" name="Rectangle 1"/>
          <p:cNvSpPr>
            <a:spLocks noChangeArrowheads="1"/>
          </p:cNvSpPr>
          <p:nvPr/>
        </p:nvSpPr>
        <p:spPr bwMode="auto">
          <a:xfrm>
            <a:off x="1042988" y="947738"/>
            <a:ext cx="6624637" cy="954087"/>
          </a:xfrm>
          <a:prstGeom prst="rect">
            <a:avLst/>
          </a:prstGeom>
          <a:noFill/>
          <a:ln w="9525">
            <a:noFill/>
            <a:miter lim="800000"/>
            <a:headEnd/>
            <a:tailEnd/>
          </a:ln>
          <a:effectLst/>
        </p:spPr>
        <p:txBody>
          <a:bodyPr anchor="ctr">
            <a:spAutoFit/>
          </a:bodyPr>
          <a:lstStyle/>
          <a:p>
            <a:pPr algn="ctr" eaLnBrk="0" hangingPunct="0">
              <a:defRPr/>
            </a:pPr>
            <a:r>
              <a:rPr lang="it-IT" sz="2800" b="1" dirty="0">
                <a:latin typeface="Arial" charset="0"/>
              </a:rPr>
              <a:t>Autovalutazione delle istituzioni scolastiche</a:t>
            </a:r>
            <a:endParaRPr lang="it-IT" sz="2800" b="1" dirty="0">
              <a:solidFill>
                <a:srgbClr val="003399"/>
              </a:solidFill>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p:cNvSpPr>
            <a:spLocks noGrp="1"/>
          </p:cNvSpPr>
          <p:nvPr>
            <p:ph type="title"/>
          </p:nvPr>
        </p:nvSpPr>
        <p:spPr>
          <a:xfrm>
            <a:off x="323850" y="274638"/>
            <a:ext cx="8362950" cy="922337"/>
          </a:xfrm>
        </p:spPr>
        <p:txBody>
          <a:bodyPr/>
          <a:lstStyle/>
          <a:p>
            <a:pPr algn="ctr" eaLnBrk="1" hangingPunct="1"/>
            <a:r>
              <a:rPr lang="it-IT" sz="3200" smtClean="0">
                <a:solidFill>
                  <a:srgbClr val="003399"/>
                </a:solidFill>
              </a:rPr>
              <a:t>Strumenti di lavoro</a:t>
            </a:r>
            <a:endParaRPr lang="it-IT" sz="3200" i="1" smtClean="0">
              <a:solidFill>
                <a:srgbClr val="003399"/>
              </a:solidFill>
            </a:endParaRPr>
          </a:p>
        </p:txBody>
      </p:sp>
      <p:sp>
        <p:nvSpPr>
          <p:cNvPr id="3" name="Segnaposto contenuto 2"/>
          <p:cNvSpPr>
            <a:spLocks noGrp="1"/>
          </p:cNvSpPr>
          <p:nvPr>
            <p:ph idx="1"/>
          </p:nvPr>
        </p:nvSpPr>
        <p:spPr>
          <a:xfrm>
            <a:off x="323850" y="1412875"/>
            <a:ext cx="8362950" cy="5184775"/>
          </a:xfrm>
        </p:spPr>
        <p:style>
          <a:lnRef idx="1">
            <a:schemeClr val="accent5"/>
          </a:lnRef>
          <a:fillRef idx="2">
            <a:schemeClr val="accent5"/>
          </a:fillRef>
          <a:effectRef idx="1">
            <a:schemeClr val="accent5"/>
          </a:effectRef>
          <a:fontRef idx="minor">
            <a:schemeClr val="dk1"/>
          </a:fontRef>
        </p:style>
        <p:txBody>
          <a:bodyPr>
            <a:normAutofit/>
          </a:bodyPr>
          <a:lstStyle/>
          <a:p>
            <a:pPr eaLnBrk="1" hangingPunct="1">
              <a:buFont typeface="Arial" charset="0"/>
              <a:buNone/>
              <a:defRPr/>
            </a:pPr>
            <a:endParaRPr lang="it-IT" b="1" dirty="0" smtClean="0"/>
          </a:p>
          <a:p>
            <a:pPr eaLnBrk="1" hangingPunct="1">
              <a:buFont typeface="Arial" charset="0"/>
              <a:buNone/>
              <a:defRPr/>
            </a:pPr>
            <a:endParaRPr lang="it-IT" b="1" dirty="0" smtClean="0"/>
          </a:p>
          <a:p>
            <a:pPr eaLnBrk="1" hangingPunct="1">
              <a:buFont typeface="Arial" charset="0"/>
              <a:buNone/>
              <a:defRPr/>
            </a:pPr>
            <a:endParaRPr lang="it-IT" b="1" dirty="0" smtClean="0"/>
          </a:p>
          <a:p>
            <a:pPr eaLnBrk="1" hangingPunct="1">
              <a:buFont typeface="Arial" charset="0"/>
              <a:buNone/>
              <a:defRPr/>
            </a:pPr>
            <a:endParaRPr lang="it-IT" dirty="0" smtClean="0"/>
          </a:p>
          <a:p>
            <a:pPr eaLnBrk="1" hangingPunct="1">
              <a:buFont typeface="Arial" charset="0"/>
              <a:buNone/>
              <a:defRPr/>
            </a:pPr>
            <a:endParaRPr lang="it-IT" dirty="0" smtClean="0"/>
          </a:p>
          <a:p>
            <a:pPr eaLnBrk="1" hangingPunct="1">
              <a:buFont typeface="Arial" charset="0"/>
              <a:buNone/>
              <a:defRPr/>
            </a:pPr>
            <a:endParaRPr lang="it-IT" dirty="0" smtClean="0"/>
          </a:p>
          <a:p>
            <a:pPr eaLnBrk="1" hangingPunct="1">
              <a:buFont typeface="Arial" charset="0"/>
              <a:buNone/>
              <a:defRPr/>
            </a:pPr>
            <a:endParaRPr lang="it-IT" dirty="0"/>
          </a:p>
        </p:txBody>
      </p:sp>
      <p:graphicFrame>
        <p:nvGraphicFramePr>
          <p:cNvPr id="4" name="Tabella 3"/>
          <p:cNvGraphicFramePr>
            <a:graphicFrameLocks noGrp="1"/>
          </p:cNvGraphicFramePr>
          <p:nvPr/>
        </p:nvGraphicFramePr>
        <p:xfrm>
          <a:off x="611188" y="1484313"/>
          <a:ext cx="7776864" cy="2867189"/>
        </p:xfrm>
        <a:graphic>
          <a:graphicData uri="http://schemas.openxmlformats.org/drawingml/2006/table">
            <a:tbl>
              <a:tblPr firstRow="1" bandRow="1">
                <a:tableStyleId>{2A488322-F2BA-4B5B-9748-0D474271808F}</a:tableStyleId>
              </a:tblPr>
              <a:tblGrid>
                <a:gridCol w="7776864"/>
              </a:tblGrid>
              <a:tr h="2867189">
                <a:tc>
                  <a:txBody>
                    <a:bodyPr/>
                    <a:lstStyle/>
                    <a:p>
                      <a:pPr marL="514350" lvl="0" indent="-514350" algn="ctr">
                        <a:buNone/>
                      </a:pPr>
                      <a:endParaRPr lang="it-IT" sz="2800" dirty="0" smtClean="0"/>
                    </a:p>
                    <a:p>
                      <a:pPr marL="514350" lvl="0" indent="-514350" algn="ctr">
                        <a:buAutoNum type="arabicPeriod"/>
                      </a:pPr>
                      <a:r>
                        <a:rPr lang="it-IT" sz="2800" dirty="0" smtClean="0">
                          <a:solidFill>
                            <a:srgbClr val="003399"/>
                          </a:solidFill>
                        </a:rPr>
                        <a:t>Dati prove Invalsi</a:t>
                      </a:r>
                    </a:p>
                    <a:p>
                      <a:pPr marL="514350" marR="0" lvl="0" indent="-514350" algn="ctr" defTabSz="914400" rtl="0" eaLnBrk="1" fontAlgn="auto" latinLnBrk="0" hangingPunct="1">
                        <a:lnSpc>
                          <a:spcPct val="100000"/>
                        </a:lnSpc>
                        <a:spcBef>
                          <a:spcPts val="0"/>
                        </a:spcBef>
                        <a:spcAft>
                          <a:spcPts val="0"/>
                        </a:spcAft>
                        <a:buClrTx/>
                        <a:buSzTx/>
                        <a:buFontTx/>
                        <a:buAutoNum type="arabicPeriod"/>
                        <a:tabLst/>
                        <a:defRPr/>
                      </a:pPr>
                      <a:endParaRPr lang="it-IT" sz="2800" dirty="0" smtClean="0">
                        <a:solidFill>
                          <a:srgbClr val="003399"/>
                        </a:solidFill>
                      </a:endParaRPr>
                    </a:p>
                    <a:p>
                      <a:pPr marL="514350" marR="0" lvl="0" indent="-514350" algn="ctr" defTabSz="914400" rtl="0" eaLnBrk="1" fontAlgn="auto" latinLnBrk="0" hangingPunct="1">
                        <a:lnSpc>
                          <a:spcPct val="100000"/>
                        </a:lnSpc>
                        <a:spcBef>
                          <a:spcPts val="0"/>
                        </a:spcBef>
                        <a:spcAft>
                          <a:spcPts val="0"/>
                        </a:spcAft>
                        <a:buClrTx/>
                        <a:buSzTx/>
                        <a:buFontTx/>
                        <a:buAutoNum type="arabicPeriod"/>
                        <a:tabLst/>
                        <a:defRPr/>
                      </a:pPr>
                      <a:r>
                        <a:rPr lang="it-IT" sz="2800" dirty="0" smtClean="0">
                          <a:solidFill>
                            <a:srgbClr val="003399"/>
                          </a:solidFill>
                        </a:rPr>
                        <a:t>Fascicolo “Scuola in chiaro”</a:t>
                      </a:r>
                    </a:p>
                    <a:p>
                      <a:pPr lvl="0" algn="ctr"/>
                      <a:endParaRPr lang="it-IT" sz="2800" dirty="0" smtClean="0"/>
                    </a:p>
                    <a:p>
                      <a:pPr algn="ctr"/>
                      <a:endParaRPr lang="it-IT" sz="2800" dirty="0"/>
                    </a:p>
                  </a:txBody>
                  <a:tcPr/>
                </a:tc>
              </a:tr>
            </a:tbl>
          </a:graphicData>
        </a:graphic>
      </p:graphicFrame>
      <p:graphicFrame>
        <p:nvGraphicFramePr>
          <p:cNvPr id="5" name="Tabella 4"/>
          <p:cNvGraphicFramePr>
            <a:graphicFrameLocks noGrp="1"/>
          </p:cNvGraphicFramePr>
          <p:nvPr/>
        </p:nvGraphicFramePr>
        <p:xfrm>
          <a:off x="611188" y="4508500"/>
          <a:ext cx="7776864" cy="2009016"/>
        </p:xfrm>
        <a:graphic>
          <a:graphicData uri="http://schemas.openxmlformats.org/drawingml/2006/table">
            <a:tbl>
              <a:tblPr firstRow="1" bandRow="1">
                <a:tableStyleId>{C4B1156A-380E-4F78-BDF5-A606A8083BF9}</a:tableStyleId>
              </a:tblPr>
              <a:tblGrid>
                <a:gridCol w="7776864"/>
              </a:tblGrid>
              <a:tr h="20090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28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28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it-IT" sz="2800" dirty="0" smtClean="0"/>
                        <a:t>Strumenti di autovalutazione della scuola</a:t>
                      </a:r>
                    </a:p>
                    <a:p>
                      <a:pPr lvl="0" algn="ctr"/>
                      <a:endParaRPr lang="it-IT" sz="2800" dirty="0" smtClean="0"/>
                    </a:p>
                  </a:txBody>
                  <a:tcPr/>
                </a:tc>
              </a:tr>
            </a:tbl>
          </a:graphicData>
        </a:graphic>
      </p:graphicFrame>
      <p:sp>
        <p:nvSpPr>
          <p:cNvPr id="6" name="Freccia in giù 5"/>
          <p:cNvSpPr/>
          <p:nvPr/>
        </p:nvSpPr>
        <p:spPr>
          <a:xfrm>
            <a:off x="1258888" y="3933825"/>
            <a:ext cx="360362" cy="719138"/>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7" name="Freccia in giù 6"/>
          <p:cNvSpPr/>
          <p:nvPr/>
        </p:nvSpPr>
        <p:spPr>
          <a:xfrm rot="10800000">
            <a:off x="7451725" y="3933825"/>
            <a:ext cx="360363" cy="719138"/>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1"/>
          <p:cNvSpPr>
            <a:spLocks noGrp="1"/>
          </p:cNvSpPr>
          <p:nvPr>
            <p:ph type="title"/>
          </p:nvPr>
        </p:nvSpPr>
        <p:spPr>
          <a:xfrm>
            <a:off x="323850" y="274638"/>
            <a:ext cx="8362950" cy="777875"/>
          </a:xfrm>
        </p:spPr>
        <p:txBody>
          <a:bodyPr/>
          <a:lstStyle/>
          <a:p>
            <a:pPr algn="ctr" eaLnBrk="1" hangingPunct="1"/>
            <a:r>
              <a:rPr lang="it-IT" sz="3200" smtClean="0">
                <a:solidFill>
                  <a:srgbClr val="003399"/>
                </a:solidFill>
              </a:rPr>
              <a:t>In prospettiva</a:t>
            </a:r>
          </a:p>
        </p:txBody>
      </p:sp>
      <p:sp>
        <p:nvSpPr>
          <p:cNvPr id="3" name="Segnaposto contenuto 2"/>
          <p:cNvSpPr>
            <a:spLocks noGrp="1"/>
          </p:cNvSpPr>
          <p:nvPr>
            <p:ph idx="1"/>
          </p:nvPr>
        </p:nvSpPr>
        <p:spPr>
          <a:xfrm>
            <a:off x="323850" y="1052513"/>
            <a:ext cx="8362950" cy="5545137"/>
          </a:xfrm>
        </p:spPr>
        <p:style>
          <a:lnRef idx="1">
            <a:schemeClr val="accent5"/>
          </a:lnRef>
          <a:fillRef idx="2">
            <a:schemeClr val="accent5"/>
          </a:fillRef>
          <a:effectRef idx="1">
            <a:schemeClr val="accent5"/>
          </a:effectRef>
          <a:fontRef idx="minor">
            <a:schemeClr val="dk1"/>
          </a:fontRef>
        </p:style>
        <p:txBody>
          <a:bodyPr>
            <a:normAutofit/>
          </a:bodyPr>
          <a:lstStyle/>
          <a:p>
            <a:pPr eaLnBrk="1" hangingPunct="1">
              <a:buFont typeface="Arial" charset="0"/>
              <a:buNone/>
              <a:defRPr/>
            </a:pPr>
            <a:endParaRPr lang="it-IT" b="1" dirty="0" smtClean="0"/>
          </a:p>
          <a:p>
            <a:pPr eaLnBrk="1" hangingPunct="1">
              <a:buFont typeface="Arial" charset="0"/>
              <a:buNone/>
              <a:defRPr/>
            </a:pPr>
            <a:endParaRPr lang="it-IT" b="1" dirty="0" smtClean="0"/>
          </a:p>
          <a:p>
            <a:pPr eaLnBrk="1" hangingPunct="1">
              <a:buFont typeface="Arial" charset="0"/>
              <a:buNone/>
              <a:defRPr/>
            </a:pPr>
            <a:endParaRPr lang="it-IT" b="1" dirty="0" smtClean="0"/>
          </a:p>
          <a:p>
            <a:pPr eaLnBrk="1" hangingPunct="1">
              <a:buFont typeface="Arial" charset="0"/>
              <a:buNone/>
              <a:defRPr/>
            </a:pPr>
            <a:endParaRPr lang="it-IT" dirty="0" smtClean="0"/>
          </a:p>
          <a:p>
            <a:pPr eaLnBrk="1" hangingPunct="1">
              <a:buFont typeface="Arial" charset="0"/>
              <a:buNone/>
              <a:defRPr/>
            </a:pPr>
            <a:endParaRPr lang="it-IT" dirty="0" smtClean="0"/>
          </a:p>
          <a:p>
            <a:pPr eaLnBrk="1" hangingPunct="1">
              <a:buFont typeface="Arial" charset="0"/>
              <a:buNone/>
              <a:defRPr/>
            </a:pPr>
            <a:endParaRPr lang="it-IT" dirty="0" smtClean="0"/>
          </a:p>
          <a:p>
            <a:pPr eaLnBrk="1" hangingPunct="1">
              <a:buFont typeface="Arial" charset="0"/>
              <a:buNone/>
              <a:defRPr/>
            </a:pPr>
            <a:endParaRPr lang="it-IT" dirty="0"/>
          </a:p>
        </p:txBody>
      </p:sp>
      <p:graphicFrame>
        <p:nvGraphicFramePr>
          <p:cNvPr id="4" name="Tabella 3"/>
          <p:cNvGraphicFramePr>
            <a:graphicFrameLocks noGrp="1"/>
          </p:cNvGraphicFramePr>
          <p:nvPr/>
        </p:nvGraphicFramePr>
        <p:xfrm>
          <a:off x="611188" y="1341438"/>
          <a:ext cx="7776864" cy="1152128"/>
        </p:xfrm>
        <a:graphic>
          <a:graphicData uri="http://schemas.openxmlformats.org/drawingml/2006/table">
            <a:tbl>
              <a:tblPr firstRow="1" bandRow="1">
                <a:tableStyleId>{5C22544A-7EE6-4342-B048-85BDC9FD1C3A}</a:tableStyleId>
              </a:tblPr>
              <a:tblGrid>
                <a:gridCol w="7776864"/>
              </a:tblGrid>
              <a:tr h="1152128">
                <a:tc>
                  <a:txBody>
                    <a:bodyPr/>
                    <a:lstStyle/>
                    <a:p>
                      <a:pPr marL="514350" lvl="0" indent="-514350" algn="ctr">
                        <a:buAutoNum type="arabicPeriod"/>
                      </a:pPr>
                      <a:r>
                        <a:rPr lang="it-IT" sz="2800" dirty="0" smtClean="0"/>
                        <a:t>Fascicolo Scuola in chiaro</a:t>
                      </a:r>
                    </a:p>
                    <a:p>
                      <a:pPr lvl="0" algn="ctr"/>
                      <a:r>
                        <a:rPr lang="it-IT" sz="2800" dirty="0" smtClean="0"/>
                        <a:t>2. Dati prove Invalsi</a:t>
                      </a:r>
                    </a:p>
                  </a:txBody>
                  <a:tcPr>
                    <a:solidFill>
                      <a:schemeClr val="tx1">
                        <a:lumMod val="50000"/>
                        <a:lumOff val="50000"/>
                      </a:schemeClr>
                    </a:solidFill>
                  </a:tcPr>
                </a:tc>
              </a:tr>
            </a:tbl>
          </a:graphicData>
        </a:graphic>
      </p:graphicFrame>
      <p:graphicFrame>
        <p:nvGraphicFramePr>
          <p:cNvPr id="5" name="Tabella 4"/>
          <p:cNvGraphicFramePr>
            <a:graphicFrameLocks noGrp="1"/>
          </p:cNvGraphicFramePr>
          <p:nvPr/>
        </p:nvGraphicFramePr>
        <p:xfrm>
          <a:off x="611188" y="3213100"/>
          <a:ext cx="7776864" cy="1371600"/>
        </p:xfrm>
        <a:graphic>
          <a:graphicData uri="http://schemas.openxmlformats.org/drawingml/2006/table">
            <a:tbl>
              <a:tblPr firstRow="1" bandRow="1">
                <a:tableStyleId>{5C22544A-7EE6-4342-B048-85BDC9FD1C3A}</a:tableStyleId>
              </a:tblPr>
              <a:tblGrid>
                <a:gridCol w="7776864"/>
              </a:tblGrid>
              <a:tr h="1296144">
                <a:tc>
                  <a:txBody>
                    <a:bodyPr/>
                    <a:lstStyle/>
                    <a:p>
                      <a:pPr lvl="0" algn="ctr"/>
                      <a:r>
                        <a:rPr lang="it-IT" sz="2800" dirty="0" smtClean="0">
                          <a:solidFill>
                            <a:srgbClr val="003399"/>
                          </a:solidFill>
                        </a:rPr>
                        <a:t>3.</a:t>
                      </a:r>
                      <a:r>
                        <a:rPr lang="it-IT" sz="2800" baseline="0" dirty="0" smtClean="0">
                          <a:solidFill>
                            <a:srgbClr val="003399"/>
                          </a:solidFill>
                        </a:rPr>
                        <a:t> </a:t>
                      </a:r>
                      <a:r>
                        <a:rPr lang="it-IT" sz="2800" dirty="0" smtClean="0">
                          <a:solidFill>
                            <a:srgbClr val="003399"/>
                          </a:solidFill>
                        </a:rPr>
                        <a:t>Questionario scuola</a:t>
                      </a:r>
                    </a:p>
                    <a:p>
                      <a:pPr lvl="0" algn="ctr"/>
                      <a:endParaRPr lang="it-IT" sz="2800" dirty="0" smtClean="0">
                        <a:solidFill>
                          <a:schemeClr val="tx2">
                            <a:lumMod val="75000"/>
                          </a:schemeClr>
                        </a:solidFill>
                      </a:endParaRPr>
                    </a:p>
                    <a:p>
                      <a:pPr lvl="0" algn="ctr"/>
                      <a:r>
                        <a:rPr lang="it-IT" sz="2800" dirty="0" smtClean="0"/>
                        <a:t>Strumenti di autovalutazione della scuola</a:t>
                      </a:r>
                    </a:p>
                  </a:txBody>
                  <a:tcPr>
                    <a:solidFill>
                      <a:schemeClr val="bg1">
                        <a:lumMod val="50000"/>
                      </a:schemeClr>
                    </a:solidFill>
                  </a:tcPr>
                </a:tc>
              </a:tr>
            </a:tbl>
          </a:graphicData>
        </a:graphic>
      </p:graphicFrame>
      <p:sp>
        <p:nvSpPr>
          <p:cNvPr id="6" name="Freccia in giù 5"/>
          <p:cNvSpPr/>
          <p:nvPr/>
        </p:nvSpPr>
        <p:spPr>
          <a:xfrm>
            <a:off x="1187450" y="2492375"/>
            <a:ext cx="360363" cy="720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7" name="Freccia in giù 6"/>
          <p:cNvSpPr/>
          <p:nvPr/>
        </p:nvSpPr>
        <p:spPr>
          <a:xfrm rot="10800000">
            <a:off x="7524750" y="2492375"/>
            <a:ext cx="360363" cy="720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8" name="Freccia in giù 7"/>
          <p:cNvSpPr/>
          <p:nvPr/>
        </p:nvSpPr>
        <p:spPr>
          <a:xfrm>
            <a:off x="3924300" y="4581525"/>
            <a:ext cx="1223963" cy="7921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graphicFrame>
        <p:nvGraphicFramePr>
          <p:cNvPr id="9" name="Tabella 8"/>
          <p:cNvGraphicFramePr>
            <a:graphicFrameLocks noGrp="1"/>
          </p:cNvGraphicFramePr>
          <p:nvPr/>
        </p:nvGraphicFramePr>
        <p:xfrm>
          <a:off x="684213" y="5445125"/>
          <a:ext cx="7776864" cy="1080120"/>
        </p:xfrm>
        <a:graphic>
          <a:graphicData uri="http://schemas.openxmlformats.org/drawingml/2006/table">
            <a:tbl>
              <a:tblPr firstRow="1" bandRow="1">
                <a:tableStyleId>{5C22544A-7EE6-4342-B048-85BDC9FD1C3A}</a:tableStyleId>
              </a:tblPr>
              <a:tblGrid>
                <a:gridCol w="7776864"/>
              </a:tblGrid>
              <a:tr h="1080120">
                <a:tc>
                  <a:txBody>
                    <a:bodyPr/>
                    <a:lstStyle/>
                    <a:p>
                      <a:pPr marL="514350" lvl="0" indent="-514350" algn="ctr">
                        <a:buNone/>
                      </a:pPr>
                      <a:r>
                        <a:rPr lang="it-IT" sz="2800" dirty="0" smtClean="0">
                          <a:solidFill>
                            <a:srgbClr val="003399"/>
                          </a:solidFill>
                        </a:rPr>
                        <a:t>RAPPORTO</a:t>
                      </a:r>
                      <a:r>
                        <a:rPr lang="it-IT" sz="2800" baseline="0" dirty="0" smtClean="0">
                          <a:solidFill>
                            <a:srgbClr val="003399"/>
                          </a:solidFill>
                        </a:rPr>
                        <a:t> </a:t>
                      </a:r>
                      <a:r>
                        <a:rPr lang="it-IT" sz="2800" baseline="0" dirty="0" err="1" smtClean="0">
                          <a:solidFill>
                            <a:srgbClr val="003399"/>
                          </a:solidFill>
                        </a:rPr>
                        <a:t>DI</a:t>
                      </a:r>
                      <a:r>
                        <a:rPr lang="it-IT" sz="2800" baseline="0" dirty="0" smtClean="0">
                          <a:solidFill>
                            <a:srgbClr val="003399"/>
                          </a:solidFill>
                        </a:rPr>
                        <a:t> AUTOVALUTAZIONE </a:t>
                      </a:r>
                    </a:p>
                    <a:p>
                      <a:pPr marL="514350" lvl="0" indent="-514350" algn="ctr">
                        <a:buNone/>
                      </a:pPr>
                      <a:r>
                        <a:rPr lang="it-IT" sz="2800" baseline="0" dirty="0" smtClean="0">
                          <a:solidFill>
                            <a:srgbClr val="003399"/>
                          </a:solidFill>
                        </a:rPr>
                        <a:t>DELLA/SULLA SCUOLA</a:t>
                      </a:r>
                      <a:endParaRPr lang="it-IT" sz="2800" dirty="0" smtClean="0">
                        <a:solidFill>
                          <a:srgbClr val="003399"/>
                        </a:solidFill>
                      </a:endParaRPr>
                    </a:p>
                  </a:txBody>
                  <a:tcPr>
                    <a:solidFill>
                      <a:schemeClr val="bg1">
                        <a:lumMod val="75000"/>
                      </a:schemeClr>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it-IT"/>
          </a:p>
        </p:txBody>
      </p:sp>
      <p:sp>
        <p:nvSpPr>
          <p:cNvPr id="6" name="Segnaposto numero diapositiva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99168AE-7EE7-49C0-BCBE-4088A5655E45}" type="slidenum">
              <a:rPr lang="it-IT" sz="1200">
                <a:solidFill>
                  <a:schemeClr val="tx1">
                    <a:tint val="75000"/>
                  </a:schemeClr>
                </a:solidFill>
                <a:latin typeface="+mn-lt"/>
              </a:rPr>
              <a:pPr algn="r" fontAlgn="auto">
                <a:spcBef>
                  <a:spcPts val="0"/>
                </a:spcBef>
                <a:spcAft>
                  <a:spcPts val="0"/>
                </a:spcAft>
                <a:defRPr/>
              </a:pPr>
              <a:t>18</a:t>
            </a:fld>
            <a:endParaRPr lang="it-IT" sz="1200">
              <a:solidFill>
                <a:schemeClr val="tx1">
                  <a:tint val="75000"/>
                </a:schemeClr>
              </a:solidFill>
              <a:latin typeface="+mn-lt"/>
            </a:endParaRPr>
          </a:p>
        </p:txBody>
      </p:sp>
      <p:sp>
        <p:nvSpPr>
          <p:cNvPr id="38916" name="Text Box 21"/>
          <p:cNvSpPr txBox="1">
            <a:spLocks noChangeArrowheads="1"/>
          </p:cNvSpPr>
          <p:nvPr/>
        </p:nvSpPr>
        <p:spPr bwMode="blackWhite">
          <a:xfrm>
            <a:off x="449263" y="4941888"/>
            <a:ext cx="7910512" cy="549275"/>
          </a:xfrm>
          <a:prstGeom prst="rect">
            <a:avLst/>
          </a:prstGeom>
          <a:noFill/>
          <a:ln w="9525" algn="ctr">
            <a:noFill/>
            <a:miter lim="800000"/>
            <a:headEnd/>
            <a:tailEnd/>
          </a:ln>
        </p:spPr>
        <p:txBody>
          <a:bodyPr lIns="0" tIns="0" rIns="0" bIns="0">
            <a:spAutoFit/>
          </a:bodyPr>
          <a:lstStyle/>
          <a:p>
            <a:pPr lvl="1"/>
            <a:r>
              <a:rPr lang="it-IT" b="1">
                <a:solidFill>
                  <a:schemeClr val="hlink"/>
                </a:solidFill>
                <a:latin typeface="Calibri" pitchFamily="34" charset="0"/>
              </a:rPr>
              <a:t> </a:t>
            </a:r>
          </a:p>
          <a:p>
            <a:pPr lvl="1"/>
            <a:endParaRPr lang="it-IT" b="1">
              <a:solidFill>
                <a:schemeClr val="hlink"/>
              </a:solidFill>
              <a:latin typeface="Calibri" pitchFamily="34" charset="0"/>
            </a:endParaRPr>
          </a:p>
        </p:txBody>
      </p:sp>
      <p:sp>
        <p:nvSpPr>
          <p:cNvPr id="9" name="CasellaDiTesto 8"/>
          <p:cNvSpPr txBox="1"/>
          <p:nvPr/>
        </p:nvSpPr>
        <p:spPr>
          <a:xfrm>
            <a:off x="899592" y="2204864"/>
            <a:ext cx="7417371" cy="1754326"/>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fontAlgn="auto">
              <a:spcBef>
                <a:spcPts val="0"/>
              </a:spcBef>
              <a:spcAft>
                <a:spcPts val="0"/>
              </a:spcAft>
              <a:defRPr/>
            </a:pPr>
            <a:endParaRPr lang="it-IT"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a:p>
            <a:pPr algn="ctr" fontAlgn="auto">
              <a:spcBef>
                <a:spcPts val="0"/>
              </a:spcBef>
              <a:spcAft>
                <a:spcPts val="0"/>
              </a:spcAft>
              <a:defRPr/>
            </a:pPr>
            <a:r>
              <a:rPr lang="it-IT"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I DATI FORNITI DALL’ INVALSI</a:t>
            </a:r>
          </a:p>
          <a:p>
            <a:pPr algn="ctr" fontAlgn="auto">
              <a:spcBef>
                <a:spcPts val="0"/>
              </a:spcBef>
              <a:spcAft>
                <a:spcPts val="0"/>
              </a:spcAft>
              <a:defRPr/>
            </a:pPr>
            <a:endParaRPr lang="it-IT"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750" y="981075"/>
            <a:ext cx="8075613" cy="5184775"/>
          </a:xfrm>
        </p:spPr>
        <p:txBody>
          <a:bodyPr>
            <a:normAutofit fontScale="92500" lnSpcReduction="20000"/>
          </a:bodyPr>
          <a:lstStyle/>
          <a:p>
            <a:pPr marL="514350" indent="-514350" eaLnBrk="1" hangingPunct="1">
              <a:buFont typeface="Arial" charset="0"/>
              <a:buNone/>
              <a:defRPr/>
            </a:pPr>
            <a:r>
              <a:rPr lang="it-IT" dirty="0" smtClean="0">
                <a:solidFill>
                  <a:srgbClr val="003399"/>
                </a:solidFill>
              </a:rPr>
              <a:t>Le novità nella restituzione </a:t>
            </a:r>
            <a:r>
              <a:rPr lang="it-IT" b="1" u="sng" dirty="0" smtClean="0">
                <a:solidFill>
                  <a:srgbClr val="003399"/>
                </a:solidFill>
              </a:rPr>
              <a:t>dati Invalsi</a:t>
            </a:r>
            <a:r>
              <a:rPr lang="it-IT" dirty="0" smtClean="0">
                <a:solidFill>
                  <a:srgbClr val="003399"/>
                </a:solidFill>
              </a:rPr>
              <a:t>:</a:t>
            </a:r>
          </a:p>
          <a:p>
            <a:pPr marL="514350" indent="-514350" eaLnBrk="1" hangingPunct="1">
              <a:buFont typeface="Arial" charset="0"/>
              <a:buNone/>
              <a:defRPr/>
            </a:pPr>
            <a:endParaRPr lang="it-IT" sz="900" dirty="0" smtClean="0">
              <a:solidFill>
                <a:srgbClr val="003399"/>
              </a:solidFill>
            </a:endParaRPr>
          </a:p>
          <a:p>
            <a:pPr marL="971550" lvl="1" indent="-514350" eaLnBrk="1" hangingPunct="1">
              <a:buFont typeface="Arial" charset="0"/>
              <a:buChar char="–"/>
              <a:defRPr/>
            </a:pPr>
            <a:r>
              <a:rPr lang="it-IT" dirty="0" smtClean="0">
                <a:solidFill>
                  <a:srgbClr val="003399"/>
                </a:solidFill>
              </a:rPr>
              <a:t>Dati al netto del cheating</a:t>
            </a:r>
          </a:p>
          <a:p>
            <a:pPr marL="971550" lvl="1" indent="-514350" eaLnBrk="1" hangingPunct="1">
              <a:buFont typeface="Arial" charset="0"/>
              <a:buChar char="–"/>
              <a:defRPr/>
            </a:pPr>
            <a:r>
              <a:rPr lang="it-IT" dirty="0" smtClean="0">
                <a:solidFill>
                  <a:srgbClr val="003399"/>
                </a:solidFill>
              </a:rPr>
              <a:t>Apertura a una pluralità attori</a:t>
            </a:r>
          </a:p>
          <a:p>
            <a:pPr marL="971550" lvl="1" indent="-514350" eaLnBrk="1" hangingPunct="1">
              <a:buFont typeface="Arial" charset="0"/>
              <a:buChar char="–"/>
              <a:defRPr/>
            </a:pPr>
            <a:r>
              <a:rPr lang="it-IT" dirty="0" smtClean="0">
                <a:solidFill>
                  <a:srgbClr val="003399"/>
                </a:solidFill>
              </a:rPr>
              <a:t>Maggiori confronti (con scuole con simile composizione di studenti)</a:t>
            </a:r>
          </a:p>
          <a:p>
            <a:pPr marL="971550" lvl="1" indent="-514350" eaLnBrk="1" hangingPunct="1">
              <a:buFont typeface="Arial" charset="0"/>
              <a:buChar char="–"/>
              <a:defRPr/>
            </a:pPr>
            <a:r>
              <a:rPr lang="it-IT" dirty="0" smtClean="0">
                <a:solidFill>
                  <a:srgbClr val="003399"/>
                </a:solidFill>
              </a:rPr>
              <a:t>Maggiori dettagli (su ambiti singole prove)</a:t>
            </a:r>
          </a:p>
          <a:p>
            <a:pPr marL="971550" lvl="1" indent="-514350" eaLnBrk="1" hangingPunct="1">
              <a:buFont typeface="Arial" charset="0"/>
              <a:buChar char="–"/>
              <a:defRPr/>
            </a:pPr>
            <a:r>
              <a:rPr lang="it-IT" dirty="0" smtClean="0">
                <a:solidFill>
                  <a:srgbClr val="003399"/>
                </a:solidFill>
              </a:rPr>
              <a:t>Sviluppo di alcuni focus specifici</a:t>
            </a:r>
          </a:p>
          <a:p>
            <a:pPr marL="971550" lvl="1" indent="-514350" eaLnBrk="1" hangingPunct="1">
              <a:buFont typeface="Arial" charset="0"/>
              <a:buNone/>
              <a:defRPr/>
            </a:pPr>
            <a:endParaRPr lang="it-IT" sz="1100" dirty="0" smtClean="0">
              <a:solidFill>
                <a:srgbClr val="003399"/>
              </a:solidFill>
            </a:endParaRPr>
          </a:p>
          <a:p>
            <a:pPr algn="ctr" eaLnBrk="1" hangingPunct="1">
              <a:buFont typeface="Arial" charset="0"/>
              <a:buNone/>
              <a:defRPr/>
            </a:pPr>
            <a:r>
              <a:rPr lang="it-IT" dirty="0" smtClean="0">
                <a:solidFill>
                  <a:srgbClr val="003399"/>
                </a:solidFill>
              </a:rPr>
              <a:t>Vedi Guida interattiva online</a:t>
            </a:r>
          </a:p>
          <a:p>
            <a:pPr algn="ctr" eaLnBrk="1" hangingPunct="1">
              <a:buFont typeface="Arial" charset="0"/>
              <a:buNone/>
              <a:defRPr/>
            </a:pPr>
            <a:r>
              <a:rPr lang="it-IT" dirty="0" smtClean="0">
                <a:solidFill>
                  <a:srgbClr val="003399"/>
                </a:solidFill>
                <a:hlinkClick r:id="rId2"/>
              </a:rPr>
              <a:t>http://www.komedia.it/invalsi/guida_invalsi.html</a:t>
            </a:r>
            <a:endParaRPr lang="it-IT" dirty="0" smtClean="0">
              <a:solidFill>
                <a:srgbClr val="003399"/>
              </a:solidFill>
            </a:endParaRPr>
          </a:p>
          <a:p>
            <a:pPr algn="ctr" eaLnBrk="1" hangingPunct="1">
              <a:buFont typeface="Arial" charset="0"/>
              <a:buNone/>
              <a:defRPr/>
            </a:pPr>
            <a:endParaRPr lang="it-IT" dirty="0" smtClean="0">
              <a:solidFill>
                <a:srgbClr val="003399"/>
              </a:solidFill>
            </a:endParaRPr>
          </a:p>
          <a:p>
            <a:pPr algn="ctr" eaLnBrk="1" hangingPunct="1">
              <a:buFont typeface="Arial" charset="0"/>
              <a:buNone/>
              <a:defRPr/>
            </a:pPr>
            <a:r>
              <a:rPr lang="it-IT" u="sng" dirty="0" smtClean="0">
                <a:solidFill>
                  <a:srgbClr val="003399"/>
                </a:solidFill>
              </a:rPr>
              <a:t>Vedi relazione esperto a seguito</a:t>
            </a:r>
          </a:p>
          <a:p>
            <a:pPr eaLnBrk="1" hangingPunct="1">
              <a:buFont typeface="Arial" charset="0"/>
              <a:buChar char="•"/>
              <a:defRPr/>
            </a:pPr>
            <a:endParaRPr lang="it-IT" dirty="0" smtClean="0">
              <a:solidFill>
                <a:srgbClr val="003399"/>
              </a:solidFill>
            </a:endParaRPr>
          </a:p>
          <a:p>
            <a:pPr lvl="1" eaLnBrk="1" hangingPunct="1">
              <a:buFont typeface="Arial" charset="0"/>
              <a:buChar char="–"/>
              <a:defRPr/>
            </a:pPr>
            <a:endParaRPr lang="it-IT" dirty="0">
              <a:solidFill>
                <a:srgbClr val="00339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95288" y="765175"/>
            <a:ext cx="8353425" cy="5878513"/>
          </a:xfrm>
          <a:prstGeom prst="rect">
            <a:avLst/>
          </a:prstGeom>
          <a:solidFill>
            <a:schemeClr val="bg1"/>
          </a:solidFill>
          <a:ln w="76200" cmpd="tri">
            <a:solidFill>
              <a:srgbClr val="CC0000"/>
            </a:solidFill>
            <a:miter lim="800000"/>
            <a:headEnd/>
            <a:tailEnd/>
          </a:ln>
        </p:spPr>
        <p:txBody>
          <a:bodyPr>
            <a:spAutoFit/>
          </a:bodyPr>
          <a:lstStyle/>
          <a:p>
            <a:pPr marL="342900" indent="-342900"/>
            <a:r>
              <a:rPr lang="it-IT" sz="2400" b="1" u="sng"/>
              <a:t>Alcune evidenze </a:t>
            </a:r>
            <a:r>
              <a:rPr lang="it-IT" sz="2400" b="1"/>
              <a:t>(dal 1990 al 2013):</a:t>
            </a:r>
          </a:p>
          <a:p>
            <a:pPr marL="342900" indent="-342900"/>
            <a:endParaRPr lang="it-IT" sz="2200" b="1"/>
          </a:p>
          <a:p>
            <a:pPr marL="342900" indent="-342900"/>
            <a:r>
              <a:rPr lang="it-IT" sz="2200"/>
              <a:t>-   Sviluppo dei sistemi di valutazione internazionali e evidenze sulle difficoltà della scuola italiana</a:t>
            </a:r>
          </a:p>
          <a:p>
            <a:pPr marL="342900" indent="-342900"/>
            <a:endParaRPr lang="it-IT" sz="2200"/>
          </a:p>
          <a:p>
            <a:pPr marL="342900" indent="-342900">
              <a:buFontTx/>
              <a:buChar char="-"/>
            </a:pPr>
            <a:r>
              <a:rPr lang="it-IT" sz="2200"/>
              <a:t>Riconoscimento dell’autonomia scolastica e mancanza di accountability;</a:t>
            </a:r>
          </a:p>
          <a:p>
            <a:pPr marL="342900" indent="-342900"/>
            <a:endParaRPr lang="it-IT" sz="2200"/>
          </a:p>
          <a:p>
            <a:pPr marL="342900" indent="-342900">
              <a:buFontTx/>
              <a:buChar char="-"/>
            </a:pPr>
            <a:r>
              <a:rPr lang="it-IT" sz="2200"/>
              <a:t>Fallimento delle sperimentazioni sulla valutazione dei docenti e dei dirigenti, difficoltà con la valutazione delle scuole</a:t>
            </a:r>
          </a:p>
          <a:p>
            <a:pPr marL="342900" indent="-342900"/>
            <a:endParaRPr lang="it-IT" sz="2200"/>
          </a:p>
          <a:p>
            <a:pPr marL="342900" indent="-342900">
              <a:buFontTx/>
              <a:buChar char="-"/>
            </a:pPr>
            <a:r>
              <a:rPr lang="it-IT" sz="2200"/>
              <a:t>Sviluppo dei sistemi di autovalutazione (scuole e reti)</a:t>
            </a:r>
          </a:p>
          <a:p>
            <a:pPr marL="342900" indent="-342900"/>
            <a:endParaRPr lang="it-IT" sz="2200"/>
          </a:p>
          <a:p>
            <a:pPr marL="342900" indent="-342900">
              <a:buFontTx/>
              <a:buChar char="-"/>
            </a:pPr>
            <a:r>
              <a:rPr lang="it-IT" sz="2200"/>
              <a:t>Sviluppo di un servizio nazionale di valutazione e rapporti sui risultati (prove INVALSI);</a:t>
            </a:r>
          </a:p>
          <a:p>
            <a:pPr marL="342900" indent="-342900"/>
            <a:endParaRPr lang="it-IT" sz="2200"/>
          </a:p>
          <a:p>
            <a:pPr marL="342900" indent="-342900">
              <a:buFontTx/>
              <a:buChar char="-"/>
            </a:pPr>
            <a:r>
              <a:rPr lang="it-IT" sz="2200"/>
              <a:t>Attenzione sociale ai dati, ai risultati, al merito e all’eccellenza.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it-IT"/>
          </a:p>
        </p:txBody>
      </p:sp>
      <p:sp>
        <p:nvSpPr>
          <p:cNvPr id="40963" name="Text Box 21"/>
          <p:cNvSpPr txBox="1">
            <a:spLocks noChangeArrowheads="1"/>
          </p:cNvSpPr>
          <p:nvPr/>
        </p:nvSpPr>
        <p:spPr bwMode="blackWhite">
          <a:xfrm>
            <a:off x="449263" y="4941888"/>
            <a:ext cx="7910512" cy="549275"/>
          </a:xfrm>
          <a:prstGeom prst="rect">
            <a:avLst/>
          </a:prstGeom>
          <a:noFill/>
          <a:ln w="9525" algn="ctr">
            <a:noFill/>
            <a:miter lim="800000"/>
            <a:headEnd/>
            <a:tailEnd/>
          </a:ln>
        </p:spPr>
        <p:txBody>
          <a:bodyPr lIns="0" tIns="0" rIns="0" bIns="0">
            <a:spAutoFit/>
          </a:bodyPr>
          <a:lstStyle/>
          <a:p>
            <a:pPr lvl="1"/>
            <a:r>
              <a:rPr lang="it-IT" b="1">
                <a:solidFill>
                  <a:schemeClr val="hlink"/>
                </a:solidFill>
                <a:latin typeface="Calibri" pitchFamily="34" charset="0"/>
              </a:rPr>
              <a:t> </a:t>
            </a:r>
          </a:p>
          <a:p>
            <a:pPr lvl="1"/>
            <a:endParaRPr lang="it-IT" b="1">
              <a:solidFill>
                <a:schemeClr val="hlink"/>
              </a:solidFill>
              <a:latin typeface="Calibri" pitchFamily="34" charset="0"/>
            </a:endParaRPr>
          </a:p>
        </p:txBody>
      </p:sp>
      <p:sp>
        <p:nvSpPr>
          <p:cNvPr id="9" name="CasellaDiTesto 8"/>
          <p:cNvSpPr txBox="1"/>
          <p:nvPr/>
        </p:nvSpPr>
        <p:spPr>
          <a:xfrm>
            <a:off x="899592" y="2204864"/>
            <a:ext cx="7417371" cy="2308324"/>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fontAlgn="auto">
              <a:spcBef>
                <a:spcPts val="0"/>
              </a:spcBef>
              <a:spcAft>
                <a:spcPts val="0"/>
              </a:spcAft>
              <a:defRPr/>
            </a:pPr>
            <a:endParaRPr lang="it-IT"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a:p>
            <a:pPr algn="ctr" fontAlgn="auto">
              <a:spcBef>
                <a:spcPts val="0"/>
              </a:spcBef>
              <a:spcAft>
                <a:spcPts val="0"/>
              </a:spcAft>
              <a:defRPr/>
            </a:pPr>
            <a:r>
              <a:rPr lang="it-IT"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IL FASCICOLO SCUOLA IN CHIARO</a:t>
            </a:r>
          </a:p>
          <a:p>
            <a:pPr algn="ctr" fontAlgn="auto">
              <a:spcBef>
                <a:spcPts val="0"/>
              </a:spcBef>
              <a:spcAft>
                <a:spcPts val="0"/>
              </a:spcAft>
              <a:defRPr/>
            </a:pPr>
            <a:endParaRPr lang="it-IT"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asellaDiTesto 1"/>
          <p:cNvSpPr txBox="1">
            <a:spLocks noChangeArrowheads="1"/>
          </p:cNvSpPr>
          <p:nvPr/>
        </p:nvSpPr>
        <p:spPr bwMode="auto">
          <a:xfrm>
            <a:off x="0" y="188913"/>
            <a:ext cx="9036050" cy="1200150"/>
          </a:xfrm>
          <a:prstGeom prst="rect">
            <a:avLst/>
          </a:prstGeom>
          <a:noFill/>
          <a:ln w="9525">
            <a:noFill/>
            <a:miter lim="800000"/>
            <a:headEnd/>
            <a:tailEnd/>
          </a:ln>
        </p:spPr>
        <p:txBody>
          <a:bodyPr>
            <a:spAutoFit/>
          </a:bodyPr>
          <a:lstStyle/>
          <a:p>
            <a:pPr algn="ctr">
              <a:defRPr/>
            </a:pPr>
            <a:r>
              <a:rPr lang="it-IT" sz="3600" dirty="0">
                <a:latin typeface="+mj-lt"/>
              </a:rPr>
              <a:t>Da dove provengono i dati </a:t>
            </a:r>
          </a:p>
          <a:p>
            <a:pPr algn="ctr">
              <a:defRPr/>
            </a:pPr>
            <a:r>
              <a:rPr lang="it-IT" sz="3600" dirty="0">
                <a:latin typeface="+mj-lt"/>
              </a:rPr>
              <a:t>che alimentano il fascicolo scuola?</a:t>
            </a:r>
          </a:p>
        </p:txBody>
      </p:sp>
      <p:grpSp>
        <p:nvGrpSpPr>
          <p:cNvPr id="2" name="Gruppo 6"/>
          <p:cNvGrpSpPr>
            <a:grpSpLocks/>
          </p:cNvGrpSpPr>
          <p:nvPr/>
        </p:nvGrpSpPr>
        <p:grpSpPr bwMode="auto">
          <a:xfrm>
            <a:off x="334963" y="3789363"/>
            <a:ext cx="1584325" cy="1223962"/>
            <a:chOff x="1619672" y="2098869"/>
            <a:chExt cx="1584176" cy="1224136"/>
          </a:xfrm>
        </p:grpSpPr>
        <p:sp>
          <p:nvSpPr>
            <p:cNvPr id="5" name="Cilindro 4"/>
            <p:cNvSpPr/>
            <p:nvPr/>
          </p:nvSpPr>
          <p:spPr>
            <a:xfrm>
              <a:off x="1619672" y="2098869"/>
              <a:ext cx="1584176" cy="1224136"/>
            </a:xfrm>
            <a:prstGeom prst="can">
              <a:avLst/>
            </a:prstGeom>
            <a:solidFill>
              <a:schemeClr val="accent3">
                <a:lumMod val="60000"/>
                <a:lumOff val="40000"/>
              </a:schemeClr>
            </a:solidFill>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endParaRPr lang="it-IT" sz="1200"/>
            </a:p>
          </p:txBody>
        </p:sp>
        <p:sp>
          <p:nvSpPr>
            <p:cNvPr id="42004" name="CasellaDiTesto 5"/>
            <p:cNvSpPr txBox="1">
              <a:spLocks noChangeArrowheads="1"/>
            </p:cNvSpPr>
            <p:nvPr/>
          </p:nvSpPr>
          <p:spPr bwMode="auto">
            <a:xfrm>
              <a:off x="1763688" y="2492896"/>
              <a:ext cx="1152128" cy="461731"/>
            </a:xfrm>
            <a:prstGeom prst="rect">
              <a:avLst/>
            </a:prstGeom>
            <a:noFill/>
            <a:ln w="9525">
              <a:noFill/>
              <a:miter lim="800000"/>
              <a:headEnd/>
              <a:tailEnd/>
            </a:ln>
          </p:spPr>
          <p:txBody>
            <a:bodyPr>
              <a:spAutoFit/>
            </a:bodyPr>
            <a:lstStyle/>
            <a:p>
              <a:pPr algn="ctr"/>
              <a:r>
                <a:rPr lang="it-IT" sz="1200" b="1" i="1"/>
                <a:t>ANAGRAFE STUDENTI</a:t>
              </a:r>
            </a:p>
          </p:txBody>
        </p:sp>
      </p:grpSp>
      <p:grpSp>
        <p:nvGrpSpPr>
          <p:cNvPr id="3" name="Gruppo 13"/>
          <p:cNvGrpSpPr>
            <a:grpSpLocks/>
          </p:cNvGrpSpPr>
          <p:nvPr/>
        </p:nvGrpSpPr>
        <p:grpSpPr bwMode="auto">
          <a:xfrm>
            <a:off x="2451100" y="3767138"/>
            <a:ext cx="1887538" cy="1276350"/>
            <a:chOff x="3858466" y="4509120"/>
            <a:chExt cx="1865662" cy="1368152"/>
          </a:xfrm>
        </p:grpSpPr>
        <p:sp>
          <p:nvSpPr>
            <p:cNvPr id="9" name="Cilindro 8"/>
            <p:cNvSpPr/>
            <p:nvPr/>
          </p:nvSpPr>
          <p:spPr>
            <a:xfrm>
              <a:off x="3858466" y="4509120"/>
              <a:ext cx="1865662" cy="1368152"/>
            </a:xfrm>
            <a:prstGeom prst="can">
              <a:avLst/>
            </a:prstGeom>
            <a:solidFill>
              <a:schemeClr val="tx2">
                <a:lumMod val="20000"/>
                <a:lumOff val="80000"/>
              </a:schemeClr>
            </a:solidFill>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CasellaDiTesto 9"/>
            <p:cNvSpPr txBox="1"/>
            <p:nvPr/>
          </p:nvSpPr>
          <p:spPr>
            <a:xfrm>
              <a:off x="3999685" y="4971977"/>
              <a:ext cx="1583224" cy="738530"/>
            </a:xfrm>
            <a:prstGeom prst="rect">
              <a:avLst/>
            </a:prstGeom>
            <a:solidFill>
              <a:schemeClr val="tx2">
                <a:lumMod val="20000"/>
                <a:lumOff val="80000"/>
              </a:schemeClr>
            </a:solidFill>
          </p:spPr>
          <p:txBody>
            <a:bodyPr>
              <a:spAutoFit/>
            </a:bodyPr>
            <a:lstStyle/>
            <a:p>
              <a:pPr algn="ctr" fontAlgn="auto">
                <a:spcBef>
                  <a:spcPts val="0"/>
                </a:spcBef>
                <a:spcAft>
                  <a:spcPts val="0"/>
                </a:spcAft>
                <a:defRPr/>
              </a:pPr>
              <a:r>
                <a:rPr lang="it-IT" sz="1400" b="1" i="1" dirty="0">
                  <a:latin typeface="+mn-lt"/>
                </a:rPr>
                <a:t>ANAGRAFE PROFESSIONALITA’ DOCENTI</a:t>
              </a:r>
            </a:p>
          </p:txBody>
        </p:sp>
      </p:grpSp>
      <p:grpSp>
        <p:nvGrpSpPr>
          <p:cNvPr id="4" name="Gruppo 10"/>
          <p:cNvGrpSpPr/>
          <p:nvPr/>
        </p:nvGrpSpPr>
        <p:grpSpPr>
          <a:xfrm>
            <a:off x="3610490" y="2134342"/>
            <a:ext cx="1806746" cy="1224136"/>
            <a:chOff x="1619672" y="2098869"/>
            <a:chExt cx="1584176" cy="1224136"/>
          </a:xfrm>
          <a:solidFill>
            <a:schemeClr val="accent6">
              <a:lumMod val="75000"/>
            </a:schemeClr>
          </a:solidFill>
        </p:grpSpPr>
        <p:sp>
          <p:nvSpPr>
            <p:cNvPr id="12" name="Cilindro 11"/>
            <p:cNvSpPr/>
            <p:nvPr/>
          </p:nvSpPr>
          <p:spPr>
            <a:xfrm>
              <a:off x="1619672" y="2098869"/>
              <a:ext cx="1584176" cy="1224136"/>
            </a:xfrm>
            <a:prstGeom prst="can">
              <a:avLst/>
            </a:prstGeom>
            <a:grpFill/>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3" name="CasellaDiTesto 12"/>
            <p:cNvSpPr txBox="1"/>
            <p:nvPr/>
          </p:nvSpPr>
          <p:spPr>
            <a:xfrm>
              <a:off x="1763688" y="2492896"/>
              <a:ext cx="1152128" cy="523220"/>
            </a:xfrm>
            <a:prstGeom prst="rect">
              <a:avLst/>
            </a:prstGeom>
            <a:grpFill/>
          </p:spPr>
          <p:txBody>
            <a:bodyPr>
              <a:spAutoFit/>
            </a:bodyPr>
            <a:lstStyle/>
            <a:p>
              <a:pPr algn="ctr" fontAlgn="auto">
                <a:spcBef>
                  <a:spcPts val="0"/>
                </a:spcBef>
                <a:spcAft>
                  <a:spcPts val="0"/>
                </a:spcAft>
                <a:defRPr/>
              </a:pPr>
              <a:r>
                <a:rPr lang="it-IT" sz="1400" b="1" i="1" dirty="0">
                  <a:latin typeface="+mn-lt"/>
                </a:rPr>
                <a:t>ANAGRAFICA SCUOLE</a:t>
              </a:r>
            </a:p>
          </p:txBody>
        </p:sp>
      </p:grpSp>
      <p:grpSp>
        <p:nvGrpSpPr>
          <p:cNvPr id="6" name="Gruppo 14"/>
          <p:cNvGrpSpPr/>
          <p:nvPr/>
        </p:nvGrpSpPr>
        <p:grpSpPr>
          <a:xfrm>
            <a:off x="4949778" y="3766452"/>
            <a:ext cx="1584176" cy="1224136"/>
            <a:chOff x="1619672" y="2098869"/>
            <a:chExt cx="1584176" cy="1224136"/>
          </a:xfrm>
          <a:solidFill>
            <a:schemeClr val="bg1">
              <a:lumMod val="85000"/>
            </a:schemeClr>
          </a:solidFill>
        </p:grpSpPr>
        <p:sp>
          <p:nvSpPr>
            <p:cNvPr id="16" name="Cilindro 15"/>
            <p:cNvSpPr/>
            <p:nvPr/>
          </p:nvSpPr>
          <p:spPr>
            <a:xfrm>
              <a:off x="1619672" y="2098869"/>
              <a:ext cx="1584176" cy="1224136"/>
            </a:xfrm>
            <a:prstGeom prst="can">
              <a:avLst/>
            </a:prstGeom>
            <a:grpFill/>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CasellaDiTesto 16"/>
            <p:cNvSpPr txBox="1"/>
            <p:nvPr/>
          </p:nvSpPr>
          <p:spPr>
            <a:xfrm>
              <a:off x="1691680" y="2492896"/>
              <a:ext cx="1440160" cy="738664"/>
            </a:xfrm>
            <a:prstGeom prst="rect">
              <a:avLst/>
            </a:prstGeom>
            <a:grpFill/>
          </p:spPr>
          <p:txBody>
            <a:bodyPr>
              <a:spAutoFit/>
            </a:bodyPr>
            <a:lstStyle/>
            <a:p>
              <a:pPr algn="ctr" fontAlgn="auto">
                <a:spcBef>
                  <a:spcPts val="0"/>
                </a:spcBef>
                <a:spcAft>
                  <a:spcPts val="0"/>
                </a:spcAft>
                <a:defRPr/>
              </a:pPr>
              <a:r>
                <a:rPr lang="it-IT" sz="1400" b="1" i="1" dirty="0">
                  <a:latin typeface="+mn-lt"/>
                </a:rPr>
                <a:t>RILEVAZIONE MENSILE ASSENZE</a:t>
              </a:r>
            </a:p>
          </p:txBody>
        </p:sp>
      </p:grpSp>
      <p:grpSp>
        <p:nvGrpSpPr>
          <p:cNvPr id="7" name="Gruppo 18"/>
          <p:cNvGrpSpPr/>
          <p:nvPr/>
        </p:nvGrpSpPr>
        <p:grpSpPr>
          <a:xfrm>
            <a:off x="7093296" y="3872046"/>
            <a:ext cx="1584176" cy="1224136"/>
            <a:chOff x="1619672" y="2098869"/>
            <a:chExt cx="1584176" cy="1224136"/>
          </a:xfrm>
          <a:solidFill>
            <a:schemeClr val="accent2">
              <a:lumMod val="40000"/>
              <a:lumOff val="60000"/>
            </a:schemeClr>
          </a:solidFill>
        </p:grpSpPr>
        <p:sp>
          <p:nvSpPr>
            <p:cNvPr id="20" name="Cilindro 19"/>
            <p:cNvSpPr/>
            <p:nvPr/>
          </p:nvSpPr>
          <p:spPr>
            <a:xfrm>
              <a:off x="1619672" y="2098869"/>
              <a:ext cx="1584176" cy="1224136"/>
            </a:xfrm>
            <a:prstGeom prst="can">
              <a:avLst/>
            </a:prstGeom>
            <a:grpFill/>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1" name="CasellaDiTesto 20"/>
            <p:cNvSpPr txBox="1"/>
            <p:nvPr/>
          </p:nvSpPr>
          <p:spPr>
            <a:xfrm>
              <a:off x="1763688" y="2492896"/>
              <a:ext cx="1152128" cy="307777"/>
            </a:xfrm>
            <a:prstGeom prst="rect">
              <a:avLst/>
            </a:prstGeom>
            <a:grpFill/>
          </p:spPr>
          <p:txBody>
            <a:bodyPr>
              <a:spAutoFit/>
            </a:bodyPr>
            <a:lstStyle/>
            <a:p>
              <a:pPr algn="ctr" fontAlgn="auto">
                <a:spcBef>
                  <a:spcPts val="0"/>
                </a:spcBef>
                <a:spcAft>
                  <a:spcPts val="0"/>
                </a:spcAft>
                <a:defRPr/>
              </a:pPr>
              <a:r>
                <a:rPr lang="it-IT" sz="1400" b="1" i="1" dirty="0">
                  <a:latin typeface="+mn-lt"/>
                </a:rPr>
                <a:t>MOBILITA’</a:t>
              </a:r>
            </a:p>
          </p:txBody>
        </p:sp>
      </p:grpSp>
      <p:grpSp>
        <p:nvGrpSpPr>
          <p:cNvPr id="8" name="Gruppo 22"/>
          <p:cNvGrpSpPr>
            <a:grpSpLocks/>
          </p:cNvGrpSpPr>
          <p:nvPr/>
        </p:nvGrpSpPr>
        <p:grpSpPr bwMode="auto">
          <a:xfrm>
            <a:off x="1841500" y="5153025"/>
            <a:ext cx="1584325" cy="1223963"/>
            <a:chOff x="1619672" y="2098869"/>
            <a:chExt cx="1584176" cy="1224136"/>
          </a:xfrm>
        </p:grpSpPr>
        <p:sp>
          <p:nvSpPr>
            <p:cNvPr id="24" name="Cilindro 23"/>
            <p:cNvSpPr/>
            <p:nvPr/>
          </p:nvSpPr>
          <p:spPr>
            <a:xfrm>
              <a:off x="1619672" y="2098869"/>
              <a:ext cx="1584176" cy="1224136"/>
            </a:xfrm>
            <a:prstGeom prst="can">
              <a:avLst/>
            </a:prstGeom>
            <a:solidFill>
              <a:schemeClr val="accent4">
                <a:lumMod val="40000"/>
                <a:lumOff val="60000"/>
              </a:schemeClr>
            </a:solidFill>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2000" name="CasellaDiTesto 24"/>
            <p:cNvSpPr txBox="1">
              <a:spLocks noChangeArrowheads="1"/>
            </p:cNvSpPr>
            <p:nvPr/>
          </p:nvSpPr>
          <p:spPr bwMode="auto">
            <a:xfrm>
              <a:off x="1763688" y="2492896"/>
              <a:ext cx="1152128" cy="523220"/>
            </a:xfrm>
            <a:prstGeom prst="rect">
              <a:avLst/>
            </a:prstGeom>
            <a:noFill/>
            <a:ln w="9525">
              <a:noFill/>
              <a:miter lim="800000"/>
              <a:headEnd/>
              <a:tailEnd/>
            </a:ln>
          </p:spPr>
          <p:txBody>
            <a:bodyPr>
              <a:spAutoFit/>
            </a:bodyPr>
            <a:lstStyle/>
            <a:p>
              <a:pPr algn="ctr"/>
              <a:r>
                <a:rPr lang="it-IT" sz="1400" b="1" i="1"/>
                <a:t>SCUOLA IN CHIARO</a:t>
              </a:r>
            </a:p>
          </p:txBody>
        </p:sp>
      </p:grpSp>
      <p:grpSp>
        <p:nvGrpSpPr>
          <p:cNvPr id="11" name="Gruppo 28"/>
          <p:cNvGrpSpPr>
            <a:grpSpLocks/>
          </p:cNvGrpSpPr>
          <p:nvPr/>
        </p:nvGrpSpPr>
        <p:grpSpPr bwMode="auto">
          <a:xfrm>
            <a:off x="3905250" y="5156200"/>
            <a:ext cx="1584325" cy="1223963"/>
            <a:chOff x="6246684" y="5521595"/>
            <a:chExt cx="1584176" cy="1224136"/>
          </a:xfrm>
        </p:grpSpPr>
        <p:sp>
          <p:nvSpPr>
            <p:cNvPr id="27" name="Cilindro 26"/>
            <p:cNvSpPr/>
            <p:nvPr/>
          </p:nvSpPr>
          <p:spPr>
            <a:xfrm>
              <a:off x="6246684" y="5521595"/>
              <a:ext cx="1584176" cy="1224136"/>
            </a:xfrm>
            <a:prstGeom prst="can">
              <a:avLst/>
            </a:prstGeom>
            <a:solidFill>
              <a:srgbClr val="FFFF00"/>
            </a:solidFill>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1998" name="CasellaDiTesto 27"/>
            <p:cNvSpPr txBox="1">
              <a:spLocks noChangeArrowheads="1"/>
            </p:cNvSpPr>
            <p:nvPr/>
          </p:nvSpPr>
          <p:spPr bwMode="auto">
            <a:xfrm>
              <a:off x="6462708" y="5970228"/>
              <a:ext cx="1152128" cy="523220"/>
            </a:xfrm>
            <a:prstGeom prst="rect">
              <a:avLst/>
            </a:prstGeom>
            <a:noFill/>
            <a:ln w="9525">
              <a:noFill/>
              <a:miter lim="800000"/>
              <a:headEnd/>
              <a:tailEnd/>
            </a:ln>
          </p:spPr>
          <p:txBody>
            <a:bodyPr>
              <a:spAutoFit/>
            </a:bodyPr>
            <a:lstStyle/>
            <a:p>
              <a:pPr algn="ctr"/>
              <a:r>
                <a:rPr lang="it-IT" sz="1400" b="1" i="1"/>
                <a:t>BILANCI</a:t>
              </a:r>
            </a:p>
            <a:p>
              <a:pPr algn="ctr"/>
              <a:r>
                <a:rPr lang="it-IT" sz="1400" b="1" i="1"/>
                <a:t>SCUOLE</a:t>
              </a:r>
            </a:p>
          </p:txBody>
        </p:sp>
      </p:grpSp>
      <p:grpSp>
        <p:nvGrpSpPr>
          <p:cNvPr id="14" name="Gruppo 29"/>
          <p:cNvGrpSpPr>
            <a:grpSpLocks/>
          </p:cNvGrpSpPr>
          <p:nvPr/>
        </p:nvGrpSpPr>
        <p:grpSpPr bwMode="auto">
          <a:xfrm>
            <a:off x="5824538" y="5153025"/>
            <a:ext cx="1584325" cy="1223963"/>
            <a:chOff x="1619672" y="2098869"/>
            <a:chExt cx="1584176" cy="1224136"/>
          </a:xfrm>
        </p:grpSpPr>
        <p:sp>
          <p:nvSpPr>
            <p:cNvPr id="31" name="Cilindro 30"/>
            <p:cNvSpPr/>
            <p:nvPr/>
          </p:nvSpPr>
          <p:spPr>
            <a:xfrm>
              <a:off x="1619672" y="2098869"/>
              <a:ext cx="1584176" cy="1224136"/>
            </a:xfrm>
            <a:prstGeom prst="can">
              <a:avLst/>
            </a:prstGeom>
            <a:solidFill>
              <a:schemeClr val="accent6">
                <a:lumMod val="60000"/>
                <a:lumOff val="40000"/>
              </a:schemeClr>
            </a:solidFill>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1996" name="CasellaDiTesto 31"/>
            <p:cNvSpPr txBox="1">
              <a:spLocks noChangeArrowheads="1"/>
            </p:cNvSpPr>
            <p:nvPr/>
          </p:nvSpPr>
          <p:spPr bwMode="auto">
            <a:xfrm>
              <a:off x="1763688" y="2492896"/>
              <a:ext cx="1152128" cy="646422"/>
            </a:xfrm>
            <a:prstGeom prst="rect">
              <a:avLst/>
            </a:prstGeom>
            <a:noFill/>
            <a:ln w="9525">
              <a:noFill/>
              <a:miter lim="800000"/>
              <a:headEnd/>
              <a:tailEnd/>
            </a:ln>
          </p:spPr>
          <p:txBody>
            <a:bodyPr>
              <a:spAutoFit/>
            </a:bodyPr>
            <a:lstStyle/>
            <a:p>
              <a:pPr algn="ctr"/>
              <a:r>
                <a:rPr lang="it-IT" sz="1200" b="1" i="1"/>
                <a:t>ANAGRAFE STUDENTI E LAUREATI</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asellaDiTesto 1"/>
          <p:cNvSpPr txBox="1">
            <a:spLocks noChangeArrowheads="1"/>
          </p:cNvSpPr>
          <p:nvPr/>
        </p:nvSpPr>
        <p:spPr bwMode="auto">
          <a:xfrm>
            <a:off x="323850" y="333375"/>
            <a:ext cx="8424863" cy="522288"/>
          </a:xfrm>
          <a:prstGeom prst="rect">
            <a:avLst/>
          </a:prstGeom>
          <a:noFill/>
          <a:ln w="9525">
            <a:noFill/>
            <a:miter lim="800000"/>
            <a:headEnd/>
            <a:tailEnd/>
          </a:ln>
        </p:spPr>
        <p:txBody>
          <a:bodyPr>
            <a:spAutoFit/>
          </a:bodyPr>
          <a:lstStyle/>
          <a:p>
            <a:pPr algn="ctr"/>
            <a:r>
              <a:rPr lang="it-IT" sz="2800"/>
              <a:t>STRUTTURA DEL FASCICOLO</a:t>
            </a:r>
          </a:p>
        </p:txBody>
      </p:sp>
      <p:grpSp>
        <p:nvGrpSpPr>
          <p:cNvPr id="2" name="Gruppo 11"/>
          <p:cNvGrpSpPr>
            <a:grpSpLocks/>
          </p:cNvGrpSpPr>
          <p:nvPr/>
        </p:nvGrpSpPr>
        <p:grpSpPr bwMode="auto">
          <a:xfrm>
            <a:off x="1908175" y="1341438"/>
            <a:ext cx="5400675" cy="1152525"/>
            <a:chOff x="251520" y="1052736"/>
            <a:chExt cx="5400600" cy="1152128"/>
          </a:xfrm>
        </p:grpSpPr>
        <p:sp>
          <p:nvSpPr>
            <p:cNvPr id="4" name="Rettangolo arrotondato 3"/>
            <p:cNvSpPr/>
            <p:nvPr/>
          </p:nvSpPr>
          <p:spPr>
            <a:xfrm>
              <a:off x="251520" y="1052736"/>
              <a:ext cx="5284715"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3022" name="CasellaDiTesto 4"/>
            <p:cNvSpPr txBox="1">
              <a:spLocks noChangeArrowheads="1"/>
            </p:cNvSpPr>
            <p:nvPr/>
          </p:nvSpPr>
          <p:spPr bwMode="auto">
            <a:xfrm>
              <a:off x="395536" y="1268760"/>
              <a:ext cx="5256584" cy="523220"/>
            </a:xfrm>
            <a:prstGeom prst="rect">
              <a:avLst/>
            </a:prstGeom>
            <a:noFill/>
            <a:ln w="9525">
              <a:noFill/>
              <a:miter lim="800000"/>
              <a:headEnd/>
              <a:tailEnd/>
            </a:ln>
          </p:spPr>
          <p:txBody>
            <a:bodyPr>
              <a:spAutoFit/>
            </a:bodyPr>
            <a:lstStyle/>
            <a:p>
              <a:pPr algn="ctr"/>
              <a:r>
                <a:rPr lang="it-IT" sz="2800"/>
                <a:t>DATI IDENTIFICATIVI</a:t>
              </a:r>
            </a:p>
          </p:txBody>
        </p:sp>
      </p:grpSp>
      <p:grpSp>
        <p:nvGrpSpPr>
          <p:cNvPr id="3" name="Gruppo 12"/>
          <p:cNvGrpSpPr>
            <a:grpSpLocks/>
          </p:cNvGrpSpPr>
          <p:nvPr/>
        </p:nvGrpSpPr>
        <p:grpSpPr bwMode="auto">
          <a:xfrm>
            <a:off x="1835150" y="2781300"/>
            <a:ext cx="5545138" cy="1150938"/>
            <a:chOff x="163816" y="2590407"/>
            <a:chExt cx="5400156" cy="1152128"/>
          </a:xfrm>
        </p:grpSpPr>
        <p:sp>
          <p:nvSpPr>
            <p:cNvPr id="6" name="Rettangolo arrotondato 5"/>
            <p:cNvSpPr/>
            <p:nvPr/>
          </p:nvSpPr>
          <p:spPr>
            <a:xfrm>
              <a:off x="163816" y="2590407"/>
              <a:ext cx="532904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3020" name="CasellaDiTesto 6"/>
            <p:cNvSpPr txBox="1">
              <a:spLocks noChangeArrowheads="1"/>
            </p:cNvSpPr>
            <p:nvPr/>
          </p:nvSpPr>
          <p:spPr bwMode="auto">
            <a:xfrm>
              <a:off x="307388" y="2761764"/>
              <a:ext cx="5256584" cy="523220"/>
            </a:xfrm>
            <a:prstGeom prst="rect">
              <a:avLst/>
            </a:prstGeom>
            <a:noFill/>
            <a:ln w="9525">
              <a:noFill/>
              <a:miter lim="800000"/>
              <a:headEnd/>
              <a:tailEnd/>
            </a:ln>
          </p:spPr>
          <p:txBody>
            <a:bodyPr>
              <a:spAutoFit/>
            </a:bodyPr>
            <a:lstStyle/>
            <a:p>
              <a:pPr algn="ctr"/>
              <a:r>
                <a:rPr lang="it-IT" sz="2800"/>
                <a:t>DATI DI CONTESTO</a:t>
              </a:r>
            </a:p>
          </p:txBody>
        </p:sp>
      </p:grpSp>
      <p:grpSp>
        <p:nvGrpSpPr>
          <p:cNvPr id="5" name="Gruppo 13"/>
          <p:cNvGrpSpPr>
            <a:grpSpLocks/>
          </p:cNvGrpSpPr>
          <p:nvPr/>
        </p:nvGrpSpPr>
        <p:grpSpPr bwMode="auto">
          <a:xfrm>
            <a:off x="1908175" y="4149725"/>
            <a:ext cx="5472113" cy="1152525"/>
            <a:chOff x="127328" y="4005064"/>
            <a:chExt cx="5472588" cy="1152128"/>
          </a:xfrm>
        </p:grpSpPr>
        <p:sp>
          <p:nvSpPr>
            <p:cNvPr id="8" name="Rettangolo arrotondato 7"/>
            <p:cNvSpPr/>
            <p:nvPr/>
          </p:nvSpPr>
          <p:spPr>
            <a:xfrm>
              <a:off x="127328" y="4005064"/>
              <a:ext cx="540908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3018" name="CasellaDiTesto 8"/>
            <p:cNvSpPr txBox="1">
              <a:spLocks noChangeArrowheads="1"/>
            </p:cNvSpPr>
            <p:nvPr/>
          </p:nvSpPr>
          <p:spPr bwMode="auto">
            <a:xfrm>
              <a:off x="343332" y="4221014"/>
              <a:ext cx="5256584" cy="523220"/>
            </a:xfrm>
            <a:prstGeom prst="rect">
              <a:avLst/>
            </a:prstGeom>
            <a:noFill/>
            <a:ln w="9525">
              <a:noFill/>
              <a:miter lim="800000"/>
              <a:headEnd/>
              <a:tailEnd/>
            </a:ln>
          </p:spPr>
          <p:txBody>
            <a:bodyPr>
              <a:spAutoFit/>
            </a:bodyPr>
            <a:lstStyle/>
            <a:p>
              <a:pPr algn="ctr"/>
              <a:r>
                <a:rPr lang="it-IT" sz="2800"/>
                <a:t>ESITI FORMATIVI ED EDUCATIVI</a:t>
              </a:r>
            </a:p>
          </p:txBody>
        </p:sp>
      </p:grpSp>
      <p:grpSp>
        <p:nvGrpSpPr>
          <p:cNvPr id="7" name="Gruppo 14"/>
          <p:cNvGrpSpPr>
            <a:grpSpLocks/>
          </p:cNvGrpSpPr>
          <p:nvPr/>
        </p:nvGrpSpPr>
        <p:grpSpPr bwMode="auto">
          <a:xfrm>
            <a:off x="1900238" y="5516563"/>
            <a:ext cx="5408612" cy="1152525"/>
            <a:chOff x="158200" y="5589240"/>
            <a:chExt cx="5408984" cy="1152128"/>
          </a:xfrm>
        </p:grpSpPr>
        <p:sp>
          <p:nvSpPr>
            <p:cNvPr id="10" name="Rettangolo arrotondato 9"/>
            <p:cNvSpPr/>
            <p:nvPr/>
          </p:nvSpPr>
          <p:spPr>
            <a:xfrm>
              <a:off x="158200" y="5589240"/>
              <a:ext cx="540898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3016" name="CasellaDiTesto 10"/>
            <p:cNvSpPr txBox="1">
              <a:spLocks noChangeArrowheads="1"/>
            </p:cNvSpPr>
            <p:nvPr/>
          </p:nvSpPr>
          <p:spPr bwMode="auto">
            <a:xfrm>
              <a:off x="203528" y="5903694"/>
              <a:ext cx="5256584" cy="523220"/>
            </a:xfrm>
            <a:prstGeom prst="rect">
              <a:avLst/>
            </a:prstGeom>
            <a:noFill/>
            <a:ln w="9525">
              <a:noFill/>
              <a:miter lim="800000"/>
              <a:headEnd/>
              <a:tailEnd/>
            </a:ln>
          </p:spPr>
          <p:txBody>
            <a:bodyPr>
              <a:spAutoFit/>
            </a:bodyPr>
            <a:lstStyle/>
            <a:p>
              <a:pPr algn="ctr"/>
              <a:r>
                <a:rPr lang="it-IT" sz="2800"/>
                <a:t>LE RISORSE FINANZIARIE</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a:grpSpLocks/>
          </p:cNvGrpSpPr>
          <p:nvPr/>
        </p:nvGrpSpPr>
        <p:grpSpPr bwMode="auto">
          <a:xfrm>
            <a:off x="1835150" y="260350"/>
            <a:ext cx="5356225" cy="838200"/>
            <a:chOff x="207720" y="2447310"/>
            <a:chExt cx="5356252" cy="1152128"/>
          </a:xfrm>
        </p:grpSpPr>
        <p:sp>
          <p:nvSpPr>
            <p:cNvPr id="3" name="Rettangolo arrotondato 2"/>
            <p:cNvSpPr/>
            <p:nvPr/>
          </p:nvSpPr>
          <p:spPr>
            <a:xfrm>
              <a:off x="207720" y="2447310"/>
              <a:ext cx="5329265"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4037" name="CasellaDiTesto 3"/>
            <p:cNvSpPr txBox="1">
              <a:spLocks noChangeArrowheads="1"/>
            </p:cNvSpPr>
            <p:nvPr/>
          </p:nvSpPr>
          <p:spPr bwMode="auto">
            <a:xfrm>
              <a:off x="307388" y="2761764"/>
              <a:ext cx="5256584" cy="523220"/>
            </a:xfrm>
            <a:prstGeom prst="rect">
              <a:avLst/>
            </a:prstGeom>
            <a:noFill/>
            <a:ln w="9525">
              <a:noFill/>
              <a:miter lim="800000"/>
              <a:headEnd/>
              <a:tailEnd/>
            </a:ln>
          </p:spPr>
          <p:txBody>
            <a:bodyPr>
              <a:spAutoFit/>
            </a:bodyPr>
            <a:lstStyle/>
            <a:p>
              <a:pPr algn="ctr"/>
              <a:r>
                <a:rPr lang="it-IT" sz="2800"/>
                <a:t>DATI DI CONTESTO</a:t>
              </a:r>
            </a:p>
          </p:txBody>
        </p:sp>
      </p:grpSp>
      <p:sp>
        <p:nvSpPr>
          <p:cNvPr id="5" name="CasellaDiTesto 4"/>
          <p:cNvSpPr txBox="1"/>
          <p:nvPr/>
        </p:nvSpPr>
        <p:spPr>
          <a:xfrm>
            <a:off x="179388" y="1341438"/>
            <a:ext cx="8785225" cy="4892675"/>
          </a:xfrm>
          <a:prstGeom prst="rect">
            <a:avLst/>
          </a:prstGeom>
          <a:noFill/>
        </p:spPr>
        <p:txBody>
          <a:bodyPr>
            <a:spAutoFit/>
          </a:bodyPr>
          <a:lstStyle/>
          <a:p>
            <a:pPr fontAlgn="auto">
              <a:spcBef>
                <a:spcPts val="0"/>
              </a:spcBef>
              <a:spcAft>
                <a:spcPts val="0"/>
              </a:spcAft>
              <a:defRPr/>
            </a:pPr>
            <a:r>
              <a:rPr lang="it-IT" sz="2400" b="1" dirty="0">
                <a:latin typeface="+mn-lt"/>
              </a:rPr>
              <a:t>Strutture </a:t>
            </a:r>
          </a:p>
          <a:p>
            <a:pPr fontAlgn="auto">
              <a:spcBef>
                <a:spcPts val="0"/>
              </a:spcBef>
              <a:spcAft>
                <a:spcPts val="0"/>
              </a:spcAft>
              <a:defRPr/>
            </a:pPr>
            <a:r>
              <a:rPr lang="it-IT" sz="2400" dirty="0">
                <a:latin typeface="+mn-lt"/>
              </a:rPr>
              <a:t>- Laboratori, strutture sportive, servizi web</a:t>
            </a:r>
          </a:p>
          <a:p>
            <a:pPr fontAlgn="auto">
              <a:spcBef>
                <a:spcPts val="0"/>
              </a:spcBef>
              <a:spcAft>
                <a:spcPts val="0"/>
              </a:spcAft>
              <a:defRPr/>
            </a:pPr>
            <a:r>
              <a:rPr lang="it-IT" sz="2400" dirty="0">
                <a:latin typeface="+mn-lt"/>
              </a:rPr>
              <a:t>Offerta formativa</a:t>
            </a:r>
          </a:p>
          <a:p>
            <a:pPr fontAlgn="auto">
              <a:spcBef>
                <a:spcPts val="0"/>
              </a:spcBef>
              <a:spcAft>
                <a:spcPts val="0"/>
              </a:spcAft>
              <a:defRPr/>
            </a:pPr>
            <a:r>
              <a:rPr lang="it-IT" sz="2400" dirty="0">
                <a:latin typeface="+mn-lt"/>
              </a:rPr>
              <a:t>- Indirizzi di studio e classi</a:t>
            </a:r>
          </a:p>
          <a:p>
            <a:pPr fontAlgn="auto">
              <a:spcBef>
                <a:spcPts val="0"/>
              </a:spcBef>
              <a:spcAft>
                <a:spcPts val="0"/>
              </a:spcAft>
              <a:defRPr/>
            </a:pPr>
            <a:r>
              <a:rPr lang="it-IT" sz="2400" b="1" dirty="0">
                <a:latin typeface="+mn-lt"/>
              </a:rPr>
              <a:t>Alunni</a:t>
            </a:r>
          </a:p>
          <a:p>
            <a:pPr marL="457200" indent="-457200" fontAlgn="auto">
              <a:spcBef>
                <a:spcPts val="0"/>
              </a:spcBef>
              <a:spcAft>
                <a:spcPts val="0"/>
              </a:spcAft>
              <a:buFontTx/>
              <a:buChar char="-"/>
              <a:defRPr/>
            </a:pPr>
            <a:r>
              <a:rPr lang="it-IT" sz="2400" dirty="0">
                <a:latin typeface="+mn-lt"/>
              </a:rPr>
              <a:t>Regolarità del percorso scolastico</a:t>
            </a:r>
          </a:p>
          <a:p>
            <a:pPr marL="457200" indent="-457200" fontAlgn="auto">
              <a:spcBef>
                <a:spcPts val="0"/>
              </a:spcBef>
              <a:spcAft>
                <a:spcPts val="0"/>
              </a:spcAft>
              <a:buFontTx/>
              <a:buChar char="-"/>
              <a:defRPr/>
            </a:pPr>
            <a:r>
              <a:rPr lang="it-IT" sz="2400" dirty="0">
                <a:latin typeface="+mn-lt"/>
              </a:rPr>
              <a:t>Provenienza da altre scuole</a:t>
            </a:r>
          </a:p>
          <a:p>
            <a:pPr marL="457200" indent="-457200" fontAlgn="auto">
              <a:spcBef>
                <a:spcPts val="0"/>
              </a:spcBef>
              <a:spcAft>
                <a:spcPts val="0"/>
              </a:spcAft>
              <a:buFontTx/>
              <a:buChar char="-"/>
              <a:defRPr/>
            </a:pPr>
            <a:r>
              <a:rPr lang="it-IT" sz="2400" dirty="0">
                <a:latin typeface="+mn-lt"/>
              </a:rPr>
              <a:t>Nazionalità </a:t>
            </a:r>
          </a:p>
          <a:p>
            <a:pPr fontAlgn="auto">
              <a:spcBef>
                <a:spcPts val="0"/>
              </a:spcBef>
              <a:spcAft>
                <a:spcPts val="0"/>
              </a:spcAft>
              <a:defRPr/>
            </a:pPr>
            <a:r>
              <a:rPr lang="it-IT" sz="2400" b="1" dirty="0">
                <a:latin typeface="+mn-lt"/>
              </a:rPr>
              <a:t>Personale </a:t>
            </a:r>
          </a:p>
          <a:p>
            <a:pPr marL="342900" indent="-342900" fontAlgn="auto">
              <a:spcBef>
                <a:spcPts val="0"/>
              </a:spcBef>
              <a:spcAft>
                <a:spcPts val="0"/>
              </a:spcAft>
              <a:buFontTx/>
              <a:buChar char="-"/>
              <a:defRPr/>
            </a:pPr>
            <a:r>
              <a:rPr lang="it-IT" sz="2400" dirty="0">
                <a:latin typeface="+mn-lt"/>
              </a:rPr>
              <a:t>Dotazione organica (posti)</a:t>
            </a:r>
          </a:p>
          <a:p>
            <a:pPr marL="342900" indent="-342900" fontAlgn="auto">
              <a:spcBef>
                <a:spcPts val="0"/>
              </a:spcBef>
              <a:spcAft>
                <a:spcPts val="0"/>
              </a:spcAft>
              <a:buFontTx/>
              <a:buChar char="-"/>
              <a:defRPr/>
            </a:pPr>
            <a:r>
              <a:rPr lang="it-IT" sz="2400" dirty="0">
                <a:latin typeface="+mn-lt"/>
              </a:rPr>
              <a:t>Caratteristiche del personale docente (età, titoli professionali)</a:t>
            </a:r>
          </a:p>
          <a:p>
            <a:pPr marL="342900" indent="-342900" fontAlgn="auto">
              <a:spcBef>
                <a:spcPts val="0"/>
              </a:spcBef>
              <a:spcAft>
                <a:spcPts val="0"/>
              </a:spcAft>
              <a:buFontTx/>
              <a:buChar char="-"/>
              <a:defRPr/>
            </a:pPr>
            <a:r>
              <a:rPr lang="it-IT" sz="2400" dirty="0">
                <a:latin typeface="+mn-lt"/>
              </a:rPr>
              <a:t>Mobilità (domande di trasferimento presentate, accolte)</a:t>
            </a:r>
          </a:p>
          <a:p>
            <a:pPr marL="342900" indent="-342900" fontAlgn="auto">
              <a:spcBef>
                <a:spcPts val="0"/>
              </a:spcBef>
              <a:spcAft>
                <a:spcPts val="0"/>
              </a:spcAft>
              <a:buFontTx/>
              <a:buChar char="-"/>
              <a:defRPr/>
            </a:pPr>
            <a:r>
              <a:rPr lang="it-IT" sz="2400" dirty="0">
                <a:latin typeface="+mn-lt"/>
              </a:rPr>
              <a:t>Assenze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a:grpSpLocks/>
          </p:cNvGrpSpPr>
          <p:nvPr/>
        </p:nvGrpSpPr>
        <p:grpSpPr bwMode="auto">
          <a:xfrm>
            <a:off x="1692275" y="188913"/>
            <a:ext cx="5440363" cy="1150937"/>
            <a:chOff x="127328" y="4005064"/>
            <a:chExt cx="5439856" cy="1152128"/>
          </a:xfrm>
        </p:grpSpPr>
        <p:sp>
          <p:nvSpPr>
            <p:cNvPr id="3" name="Rettangolo arrotondato 2"/>
            <p:cNvSpPr/>
            <p:nvPr/>
          </p:nvSpPr>
          <p:spPr>
            <a:xfrm>
              <a:off x="127328" y="4005064"/>
              <a:ext cx="5409696"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5061" name="CasellaDiTesto 3"/>
            <p:cNvSpPr txBox="1">
              <a:spLocks noChangeArrowheads="1"/>
            </p:cNvSpPr>
            <p:nvPr/>
          </p:nvSpPr>
          <p:spPr bwMode="auto">
            <a:xfrm>
              <a:off x="310600" y="4319518"/>
              <a:ext cx="5256584" cy="523220"/>
            </a:xfrm>
            <a:prstGeom prst="rect">
              <a:avLst/>
            </a:prstGeom>
            <a:noFill/>
            <a:ln w="9525">
              <a:noFill/>
              <a:miter lim="800000"/>
              <a:headEnd/>
              <a:tailEnd/>
            </a:ln>
          </p:spPr>
          <p:txBody>
            <a:bodyPr>
              <a:spAutoFit/>
            </a:bodyPr>
            <a:lstStyle/>
            <a:p>
              <a:pPr algn="ctr"/>
              <a:r>
                <a:rPr lang="it-IT" sz="2800"/>
                <a:t>ESITI FORMATIVI ED EDUCATIVI</a:t>
              </a:r>
            </a:p>
          </p:txBody>
        </p:sp>
      </p:grpSp>
      <p:sp>
        <p:nvSpPr>
          <p:cNvPr id="45059" name="CasellaDiTesto 4"/>
          <p:cNvSpPr txBox="1">
            <a:spLocks noChangeArrowheads="1"/>
          </p:cNvSpPr>
          <p:nvPr/>
        </p:nvSpPr>
        <p:spPr bwMode="auto">
          <a:xfrm>
            <a:off x="323850" y="1700213"/>
            <a:ext cx="8208963" cy="4524375"/>
          </a:xfrm>
          <a:prstGeom prst="rect">
            <a:avLst/>
          </a:prstGeom>
          <a:noFill/>
          <a:ln w="9525">
            <a:noFill/>
            <a:miter lim="800000"/>
            <a:headEnd/>
            <a:tailEnd/>
          </a:ln>
        </p:spPr>
        <p:txBody>
          <a:bodyPr>
            <a:spAutoFit/>
          </a:bodyPr>
          <a:lstStyle/>
          <a:p>
            <a:pPr marL="285750" indent="-285750">
              <a:buFontTx/>
              <a:buChar char="-"/>
            </a:pPr>
            <a:r>
              <a:rPr lang="it-IT" sz="2400"/>
              <a:t>Abbandoni scolastici </a:t>
            </a:r>
          </a:p>
          <a:p>
            <a:pPr marL="285750" indent="-285750">
              <a:buFontTx/>
              <a:buChar char="-"/>
            </a:pPr>
            <a:r>
              <a:rPr lang="it-IT" sz="2400"/>
              <a:t>Trasferimenti in entrata e in uscita</a:t>
            </a:r>
          </a:p>
          <a:p>
            <a:pPr marL="285750" indent="-285750">
              <a:buFontTx/>
              <a:buChar char="-"/>
            </a:pPr>
            <a:r>
              <a:rPr lang="it-IT" sz="2400"/>
              <a:t>Assenze</a:t>
            </a:r>
          </a:p>
          <a:p>
            <a:pPr marL="285750" indent="-285750">
              <a:buFontTx/>
              <a:buChar char="-"/>
            </a:pPr>
            <a:r>
              <a:rPr lang="it-IT" sz="2400"/>
              <a:t>Esiti scrutini intermedi e finali</a:t>
            </a:r>
          </a:p>
          <a:p>
            <a:pPr marL="285750" indent="-285750">
              <a:buFontTx/>
              <a:buChar char="-"/>
            </a:pPr>
            <a:r>
              <a:rPr lang="it-IT" sz="2400"/>
              <a:t>Sospensione giudizio  e attività di recupero</a:t>
            </a:r>
          </a:p>
          <a:p>
            <a:pPr marL="285750" indent="-285750">
              <a:buFontTx/>
              <a:buChar char="-"/>
            </a:pPr>
            <a:r>
              <a:rPr lang="it-IT" sz="2400"/>
              <a:t>Esami di Stato (ammessi, diplomati, votazioni)</a:t>
            </a:r>
          </a:p>
          <a:p>
            <a:pPr marL="285750" indent="-285750">
              <a:buFontTx/>
              <a:buChar char="-"/>
            </a:pPr>
            <a:r>
              <a:rPr lang="it-IT" sz="2400"/>
              <a:t>Stage formativi</a:t>
            </a:r>
          </a:p>
          <a:p>
            <a:pPr marL="285750" indent="-285750">
              <a:buFontTx/>
              <a:buChar char="-"/>
            </a:pPr>
            <a:r>
              <a:rPr lang="it-IT" sz="2400"/>
              <a:t>Soggiorni all’estero</a:t>
            </a:r>
          </a:p>
          <a:p>
            <a:pPr marL="285750" indent="-285750">
              <a:buFontTx/>
              <a:buChar char="-"/>
            </a:pPr>
            <a:r>
              <a:rPr lang="it-IT" sz="2400"/>
              <a:t>Immatricolazioni all’università</a:t>
            </a:r>
          </a:p>
          <a:p>
            <a:pPr marL="285750" indent="-285750">
              <a:buFontTx/>
              <a:buChar char="-"/>
            </a:pPr>
            <a:r>
              <a:rPr lang="it-IT" sz="2400"/>
              <a:t>Crediti al primo anno accademico  </a:t>
            </a:r>
          </a:p>
          <a:p>
            <a:pPr marL="285750" indent="-285750">
              <a:buFontTx/>
              <a:buChar char="-"/>
            </a:pPr>
            <a:r>
              <a:rPr lang="it-IT" sz="2400"/>
              <a:t>Crediti al primo e al secondo </a:t>
            </a:r>
          </a:p>
          <a:p>
            <a:pPr marL="285750" indent="-285750">
              <a:buFontTx/>
              <a:buChar char="-"/>
            </a:pPr>
            <a:r>
              <a:rPr lang="it-IT" sz="2400"/>
              <a:t>Immatricolati senza crediti</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olo 1"/>
          <p:cNvSpPr>
            <a:spLocks noGrp="1"/>
          </p:cNvSpPr>
          <p:nvPr>
            <p:ph type="title"/>
          </p:nvPr>
        </p:nvSpPr>
        <p:spPr>
          <a:xfrm>
            <a:off x="468313" y="115888"/>
            <a:ext cx="8229600" cy="1143000"/>
          </a:xfrm>
        </p:spPr>
        <p:txBody>
          <a:bodyPr/>
          <a:lstStyle/>
          <a:p>
            <a:pPr algn="ctr" eaLnBrk="1" hangingPunct="1"/>
            <a:r>
              <a:rPr lang="it-IT" sz="4000" smtClean="0">
                <a:solidFill>
                  <a:srgbClr val="003399"/>
                </a:solidFill>
              </a:rPr>
              <a:t>Scuola in Chiaro: studenti</a:t>
            </a:r>
          </a:p>
        </p:txBody>
      </p:sp>
      <p:pic>
        <p:nvPicPr>
          <p:cNvPr id="46083" name="Immagine 6"/>
          <p:cNvPicPr>
            <a:picLocks noChangeAspect="1"/>
          </p:cNvPicPr>
          <p:nvPr/>
        </p:nvPicPr>
        <p:blipFill>
          <a:blip r:embed="rId2" cstate="print"/>
          <a:srcRect/>
          <a:stretch>
            <a:fillRect/>
          </a:stretch>
        </p:blipFill>
        <p:spPr bwMode="auto">
          <a:xfrm>
            <a:off x="742950" y="1268413"/>
            <a:ext cx="7645400" cy="4465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olo 1"/>
          <p:cNvSpPr>
            <a:spLocks noGrp="1"/>
          </p:cNvSpPr>
          <p:nvPr>
            <p:ph type="title"/>
          </p:nvPr>
        </p:nvSpPr>
        <p:spPr/>
        <p:txBody>
          <a:bodyPr/>
          <a:lstStyle/>
          <a:p>
            <a:pPr eaLnBrk="1" hangingPunct="1"/>
            <a:r>
              <a:rPr lang="it-IT" smtClean="0"/>
              <a:t>Scuola in Chiaro: esiti</a:t>
            </a:r>
          </a:p>
        </p:txBody>
      </p:sp>
      <p:pic>
        <p:nvPicPr>
          <p:cNvPr id="47107" name="Picture 2"/>
          <p:cNvPicPr>
            <a:picLocks noChangeAspect="1" noChangeArrowheads="1"/>
          </p:cNvPicPr>
          <p:nvPr/>
        </p:nvPicPr>
        <p:blipFill>
          <a:blip r:embed="rId2" cstate="print"/>
          <a:srcRect/>
          <a:stretch>
            <a:fillRect/>
          </a:stretch>
        </p:blipFill>
        <p:spPr bwMode="auto">
          <a:xfrm>
            <a:off x="179388" y="1196975"/>
            <a:ext cx="4464050" cy="2232025"/>
          </a:xfrm>
          <a:prstGeom prst="rect">
            <a:avLst/>
          </a:prstGeom>
          <a:noFill/>
          <a:ln w="9525">
            <a:noFill/>
            <a:miter lim="800000"/>
            <a:headEnd/>
            <a:tailEnd/>
          </a:ln>
        </p:spPr>
      </p:pic>
      <p:pic>
        <p:nvPicPr>
          <p:cNvPr id="47108" name="Picture 3"/>
          <p:cNvPicPr>
            <a:picLocks noChangeAspect="1" noChangeArrowheads="1"/>
          </p:cNvPicPr>
          <p:nvPr/>
        </p:nvPicPr>
        <p:blipFill>
          <a:blip r:embed="rId3" cstate="print"/>
          <a:srcRect/>
          <a:stretch>
            <a:fillRect/>
          </a:stretch>
        </p:blipFill>
        <p:spPr bwMode="auto">
          <a:xfrm>
            <a:off x="107950" y="3789363"/>
            <a:ext cx="4476750" cy="2519362"/>
          </a:xfrm>
          <a:prstGeom prst="rect">
            <a:avLst/>
          </a:prstGeom>
          <a:noFill/>
          <a:ln w="9525">
            <a:noFill/>
            <a:miter lim="800000"/>
            <a:headEnd/>
            <a:tailEnd/>
          </a:ln>
        </p:spPr>
      </p:pic>
      <p:pic>
        <p:nvPicPr>
          <p:cNvPr id="47109" name="Picture 4"/>
          <p:cNvPicPr>
            <a:picLocks noChangeAspect="1" noChangeArrowheads="1"/>
          </p:cNvPicPr>
          <p:nvPr/>
        </p:nvPicPr>
        <p:blipFill>
          <a:blip r:embed="rId4" cstate="print"/>
          <a:srcRect/>
          <a:stretch>
            <a:fillRect/>
          </a:stretch>
        </p:blipFill>
        <p:spPr bwMode="auto">
          <a:xfrm>
            <a:off x="4572000" y="1196975"/>
            <a:ext cx="4403725" cy="5111750"/>
          </a:xfrm>
          <a:prstGeom prst="rect">
            <a:avLst/>
          </a:prstGeom>
          <a:noFill/>
          <a:ln w="9525">
            <a:noFill/>
            <a:miter lim="800000"/>
            <a:headEnd/>
            <a:tailEnd/>
          </a:ln>
        </p:spPr>
      </p:pic>
      <p:sp>
        <p:nvSpPr>
          <p:cNvPr id="8" name="Freccia in giù 7"/>
          <p:cNvSpPr/>
          <p:nvPr/>
        </p:nvSpPr>
        <p:spPr>
          <a:xfrm>
            <a:off x="2124075" y="3429000"/>
            <a:ext cx="215900"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9" name="Freccia a destra 8"/>
          <p:cNvSpPr/>
          <p:nvPr/>
        </p:nvSpPr>
        <p:spPr>
          <a:xfrm>
            <a:off x="4140200" y="4076700"/>
            <a:ext cx="503238"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0" name="Titolo 1"/>
          <p:cNvSpPr txBox="1">
            <a:spLocks/>
          </p:cNvSpPr>
          <p:nvPr/>
        </p:nvSpPr>
        <p:spPr bwMode="auto">
          <a:xfrm>
            <a:off x="611188" y="0"/>
            <a:ext cx="7924800" cy="1143000"/>
          </a:xfrm>
          <a:prstGeom prst="roundRect">
            <a:avLst>
              <a:gd name="adj" fmla="val 21667"/>
            </a:avLst>
          </a:prstGeom>
          <a:noFill/>
          <a:ln w="9525">
            <a:noFill/>
            <a:round/>
            <a:headEnd/>
            <a:tailEnd/>
          </a:ln>
        </p:spPr>
        <p:txBody>
          <a:bodyPr anchor="b"/>
          <a:lstStyle/>
          <a:p>
            <a:pPr algn="ctr">
              <a:lnSpc>
                <a:spcPct val="90000"/>
              </a:lnSpc>
              <a:defRPr/>
            </a:pPr>
            <a:r>
              <a:rPr lang="it-IT" sz="3600" b="1" kern="0" dirty="0">
                <a:solidFill>
                  <a:srgbClr val="003399"/>
                </a:solidFill>
                <a:latin typeface="+mj-lt"/>
                <a:ea typeface="+mj-ea"/>
                <a:cs typeface="+mj-cs"/>
              </a:rPr>
              <a:t>Scuola in Chiaro: esiti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388" y="188913"/>
            <a:ext cx="8713787" cy="6480175"/>
          </a:xfrm>
          <a:solidFill>
            <a:schemeClr val="bg1"/>
          </a:solidFill>
        </p:spPr>
        <p:txBody>
          <a:bodyPr>
            <a:noAutofit/>
          </a:bodyPr>
          <a:lstStyle/>
          <a:p>
            <a:pPr marL="457200" indent="-457200" eaLnBrk="1" hangingPunct="1">
              <a:buFont typeface="+mj-lt"/>
              <a:buAutoNum type="arabicPeriod"/>
              <a:defRPr/>
            </a:pPr>
            <a:r>
              <a:rPr lang="it-IT" sz="2200" dirty="0" smtClean="0">
                <a:solidFill>
                  <a:schemeClr val="tx1">
                    <a:lumMod val="95000"/>
                    <a:lumOff val="5000"/>
                  </a:schemeClr>
                </a:solidFill>
              </a:rPr>
              <a:t>È necessario avere la consapevolezza che nella scuola “vi sono cose che contano e che non riusciamo a contare”, ma allo stesso tempo oggi </a:t>
            </a:r>
            <a:r>
              <a:rPr lang="it-IT" sz="2200" b="1" dirty="0" smtClean="0">
                <a:solidFill>
                  <a:schemeClr val="tx1">
                    <a:lumMod val="95000"/>
                    <a:lumOff val="5000"/>
                  </a:schemeClr>
                </a:solidFill>
              </a:rPr>
              <a:t>abbiamo a disposizione molti dati che ci aiutano a migliorare </a:t>
            </a:r>
            <a:r>
              <a:rPr lang="it-IT" sz="2200" dirty="0" smtClean="0">
                <a:solidFill>
                  <a:schemeClr val="tx1">
                    <a:lumMod val="95000"/>
                    <a:lumOff val="5000"/>
                  </a:schemeClr>
                </a:solidFill>
              </a:rPr>
              <a:t>e che non sempre valorizziamo</a:t>
            </a:r>
          </a:p>
          <a:p>
            <a:pPr marL="457200" indent="-457200" eaLnBrk="1" hangingPunct="1">
              <a:buFont typeface="+mj-lt"/>
              <a:buAutoNum type="arabicPeriod"/>
              <a:defRPr/>
            </a:pPr>
            <a:endParaRPr lang="it-IT" sz="2200" dirty="0" smtClean="0">
              <a:solidFill>
                <a:schemeClr val="tx1">
                  <a:lumMod val="95000"/>
                  <a:lumOff val="5000"/>
                </a:schemeClr>
              </a:solidFill>
            </a:endParaRPr>
          </a:p>
          <a:p>
            <a:pPr marL="457200" indent="-457200" eaLnBrk="1" hangingPunct="1">
              <a:buFont typeface="+mj-lt"/>
              <a:buAutoNum type="arabicPeriod"/>
              <a:defRPr/>
            </a:pPr>
            <a:r>
              <a:rPr lang="it-IT" sz="2200" dirty="0" smtClean="0">
                <a:solidFill>
                  <a:schemeClr val="tx1">
                    <a:lumMod val="95000"/>
                    <a:lumOff val="5000"/>
                  </a:schemeClr>
                </a:solidFill>
              </a:rPr>
              <a:t>È necessario avere dati a disposizione e comparare i “risultati” ma occorre tener conto del </a:t>
            </a:r>
            <a:r>
              <a:rPr lang="it-IT" sz="2200" b="1" u="sng" dirty="0" smtClean="0">
                <a:solidFill>
                  <a:schemeClr val="tx1">
                    <a:lumMod val="95000"/>
                    <a:lumOff val="5000"/>
                  </a:schemeClr>
                </a:solidFill>
              </a:rPr>
              <a:t>contesto</a:t>
            </a:r>
            <a:r>
              <a:rPr lang="it-IT" sz="2200" dirty="0" smtClean="0">
                <a:solidFill>
                  <a:schemeClr val="tx1">
                    <a:lumMod val="95000"/>
                    <a:lumOff val="5000"/>
                  </a:schemeClr>
                </a:solidFill>
              </a:rPr>
              <a:t> in cui una scuola opera</a:t>
            </a:r>
          </a:p>
          <a:p>
            <a:pPr marL="457200" indent="-457200" eaLnBrk="1" hangingPunct="1">
              <a:buFont typeface="+mj-lt"/>
              <a:buAutoNum type="arabicPeriod"/>
              <a:defRPr/>
            </a:pPr>
            <a:endParaRPr lang="it-IT" sz="2200" dirty="0" smtClean="0">
              <a:solidFill>
                <a:schemeClr val="tx1">
                  <a:lumMod val="95000"/>
                  <a:lumOff val="5000"/>
                </a:schemeClr>
              </a:solidFill>
            </a:endParaRPr>
          </a:p>
          <a:p>
            <a:pPr marL="457200" indent="-457200" eaLnBrk="1" hangingPunct="1">
              <a:buFont typeface="+mj-lt"/>
              <a:buAutoNum type="arabicPeriod"/>
              <a:defRPr/>
            </a:pPr>
            <a:r>
              <a:rPr lang="it-IT" sz="2200" dirty="0" smtClean="0">
                <a:solidFill>
                  <a:schemeClr val="tx1">
                    <a:lumMod val="95000"/>
                    <a:lumOff val="5000"/>
                  </a:schemeClr>
                </a:solidFill>
              </a:rPr>
              <a:t>È necessario analizzare i </a:t>
            </a:r>
            <a:r>
              <a:rPr lang="it-IT" sz="2200" b="1" u="sng" dirty="0" smtClean="0">
                <a:solidFill>
                  <a:schemeClr val="tx1">
                    <a:lumMod val="95000"/>
                    <a:lumOff val="5000"/>
                  </a:schemeClr>
                </a:solidFill>
              </a:rPr>
              <a:t>processi</a:t>
            </a:r>
            <a:r>
              <a:rPr lang="it-IT" sz="2200" dirty="0" smtClean="0">
                <a:solidFill>
                  <a:schemeClr val="tx1">
                    <a:lumMod val="95000"/>
                    <a:lumOff val="5000"/>
                  </a:schemeClr>
                </a:solidFill>
              </a:rPr>
              <a:t> in atto e continuare a migliorarli: valorizzare i punti di forza, affrontare le criticità</a:t>
            </a:r>
            <a:r>
              <a:rPr lang="it-IT" sz="2200" dirty="0" smtClean="0">
                <a:solidFill>
                  <a:schemeClr val="tx1">
                    <a:lumMod val="95000"/>
                    <a:lumOff val="5000"/>
                  </a:schemeClr>
                </a:solidFill>
                <a:sym typeface="Wingdings" pitchFamily="2" charset="2"/>
              </a:rPr>
              <a:t> della singola scuola (sfruttando l’informazione</a:t>
            </a:r>
            <a:r>
              <a:rPr lang="it-IT" sz="2200" i="1" dirty="0" smtClean="0">
                <a:solidFill>
                  <a:schemeClr val="tx1">
                    <a:lumMod val="95000"/>
                    <a:lumOff val="5000"/>
                  </a:schemeClr>
                </a:solidFill>
                <a:sym typeface="Wingdings" pitchFamily="2" charset="2"/>
              </a:rPr>
              <a:t> soft </a:t>
            </a:r>
            <a:r>
              <a:rPr lang="it-IT" sz="2200" dirty="0" smtClean="0">
                <a:solidFill>
                  <a:schemeClr val="tx1">
                    <a:lumMod val="95000"/>
                    <a:lumOff val="5000"/>
                  </a:schemeClr>
                </a:solidFill>
                <a:sym typeface="Wingdings" pitchFamily="2" charset="2"/>
              </a:rPr>
              <a:t>disponibile localmente) e non applicare un “modello predefinito centralmente”</a:t>
            </a:r>
          </a:p>
          <a:p>
            <a:pPr marL="457200" indent="-457200" eaLnBrk="1" hangingPunct="1">
              <a:buFont typeface="+mj-lt"/>
              <a:buAutoNum type="arabicPeriod"/>
              <a:defRPr/>
            </a:pPr>
            <a:endParaRPr lang="it-IT" sz="2200" dirty="0" smtClean="0">
              <a:solidFill>
                <a:schemeClr val="tx1">
                  <a:lumMod val="95000"/>
                  <a:lumOff val="5000"/>
                </a:schemeClr>
              </a:solidFill>
            </a:endParaRPr>
          </a:p>
          <a:p>
            <a:pPr marL="457200" indent="-457200" eaLnBrk="1" hangingPunct="1">
              <a:buFont typeface="+mj-lt"/>
              <a:buAutoNum type="arabicPeriod"/>
              <a:defRPr/>
            </a:pPr>
            <a:r>
              <a:rPr lang="it-IT" sz="2200" dirty="0" smtClean="0">
                <a:solidFill>
                  <a:schemeClr val="tx1">
                    <a:lumMod val="95000"/>
                    <a:lumOff val="5000"/>
                  </a:schemeClr>
                </a:solidFill>
              </a:rPr>
              <a:t>È necessario non perdere di mira la finalità: </a:t>
            </a:r>
            <a:r>
              <a:rPr lang="it-IT" sz="2200" b="1" u="sng" dirty="0" smtClean="0">
                <a:solidFill>
                  <a:schemeClr val="tx1">
                    <a:lumMod val="95000"/>
                    <a:lumOff val="5000"/>
                  </a:schemeClr>
                </a:solidFill>
              </a:rPr>
              <a:t>migliorare gli esiti formativi ed educativi degli studenti</a:t>
            </a:r>
          </a:p>
          <a:p>
            <a:pPr marL="457200" indent="-457200" eaLnBrk="1" hangingPunct="1">
              <a:buFont typeface="+mj-lt"/>
              <a:buAutoNum type="arabicPeriod"/>
              <a:defRPr/>
            </a:pPr>
            <a:endParaRPr lang="it-IT" sz="2200" b="1" u="sng" dirty="0" smtClean="0">
              <a:solidFill>
                <a:schemeClr val="tx1">
                  <a:lumMod val="95000"/>
                  <a:lumOff val="5000"/>
                </a:schemeClr>
              </a:solidFill>
            </a:endParaRPr>
          </a:p>
          <a:p>
            <a:pPr marL="457200" indent="-457200" algn="ctr" eaLnBrk="1" hangingPunct="1">
              <a:buFont typeface="Arial" charset="0"/>
              <a:buNone/>
              <a:defRPr/>
            </a:pPr>
            <a:r>
              <a:rPr lang="it-IT" sz="2200" dirty="0" smtClean="0">
                <a:solidFill>
                  <a:schemeClr val="tx1">
                    <a:lumMod val="95000"/>
                    <a:lumOff val="5000"/>
                  </a:schemeClr>
                </a:solidFill>
              </a:rPr>
              <a:t>È necessario avere strumenti comuni </a:t>
            </a:r>
            <a:r>
              <a:rPr lang="it-IT" sz="2200" b="1" u="sng" dirty="0" smtClean="0">
                <a:solidFill>
                  <a:schemeClr val="tx1">
                    <a:lumMod val="95000"/>
                    <a:lumOff val="5000"/>
                  </a:schemeClr>
                </a:solidFill>
              </a:rPr>
              <a:t>in una cornice di riferimento</a:t>
            </a:r>
          </a:p>
          <a:p>
            <a:pPr eaLnBrk="1" hangingPunct="1">
              <a:buFont typeface="Arial" charset="0"/>
              <a:buChar char="•"/>
              <a:defRPr/>
            </a:pPr>
            <a:endParaRPr lang="it-IT" sz="22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olo 1"/>
          <p:cNvSpPr>
            <a:spLocks noGrp="1"/>
          </p:cNvSpPr>
          <p:nvPr>
            <p:ph type="title"/>
          </p:nvPr>
        </p:nvSpPr>
        <p:spPr>
          <a:xfrm>
            <a:off x="468313" y="188913"/>
            <a:ext cx="8229600" cy="850900"/>
          </a:xfrm>
        </p:spPr>
        <p:txBody>
          <a:bodyPr/>
          <a:lstStyle/>
          <a:p>
            <a:pPr algn="ctr" eaLnBrk="1" hangingPunct="1"/>
            <a:r>
              <a:rPr lang="it-IT" sz="3200" smtClean="0">
                <a:solidFill>
                  <a:srgbClr val="003399"/>
                </a:solidFill>
              </a:rPr>
              <a:t>LA CORNICE DI RIFERIMENTO</a:t>
            </a:r>
          </a:p>
        </p:txBody>
      </p:sp>
      <p:graphicFrame>
        <p:nvGraphicFramePr>
          <p:cNvPr id="6" name="Segnaposto contenuto 5"/>
          <p:cNvGraphicFramePr>
            <a:graphicFrameLocks noGrp="1"/>
          </p:cNvGraphicFramePr>
          <p:nvPr>
            <p:ph idx="1"/>
          </p:nvPr>
        </p:nvGraphicFramePr>
        <p:xfrm>
          <a:off x="467544" y="1484784"/>
          <a:ext cx="8208912" cy="4641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asellaDiTesto 10"/>
          <p:cNvSpPr txBox="1"/>
          <p:nvPr/>
        </p:nvSpPr>
        <p:spPr>
          <a:xfrm>
            <a:off x="323850" y="1052513"/>
            <a:ext cx="8569325" cy="430212"/>
          </a:xfrm>
          <a:prstGeom prst="rect">
            <a:avLst/>
          </a:prstGeom>
          <a:solidFill>
            <a:schemeClr val="tx1">
              <a:lumMod val="65000"/>
              <a:lumOff val="35000"/>
            </a:schemeClr>
          </a:solidFill>
        </p:spPr>
        <p:txBody>
          <a:bodyPr>
            <a:spAutoFit/>
          </a:bodyPr>
          <a:lstStyle/>
          <a:p>
            <a:pPr algn="ctr">
              <a:defRPr/>
            </a:pPr>
            <a:r>
              <a:rPr lang="it-IT" sz="2200" b="1" dirty="0">
                <a:solidFill>
                  <a:schemeClr val="bg1"/>
                </a:solidFill>
                <a:latin typeface="Arial" charset="0"/>
              </a:rPr>
              <a:t>VINCOLI E OPPORTUNITA’</a:t>
            </a:r>
          </a:p>
        </p:txBody>
      </p:sp>
      <p:sp>
        <p:nvSpPr>
          <p:cNvPr id="12" name="CasellaDiTesto 11"/>
          <p:cNvSpPr txBox="1"/>
          <p:nvPr/>
        </p:nvSpPr>
        <p:spPr>
          <a:xfrm>
            <a:off x="395288" y="6165850"/>
            <a:ext cx="8569325" cy="431800"/>
          </a:xfrm>
          <a:prstGeom prst="rect">
            <a:avLst/>
          </a:prstGeom>
          <a:solidFill>
            <a:schemeClr val="tx1">
              <a:lumMod val="65000"/>
              <a:lumOff val="35000"/>
            </a:schemeClr>
          </a:solidFill>
        </p:spPr>
        <p:txBody>
          <a:bodyPr>
            <a:spAutoFit/>
          </a:bodyPr>
          <a:lstStyle/>
          <a:p>
            <a:pPr algn="ctr">
              <a:defRPr/>
            </a:pPr>
            <a:r>
              <a:rPr lang="it-IT" sz="2200" b="1" dirty="0">
                <a:solidFill>
                  <a:schemeClr val="bg1"/>
                </a:solidFill>
                <a:latin typeface="Arial" charset="0"/>
              </a:rPr>
              <a:t>IMPATTI</a:t>
            </a:r>
          </a:p>
        </p:txBody>
      </p:sp>
      <p:sp>
        <p:nvSpPr>
          <p:cNvPr id="9" name="Freccia circolare a sinistra 8"/>
          <p:cNvSpPr/>
          <p:nvPr/>
        </p:nvSpPr>
        <p:spPr>
          <a:xfrm>
            <a:off x="5003800" y="1484313"/>
            <a:ext cx="3671888" cy="4897437"/>
          </a:xfrm>
          <a:prstGeom prst="curvedLeftArrow">
            <a:avLst>
              <a:gd name="adj1" fmla="val 7401"/>
              <a:gd name="adj2" fmla="val 18927"/>
              <a:gd name="adj3" fmla="val 34315"/>
            </a:avLst>
          </a:prstGeom>
          <a:solidFill>
            <a:schemeClr val="tx1">
              <a:lumMod val="85000"/>
              <a:lumOff val="1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10" name="Freccia circolare a sinistra 9"/>
          <p:cNvSpPr/>
          <p:nvPr/>
        </p:nvSpPr>
        <p:spPr>
          <a:xfrm rot="10800000">
            <a:off x="468313" y="1268413"/>
            <a:ext cx="3671887" cy="4968875"/>
          </a:xfrm>
          <a:prstGeom prst="curvedLeftArrow">
            <a:avLst>
              <a:gd name="adj1" fmla="val 4876"/>
              <a:gd name="adj2" fmla="val 18927"/>
              <a:gd name="adj3" fmla="val 32906"/>
            </a:avLst>
          </a:prstGeom>
          <a:solidFill>
            <a:schemeClr val="tx1">
              <a:lumMod val="85000"/>
              <a:lumOff val="1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179388" y="115888"/>
          <a:ext cx="8784978" cy="6639592"/>
        </p:xfrm>
        <a:graphic>
          <a:graphicData uri="http://schemas.openxmlformats.org/drawingml/2006/table">
            <a:tbl>
              <a:tblPr firstRow="1" bandRow="1">
                <a:tableStyleId>{073A0DAA-6AF3-43AB-8588-CEC1D06C72B9}</a:tableStyleId>
              </a:tblPr>
              <a:tblGrid>
                <a:gridCol w="1488758"/>
                <a:gridCol w="3839835"/>
                <a:gridCol w="1656184"/>
                <a:gridCol w="1800201"/>
              </a:tblGrid>
              <a:tr h="390339">
                <a:tc>
                  <a:txBody>
                    <a:bodyPr/>
                    <a:lstStyle/>
                    <a:p>
                      <a:pPr algn="ctr">
                        <a:lnSpc>
                          <a:spcPct val="115000"/>
                        </a:lnSpc>
                        <a:spcAft>
                          <a:spcPts val="0"/>
                        </a:spcAft>
                      </a:pPr>
                      <a:r>
                        <a:rPr lang="it-IT" sz="1600" dirty="0"/>
                        <a:t>ESITI</a:t>
                      </a:r>
                      <a:endParaRPr lang="it-IT" sz="1600" dirty="0">
                        <a:latin typeface="Calibri"/>
                        <a:ea typeface="Times New Roman"/>
                        <a:cs typeface="Calibri"/>
                      </a:endParaRPr>
                    </a:p>
                  </a:txBody>
                  <a:tcPr marL="68580" marR="68580" marT="0" marB="0"/>
                </a:tc>
                <a:tc>
                  <a:txBody>
                    <a:bodyPr/>
                    <a:lstStyle/>
                    <a:p>
                      <a:pPr algn="ctr">
                        <a:lnSpc>
                          <a:spcPct val="115000"/>
                        </a:lnSpc>
                        <a:spcAft>
                          <a:spcPts val="0"/>
                        </a:spcAft>
                      </a:pPr>
                      <a:r>
                        <a:rPr lang="it-IT" sz="1600"/>
                        <a:t>INDICATORI</a:t>
                      </a:r>
                      <a:endParaRPr lang="it-IT" sz="1600">
                        <a:latin typeface="Calibri"/>
                        <a:ea typeface="Times New Roman"/>
                        <a:cs typeface="Calibri"/>
                      </a:endParaRPr>
                    </a:p>
                  </a:txBody>
                  <a:tcPr marL="68580" marR="68580" marT="0" marB="0"/>
                </a:tc>
                <a:tc>
                  <a:txBody>
                    <a:bodyPr/>
                    <a:lstStyle/>
                    <a:p>
                      <a:pPr algn="ctr">
                        <a:lnSpc>
                          <a:spcPct val="115000"/>
                        </a:lnSpc>
                        <a:spcAft>
                          <a:spcPts val="0"/>
                        </a:spcAft>
                      </a:pPr>
                      <a:r>
                        <a:rPr lang="it-IT" sz="1600"/>
                        <a:t>DATI</a:t>
                      </a:r>
                      <a:endParaRPr lang="it-IT" sz="1600">
                        <a:latin typeface="Calibri"/>
                        <a:ea typeface="Times New Roman"/>
                        <a:cs typeface="Calibri"/>
                      </a:endParaRPr>
                    </a:p>
                  </a:txBody>
                  <a:tcPr marL="68580" marR="68580" marT="0" marB="0"/>
                </a:tc>
                <a:tc>
                  <a:txBody>
                    <a:bodyPr/>
                    <a:lstStyle/>
                    <a:p>
                      <a:pPr algn="ctr">
                        <a:lnSpc>
                          <a:spcPct val="115000"/>
                        </a:lnSpc>
                        <a:spcAft>
                          <a:spcPts val="0"/>
                        </a:spcAft>
                      </a:pPr>
                      <a:r>
                        <a:rPr lang="it-IT" sz="1600" dirty="0" smtClean="0"/>
                        <a:t>SCUOLA</a:t>
                      </a:r>
                      <a:endParaRPr lang="it-IT" sz="1600" dirty="0">
                        <a:latin typeface="Calibri"/>
                        <a:ea typeface="Times New Roman"/>
                        <a:cs typeface="Calibri"/>
                      </a:endParaRPr>
                    </a:p>
                  </a:txBody>
                  <a:tcPr marL="68580" marR="68580" marT="0" marB="0"/>
                </a:tc>
              </a:tr>
              <a:tr h="572046">
                <a:tc rowSpan="4">
                  <a:txBody>
                    <a:bodyPr/>
                    <a:lstStyle/>
                    <a:p>
                      <a:pPr marL="114300">
                        <a:lnSpc>
                          <a:spcPct val="115000"/>
                        </a:lnSpc>
                        <a:spcAft>
                          <a:spcPts val="0"/>
                        </a:spcAft>
                      </a:pPr>
                      <a:r>
                        <a:rPr lang="it-IT" sz="1600" dirty="0"/>
                        <a:t>Successo scolastico</a:t>
                      </a:r>
                      <a:endParaRPr lang="it-IT" sz="1600" b="1" dirty="0">
                        <a:latin typeface="Calibri"/>
                        <a:ea typeface="Times New Roman"/>
                        <a:cs typeface="Calibri"/>
                      </a:endParaRPr>
                    </a:p>
                  </a:txBody>
                  <a:tcPr marL="68580" marR="68580" marT="0" marB="0"/>
                </a:tc>
                <a:tc>
                  <a:txBody>
                    <a:bodyPr/>
                    <a:lstStyle/>
                    <a:p>
                      <a:pPr marL="342900" lvl="0" indent="-342900">
                        <a:lnSpc>
                          <a:spcPct val="115000"/>
                        </a:lnSpc>
                        <a:spcAft>
                          <a:spcPts val="0"/>
                        </a:spcAft>
                        <a:buFont typeface="+mj-lt"/>
                        <a:buNone/>
                        <a:tabLst>
                          <a:tab pos="457200" algn="l"/>
                        </a:tabLst>
                      </a:pPr>
                      <a:r>
                        <a:rPr lang="it-IT" sz="1400" dirty="0" smtClean="0"/>
                        <a:t>1. Esiti </a:t>
                      </a:r>
                      <a:r>
                        <a:rPr lang="it-IT" sz="1400" dirty="0"/>
                        <a:t>degli scrutini (studenti ammessi alla classe successiva, per anno di corso)</a:t>
                      </a:r>
                      <a:endParaRPr lang="it-IT" sz="1400" dirty="0">
                        <a:latin typeface="Calibri"/>
                        <a:ea typeface="Times New Roman"/>
                        <a:cs typeface="Times New Roman"/>
                      </a:endParaRPr>
                    </a:p>
                  </a:txBody>
                  <a:tcPr marL="68580" marR="68580" marT="0" marB="0"/>
                </a:tc>
                <a:tc>
                  <a:txBody>
                    <a:bodyPr/>
                    <a:lstStyle/>
                    <a:p>
                      <a:pPr algn="ctr">
                        <a:lnSpc>
                          <a:spcPct val="115000"/>
                        </a:lnSpc>
                        <a:spcAft>
                          <a:spcPts val="0"/>
                        </a:spcAft>
                      </a:pPr>
                      <a:r>
                        <a:rPr lang="it-IT" sz="1200" dirty="0"/>
                        <a:t>Scuola in chiaro</a:t>
                      </a:r>
                      <a:endParaRPr lang="it-IT" sz="1200" dirty="0">
                        <a:latin typeface="Calibri"/>
                        <a:ea typeface="Times New Roman"/>
                        <a:cs typeface="Calibri"/>
                      </a:endParaRPr>
                    </a:p>
                  </a:txBody>
                  <a:tcPr marL="68580" marR="68580" marT="0" marB="0"/>
                </a:tc>
                <a:tc>
                  <a:txBody>
                    <a:bodyPr/>
                    <a:lstStyle/>
                    <a:p>
                      <a:pPr algn="ctr">
                        <a:lnSpc>
                          <a:spcPct val="115000"/>
                        </a:lnSpc>
                        <a:spcAft>
                          <a:spcPts val="0"/>
                        </a:spcAft>
                      </a:pPr>
                      <a:r>
                        <a:rPr lang="it-IT" sz="1200" dirty="0"/>
                        <a:t>Scuole secondarie I e II grado</a:t>
                      </a:r>
                      <a:endParaRPr lang="it-IT" sz="1200" dirty="0">
                        <a:latin typeface="Calibri"/>
                        <a:ea typeface="Times New Roman"/>
                        <a:cs typeface="Calibri"/>
                      </a:endParaRPr>
                    </a:p>
                  </a:txBody>
                  <a:tcPr marL="68580" marR="68580" marT="0" marB="0"/>
                </a:tc>
              </a:tr>
              <a:tr h="488252">
                <a:tc vMerge="1">
                  <a:txBody>
                    <a:bodyPr/>
                    <a:lstStyle/>
                    <a:p>
                      <a:endParaRPr lang="it-IT"/>
                    </a:p>
                  </a:txBody>
                  <a:tcPr/>
                </a:tc>
                <a:tc>
                  <a:txBody>
                    <a:bodyPr/>
                    <a:lstStyle/>
                    <a:p>
                      <a:pPr marL="342900" lvl="0" indent="-342900">
                        <a:lnSpc>
                          <a:spcPct val="115000"/>
                        </a:lnSpc>
                        <a:spcAft>
                          <a:spcPts val="0"/>
                        </a:spcAft>
                        <a:buFont typeface="+mj-lt"/>
                        <a:buNone/>
                        <a:tabLst>
                          <a:tab pos="457200" algn="l"/>
                        </a:tabLst>
                      </a:pPr>
                      <a:r>
                        <a:rPr lang="it-IT" sz="1400" dirty="0" smtClean="0"/>
                        <a:t>2. Studenti </a:t>
                      </a:r>
                      <a:r>
                        <a:rPr lang="it-IT" sz="1400" dirty="0"/>
                        <a:t>diplomati per votazione conseguita all’esame</a:t>
                      </a:r>
                      <a:endParaRPr lang="it-IT" sz="1400" dirty="0">
                        <a:latin typeface="Calibri"/>
                        <a:ea typeface="Times New Roman"/>
                        <a:cs typeface="Times New Roman"/>
                      </a:endParaRPr>
                    </a:p>
                  </a:txBody>
                  <a:tcPr marL="68580" marR="68580" marT="0" marB="0"/>
                </a:tc>
                <a:tc>
                  <a:txBody>
                    <a:bodyPr/>
                    <a:lstStyle/>
                    <a:p>
                      <a:pPr algn="ctr">
                        <a:lnSpc>
                          <a:spcPct val="115000"/>
                        </a:lnSpc>
                        <a:spcAft>
                          <a:spcPts val="0"/>
                        </a:spcAft>
                      </a:pPr>
                      <a:r>
                        <a:rPr lang="it-IT" sz="1200"/>
                        <a:t>Scuola in chiaro </a:t>
                      </a:r>
                      <a:endParaRPr lang="it-IT" sz="1200">
                        <a:latin typeface="Calibri"/>
                        <a:ea typeface="Times New Roman"/>
                        <a:cs typeface="Calibri"/>
                      </a:endParaRPr>
                    </a:p>
                  </a:txBody>
                  <a:tcPr marL="68580" marR="68580" marT="0" marB="0"/>
                </a:tc>
                <a:tc>
                  <a:txBody>
                    <a:bodyPr/>
                    <a:lstStyle/>
                    <a:p>
                      <a:pPr algn="ctr">
                        <a:lnSpc>
                          <a:spcPct val="115000"/>
                        </a:lnSpc>
                        <a:spcAft>
                          <a:spcPts val="0"/>
                        </a:spcAft>
                      </a:pPr>
                      <a:r>
                        <a:rPr lang="it-IT" sz="1200"/>
                        <a:t>Scuole secondarie I e II grado</a:t>
                      </a:r>
                      <a:endParaRPr lang="it-IT" sz="1200">
                        <a:latin typeface="Calibri"/>
                        <a:ea typeface="Times New Roman"/>
                        <a:cs typeface="Calibri"/>
                      </a:endParaRPr>
                    </a:p>
                  </a:txBody>
                  <a:tcPr marL="68580" marR="68580" marT="0" marB="0"/>
                </a:tc>
              </a:tr>
              <a:tr h="488252">
                <a:tc vMerge="1">
                  <a:txBody>
                    <a:bodyPr/>
                    <a:lstStyle/>
                    <a:p>
                      <a:endParaRPr lang="it-IT"/>
                    </a:p>
                  </a:txBody>
                  <a:tcPr/>
                </a:tc>
                <a:tc>
                  <a:txBody>
                    <a:bodyPr/>
                    <a:lstStyle/>
                    <a:p>
                      <a:pPr marL="342900" lvl="0" indent="-342900">
                        <a:lnSpc>
                          <a:spcPct val="115000"/>
                        </a:lnSpc>
                        <a:spcAft>
                          <a:spcPts val="0"/>
                        </a:spcAft>
                        <a:buFont typeface="+mj-lt"/>
                        <a:buNone/>
                        <a:tabLst>
                          <a:tab pos="457200" algn="l"/>
                        </a:tabLst>
                      </a:pPr>
                      <a:r>
                        <a:rPr lang="it-IT" sz="1400" dirty="0" smtClean="0"/>
                        <a:t>3. Studenti </a:t>
                      </a:r>
                      <a:r>
                        <a:rPr lang="it-IT" sz="1400" dirty="0"/>
                        <a:t>che hanno abbandonato gli studi in corso d’anno </a:t>
                      </a:r>
                      <a:endParaRPr lang="it-IT" sz="1400" dirty="0">
                        <a:latin typeface="Calibri"/>
                        <a:ea typeface="Times New Roman"/>
                        <a:cs typeface="Times New Roman"/>
                      </a:endParaRPr>
                    </a:p>
                  </a:txBody>
                  <a:tcPr marL="68580" marR="68580" marT="0" marB="0"/>
                </a:tc>
                <a:tc>
                  <a:txBody>
                    <a:bodyPr/>
                    <a:lstStyle/>
                    <a:p>
                      <a:pPr algn="ctr">
                        <a:lnSpc>
                          <a:spcPct val="115000"/>
                        </a:lnSpc>
                        <a:spcAft>
                          <a:spcPts val="0"/>
                        </a:spcAft>
                      </a:pPr>
                      <a:r>
                        <a:rPr lang="it-IT" sz="1200"/>
                        <a:t>Scuola in chiaro</a:t>
                      </a:r>
                      <a:endParaRPr lang="it-IT" sz="1200">
                        <a:latin typeface="Calibri"/>
                        <a:ea typeface="Times New Roman"/>
                        <a:cs typeface="Calibri"/>
                      </a:endParaRPr>
                    </a:p>
                  </a:txBody>
                  <a:tcPr marL="68580" marR="68580" marT="0" marB="0"/>
                </a:tc>
                <a:tc>
                  <a:txBody>
                    <a:bodyPr/>
                    <a:lstStyle/>
                    <a:p>
                      <a:pPr algn="ctr">
                        <a:lnSpc>
                          <a:spcPct val="115000"/>
                        </a:lnSpc>
                        <a:spcAft>
                          <a:spcPts val="0"/>
                        </a:spcAft>
                      </a:pPr>
                      <a:r>
                        <a:rPr lang="it-IT" sz="1200"/>
                        <a:t>Tutte</a:t>
                      </a:r>
                      <a:endParaRPr lang="it-IT" sz="1200">
                        <a:latin typeface="Calibri"/>
                        <a:ea typeface="Times New Roman"/>
                        <a:cs typeface="Calibri"/>
                      </a:endParaRPr>
                    </a:p>
                  </a:txBody>
                  <a:tcPr marL="68580" marR="68580" marT="0" marB="0"/>
                </a:tc>
              </a:tr>
              <a:tr h="488252">
                <a:tc vMerge="1">
                  <a:txBody>
                    <a:bodyPr/>
                    <a:lstStyle/>
                    <a:p>
                      <a:endParaRPr lang="it-IT"/>
                    </a:p>
                  </a:txBody>
                  <a:tcPr/>
                </a:tc>
                <a:tc>
                  <a:txBody>
                    <a:bodyPr/>
                    <a:lstStyle/>
                    <a:p>
                      <a:pPr marL="342900" lvl="0" indent="-342900">
                        <a:lnSpc>
                          <a:spcPct val="115000"/>
                        </a:lnSpc>
                        <a:spcAft>
                          <a:spcPts val="0"/>
                        </a:spcAft>
                        <a:buFont typeface="+mj-lt"/>
                        <a:buNone/>
                        <a:tabLst>
                          <a:tab pos="457200" algn="l"/>
                        </a:tabLst>
                      </a:pPr>
                      <a:r>
                        <a:rPr lang="it-IT" sz="1400" dirty="0" smtClean="0"/>
                        <a:t>4. Studenti </a:t>
                      </a:r>
                      <a:r>
                        <a:rPr lang="it-IT" sz="1400" dirty="0"/>
                        <a:t>trasferiti (in entrata e uscita) in corso d’anno</a:t>
                      </a:r>
                      <a:endParaRPr lang="it-IT" sz="1400" dirty="0">
                        <a:latin typeface="Calibri"/>
                        <a:ea typeface="Times New Roman"/>
                        <a:cs typeface="Times New Roman"/>
                      </a:endParaRPr>
                    </a:p>
                  </a:txBody>
                  <a:tcPr marL="68580" marR="68580" marT="0" marB="0"/>
                </a:tc>
                <a:tc>
                  <a:txBody>
                    <a:bodyPr/>
                    <a:lstStyle/>
                    <a:p>
                      <a:pPr algn="ctr">
                        <a:lnSpc>
                          <a:spcPct val="115000"/>
                        </a:lnSpc>
                        <a:spcAft>
                          <a:spcPts val="0"/>
                        </a:spcAft>
                      </a:pPr>
                      <a:r>
                        <a:rPr lang="it-IT" sz="1200"/>
                        <a:t>Scuola in chiaro</a:t>
                      </a:r>
                      <a:endParaRPr lang="it-IT" sz="1200">
                        <a:latin typeface="Calibri"/>
                        <a:ea typeface="Times New Roman"/>
                        <a:cs typeface="Calibri"/>
                      </a:endParaRPr>
                    </a:p>
                  </a:txBody>
                  <a:tcPr marL="68580" marR="68580" marT="0" marB="0"/>
                </a:tc>
                <a:tc>
                  <a:txBody>
                    <a:bodyPr/>
                    <a:lstStyle/>
                    <a:p>
                      <a:pPr algn="ctr">
                        <a:lnSpc>
                          <a:spcPct val="115000"/>
                        </a:lnSpc>
                        <a:spcAft>
                          <a:spcPts val="0"/>
                        </a:spcAft>
                      </a:pPr>
                      <a:r>
                        <a:rPr lang="it-IT" sz="1200"/>
                        <a:t>II ciclo</a:t>
                      </a:r>
                      <a:endParaRPr lang="it-IT" sz="1200">
                        <a:latin typeface="Calibri"/>
                        <a:ea typeface="Times New Roman"/>
                        <a:cs typeface="Calibri"/>
                      </a:endParaRPr>
                    </a:p>
                  </a:txBody>
                  <a:tcPr marL="68580" marR="68580" marT="0" marB="0"/>
                </a:tc>
              </a:tr>
              <a:tr h="488252">
                <a:tc rowSpan="4">
                  <a:txBody>
                    <a:bodyPr/>
                    <a:lstStyle/>
                    <a:p>
                      <a:pPr marL="114300">
                        <a:lnSpc>
                          <a:spcPct val="115000"/>
                        </a:lnSpc>
                        <a:spcAft>
                          <a:spcPts val="0"/>
                        </a:spcAft>
                      </a:pPr>
                      <a:r>
                        <a:rPr lang="it-IT" sz="1600" dirty="0"/>
                        <a:t>Competenze e equità</a:t>
                      </a:r>
                      <a:endParaRPr lang="it-IT" sz="1600" b="1" dirty="0">
                        <a:latin typeface="Calibri"/>
                        <a:ea typeface="Times New Roman"/>
                        <a:cs typeface="Calibri"/>
                      </a:endParaRPr>
                    </a:p>
                  </a:txBody>
                  <a:tcPr marL="68580" marR="68580" marT="0" marB="0"/>
                </a:tc>
                <a:tc>
                  <a:txBody>
                    <a:bodyPr/>
                    <a:lstStyle/>
                    <a:p>
                      <a:pPr marL="342900" lvl="0" indent="-342900">
                        <a:lnSpc>
                          <a:spcPct val="115000"/>
                        </a:lnSpc>
                        <a:spcAft>
                          <a:spcPts val="0"/>
                        </a:spcAft>
                        <a:buFont typeface="+mj-lt"/>
                        <a:buNone/>
                        <a:tabLst>
                          <a:tab pos="457200" algn="l"/>
                          <a:tab pos="809625" algn="l"/>
                        </a:tabLst>
                      </a:pPr>
                      <a:r>
                        <a:rPr lang="it-IT" sz="1400" dirty="0" smtClean="0"/>
                        <a:t>5. Esiti </a:t>
                      </a:r>
                      <a:r>
                        <a:rPr lang="it-IT" sz="1400" dirty="0"/>
                        <a:t>delle prove INVALSI e confronto con i dati regionali e nazionali</a:t>
                      </a:r>
                      <a:endParaRPr lang="it-IT" sz="1400" dirty="0">
                        <a:latin typeface="Calibri"/>
                        <a:ea typeface="Times New Roman"/>
                        <a:cs typeface="Times New Roman"/>
                      </a:endParaRPr>
                    </a:p>
                  </a:txBody>
                  <a:tcPr marL="68580" marR="68580" marT="0" marB="0"/>
                </a:tc>
                <a:tc>
                  <a:txBody>
                    <a:bodyPr/>
                    <a:lstStyle/>
                    <a:p>
                      <a:pPr algn="ctr">
                        <a:lnSpc>
                          <a:spcPct val="115000"/>
                        </a:lnSpc>
                        <a:spcAft>
                          <a:spcPts val="0"/>
                        </a:spcAft>
                        <a:tabLst>
                          <a:tab pos="809625" algn="l"/>
                        </a:tabLst>
                      </a:pPr>
                      <a:r>
                        <a:rPr lang="it-IT" sz="1200"/>
                        <a:t>Invalsi</a:t>
                      </a:r>
                      <a:endParaRPr lang="it-IT" sz="1200">
                        <a:latin typeface="Calibri"/>
                        <a:ea typeface="Times New Roman"/>
                        <a:cs typeface="Calibri"/>
                      </a:endParaRPr>
                    </a:p>
                  </a:txBody>
                  <a:tcPr marL="68580" marR="68580" marT="0" marB="0"/>
                </a:tc>
                <a:tc>
                  <a:txBody>
                    <a:bodyPr/>
                    <a:lstStyle/>
                    <a:p>
                      <a:pPr algn="ctr">
                        <a:lnSpc>
                          <a:spcPct val="115000"/>
                        </a:lnSpc>
                        <a:spcAft>
                          <a:spcPts val="0"/>
                        </a:spcAft>
                        <a:tabLst>
                          <a:tab pos="809625" algn="l"/>
                        </a:tabLst>
                      </a:pPr>
                      <a:r>
                        <a:rPr lang="it-IT" sz="1200"/>
                        <a:t>Tutte</a:t>
                      </a:r>
                      <a:endParaRPr lang="it-IT" sz="1200">
                        <a:latin typeface="Calibri"/>
                        <a:ea typeface="Times New Roman"/>
                        <a:cs typeface="Calibri"/>
                      </a:endParaRPr>
                    </a:p>
                  </a:txBody>
                  <a:tcPr marL="68580" marR="68580" marT="0" marB="0"/>
                </a:tc>
              </a:tr>
              <a:tr h="740506">
                <a:tc vMerge="1">
                  <a:txBody>
                    <a:bodyPr/>
                    <a:lstStyle/>
                    <a:p>
                      <a:endParaRPr lang="it-IT"/>
                    </a:p>
                  </a:txBody>
                  <a:tcPr/>
                </a:tc>
                <a:tc>
                  <a:txBody>
                    <a:bodyPr/>
                    <a:lstStyle/>
                    <a:p>
                      <a:pPr marL="342900" lvl="0" indent="-342900">
                        <a:lnSpc>
                          <a:spcPct val="115000"/>
                        </a:lnSpc>
                        <a:spcAft>
                          <a:spcPts val="0"/>
                        </a:spcAft>
                        <a:buFont typeface="+mj-lt"/>
                        <a:buNone/>
                        <a:tabLst>
                          <a:tab pos="457200" algn="l"/>
                          <a:tab pos="809625" algn="l"/>
                        </a:tabLst>
                      </a:pPr>
                      <a:r>
                        <a:rPr lang="it-IT" sz="1400" dirty="0" smtClean="0"/>
                        <a:t>6. Differenze </a:t>
                      </a:r>
                      <a:r>
                        <a:rPr lang="it-IT" sz="1400" dirty="0"/>
                        <a:t>nel punteggio rispetto a scuole con contesto </a:t>
                      </a:r>
                      <a:r>
                        <a:rPr lang="it-IT" sz="1400" dirty="0" smtClean="0"/>
                        <a:t>socio economico </a:t>
                      </a:r>
                      <a:r>
                        <a:rPr lang="it-IT" sz="1400" dirty="0"/>
                        <a:t>e culturale simile </a:t>
                      </a:r>
                      <a:endParaRPr lang="it-IT" sz="1400" dirty="0">
                        <a:latin typeface="Calibri"/>
                        <a:ea typeface="Times New Roman"/>
                        <a:cs typeface="Times New Roman"/>
                      </a:endParaRPr>
                    </a:p>
                  </a:txBody>
                  <a:tcPr marL="68580" marR="68580" marT="0" marB="0"/>
                </a:tc>
                <a:tc>
                  <a:txBody>
                    <a:bodyPr/>
                    <a:lstStyle/>
                    <a:p>
                      <a:pPr algn="ctr">
                        <a:lnSpc>
                          <a:spcPct val="115000"/>
                        </a:lnSpc>
                        <a:spcAft>
                          <a:spcPts val="0"/>
                        </a:spcAft>
                        <a:tabLst>
                          <a:tab pos="809625" algn="l"/>
                        </a:tabLst>
                      </a:pPr>
                      <a:r>
                        <a:rPr lang="it-IT" sz="1200"/>
                        <a:t>Invalsi</a:t>
                      </a:r>
                      <a:endParaRPr lang="it-IT" sz="1200">
                        <a:latin typeface="Calibri"/>
                        <a:ea typeface="Times New Roman"/>
                        <a:cs typeface="Calibri"/>
                      </a:endParaRPr>
                    </a:p>
                  </a:txBody>
                  <a:tcPr marL="68580" marR="68580" marT="0" marB="0"/>
                </a:tc>
                <a:tc>
                  <a:txBody>
                    <a:bodyPr/>
                    <a:lstStyle/>
                    <a:p>
                      <a:pPr algn="ctr">
                        <a:lnSpc>
                          <a:spcPct val="115000"/>
                        </a:lnSpc>
                        <a:spcAft>
                          <a:spcPts val="0"/>
                        </a:spcAft>
                        <a:tabLst>
                          <a:tab pos="809625" algn="l"/>
                        </a:tabLst>
                      </a:pPr>
                      <a:r>
                        <a:rPr lang="it-IT" sz="1200"/>
                        <a:t>Tutte</a:t>
                      </a:r>
                      <a:endParaRPr lang="it-IT" sz="1200">
                        <a:latin typeface="Calibri"/>
                        <a:ea typeface="Times New Roman"/>
                        <a:cs typeface="Calibri"/>
                      </a:endParaRPr>
                    </a:p>
                  </a:txBody>
                  <a:tcPr marL="68580" marR="68580" marT="0" marB="0"/>
                </a:tc>
              </a:tr>
              <a:tr h="442741">
                <a:tc vMerge="1">
                  <a:txBody>
                    <a:bodyPr/>
                    <a:lstStyle/>
                    <a:p>
                      <a:endParaRPr lang="it-IT"/>
                    </a:p>
                  </a:txBody>
                  <a:tcPr/>
                </a:tc>
                <a:tc>
                  <a:txBody>
                    <a:bodyPr/>
                    <a:lstStyle/>
                    <a:p>
                      <a:pPr marL="342900" lvl="0" indent="-342900">
                        <a:lnSpc>
                          <a:spcPct val="115000"/>
                        </a:lnSpc>
                        <a:spcAft>
                          <a:spcPts val="0"/>
                        </a:spcAft>
                        <a:buFont typeface="+mj-lt"/>
                        <a:buNone/>
                        <a:tabLst>
                          <a:tab pos="457200" algn="l"/>
                        </a:tabLst>
                      </a:pPr>
                      <a:r>
                        <a:rPr lang="it-IT" sz="1400" dirty="0" smtClean="0"/>
                        <a:t>7. Varianza </a:t>
                      </a:r>
                      <a:r>
                        <a:rPr lang="it-IT" sz="1400" dirty="0"/>
                        <a:t>interna alle classi e fra le classi</a:t>
                      </a:r>
                      <a:endParaRPr lang="it-IT" sz="1400" dirty="0">
                        <a:latin typeface="Calibri"/>
                        <a:ea typeface="Times New Roman"/>
                        <a:cs typeface="Times New Roman"/>
                      </a:endParaRPr>
                    </a:p>
                  </a:txBody>
                  <a:tcPr marL="68580" marR="68580" marT="0" marB="0"/>
                </a:tc>
                <a:tc>
                  <a:txBody>
                    <a:bodyPr/>
                    <a:lstStyle/>
                    <a:p>
                      <a:pPr algn="ctr">
                        <a:lnSpc>
                          <a:spcPct val="115000"/>
                        </a:lnSpc>
                        <a:spcAft>
                          <a:spcPts val="0"/>
                        </a:spcAft>
                      </a:pPr>
                      <a:r>
                        <a:rPr lang="it-IT" sz="1200"/>
                        <a:t>Invalsi</a:t>
                      </a:r>
                      <a:endParaRPr lang="it-IT" sz="1200">
                        <a:latin typeface="Calibri"/>
                        <a:ea typeface="Times New Roman"/>
                        <a:cs typeface="Calibri"/>
                      </a:endParaRPr>
                    </a:p>
                  </a:txBody>
                  <a:tcPr marL="68580" marR="68580" marT="0" marB="0"/>
                </a:tc>
                <a:tc>
                  <a:txBody>
                    <a:bodyPr/>
                    <a:lstStyle/>
                    <a:p>
                      <a:pPr algn="ctr">
                        <a:lnSpc>
                          <a:spcPct val="115000"/>
                        </a:lnSpc>
                        <a:spcAft>
                          <a:spcPts val="0"/>
                        </a:spcAft>
                      </a:pPr>
                      <a:r>
                        <a:rPr lang="it-IT" sz="1200"/>
                        <a:t>Tutte</a:t>
                      </a:r>
                      <a:endParaRPr lang="it-IT" sz="1200">
                        <a:latin typeface="Calibri"/>
                        <a:ea typeface="Times New Roman"/>
                        <a:cs typeface="Calibri"/>
                      </a:endParaRPr>
                    </a:p>
                  </a:txBody>
                  <a:tcPr marL="68580" marR="68580" marT="0" marB="0"/>
                </a:tc>
              </a:tr>
              <a:tr h="488252">
                <a:tc vMerge="1">
                  <a:txBody>
                    <a:bodyPr/>
                    <a:lstStyle/>
                    <a:p>
                      <a:endParaRPr lang="it-IT"/>
                    </a:p>
                  </a:txBody>
                  <a:tcPr/>
                </a:tc>
                <a:tc>
                  <a:txBody>
                    <a:bodyPr/>
                    <a:lstStyle/>
                    <a:p>
                      <a:pPr marL="342900" lvl="0" indent="-342900">
                        <a:lnSpc>
                          <a:spcPct val="115000"/>
                        </a:lnSpc>
                        <a:spcAft>
                          <a:spcPts val="0"/>
                        </a:spcAft>
                        <a:buFont typeface="+mj-lt"/>
                        <a:buNone/>
                        <a:tabLst>
                          <a:tab pos="457200" algn="l"/>
                          <a:tab pos="809625" algn="l"/>
                        </a:tabLst>
                      </a:pPr>
                      <a:r>
                        <a:rPr lang="it-IT" sz="1400" dirty="0" smtClean="0"/>
                        <a:t>8. Alunni </a:t>
                      </a:r>
                      <a:r>
                        <a:rPr lang="it-IT" sz="1400" dirty="0"/>
                        <a:t>collocati nei livelli più bassi (1 e 2) sia in italiano sia in matematica </a:t>
                      </a:r>
                      <a:endParaRPr lang="it-IT" sz="1400" dirty="0">
                        <a:latin typeface="Calibri"/>
                        <a:ea typeface="Times New Roman"/>
                        <a:cs typeface="Times New Roman"/>
                      </a:endParaRPr>
                    </a:p>
                  </a:txBody>
                  <a:tcPr marL="68580" marR="68580" marT="0" marB="0"/>
                </a:tc>
                <a:tc>
                  <a:txBody>
                    <a:bodyPr/>
                    <a:lstStyle/>
                    <a:p>
                      <a:pPr algn="ctr">
                        <a:lnSpc>
                          <a:spcPct val="115000"/>
                        </a:lnSpc>
                        <a:spcAft>
                          <a:spcPts val="0"/>
                        </a:spcAft>
                      </a:pPr>
                      <a:r>
                        <a:rPr lang="it-IT" sz="1200"/>
                        <a:t>Invalsi</a:t>
                      </a:r>
                      <a:endParaRPr lang="it-IT" sz="1200">
                        <a:latin typeface="Calibri"/>
                        <a:ea typeface="Times New Roman"/>
                        <a:cs typeface="Calibri"/>
                      </a:endParaRPr>
                    </a:p>
                  </a:txBody>
                  <a:tcPr marL="68580" marR="68580" marT="0" marB="0"/>
                </a:tc>
                <a:tc>
                  <a:txBody>
                    <a:bodyPr/>
                    <a:lstStyle/>
                    <a:p>
                      <a:pPr algn="ctr">
                        <a:lnSpc>
                          <a:spcPct val="115000"/>
                        </a:lnSpc>
                        <a:spcAft>
                          <a:spcPts val="0"/>
                        </a:spcAft>
                      </a:pPr>
                      <a:r>
                        <a:rPr lang="it-IT" sz="1200"/>
                        <a:t>Tutte</a:t>
                      </a:r>
                      <a:endParaRPr lang="it-IT" sz="1200">
                        <a:latin typeface="Calibri"/>
                        <a:ea typeface="Times New Roman"/>
                        <a:cs typeface="Calibri"/>
                      </a:endParaRPr>
                    </a:p>
                  </a:txBody>
                  <a:tcPr marL="68580" marR="68580" marT="0" marB="0"/>
                </a:tc>
              </a:tr>
              <a:tr h="442741">
                <a:tc rowSpan="4">
                  <a:txBody>
                    <a:bodyPr/>
                    <a:lstStyle/>
                    <a:p>
                      <a:pPr marL="114300">
                        <a:lnSpc>
                          <a:spcPct val="115000"/>
                        </a:lnSpc>
                        <a:spcAft>
                          <a:spcPts val="0"/>
                        </a:spcAft>
                      </a:pPr>
                      <a:r>
                        <a:rPr lang="it-IT" sz="1600" dirty="0"/>
                        <a:t>Risultati a distanza </a:t>
                      </a:r>
                      <a:endParaRPr lang="it-IT" sz="1600" b="1" dirty="0">
                        <a:latin typeface="Calibri"/>
                        <a:ea typeface="Times New Roman"/>
                        <a:cs typeface="Calibri"/>
                      </a:endParaRPr>
                    </a:p>
                  </a:txBody>
                  <a:tcPr marL="68580" marR="68580" marT="0" marB="0"/>
                </a:tc>
                <a:tc>
                  <a:txBody>
                    <a:bodyPr/>
                    <a:lstStyle/>
                    <a:p>
                      <a:pPr marL="342900" lvl="0" indent="-342900">
                        <a:lnSpc>
                          <a:spcPct val="115000"/>
                        </a:lnSpc>
                        <a:spcAft>
                          <a:spcPts val="0"/>
                        </a:spcAft>
                        <a:buFont typeface="+mj-lt"/>
                        <a:buNone/>
                        <a:tabLst>
                          <a:tab pos="457200" algn="l"/>
                        </a:tabLst>
                      </a:pPr>
                      <a:r>
                        <a:rPr lang="it-IT" sz="1400" dirty="0" smtClean="0"/>
                        <a:t>9. Risultati </a:t>
                      </a:r>
                      <a:r>
                        <a:rPr lang="it-IT" sz="1400" dirty="0"/>
                        <a:t>negli ordini di scuola a seguito</a:t>
                      </a:r>
                      <a:endParaRPr lang="it-IT" sz="1400" dirty="0">
                        <a:latin typeface="Calibri"/>
                        <a:ea typeface="Times New Roman"/>
                        <a:cs typeface="Times New Roman"/>
                      </a:endParaRPr>
                    </a:p>
                  </a:txBody>
                  <a:tcPr marL="68580" marR="68580" marT="0" marB="0"/>
                </a:tc>
                <a:tc>
                  <a:txBody>
                    <a:bodyPr/>
                    <a:lstStyle/>
                    <a:p>
                      <a:pPr algn="ctr">
                        <a:lnSpc>
                          <a:spcPct val="115000"/>
                        </a:lnSpc>
                        <a:spcAft>
                          <a:spcPts val="0"/>
                        </a:spcAft>
                      </a:pPr>
                      <a:r>
                        <a:rPr lang="it-IT" sz="1200" dirty="0"/>
                        <a:t>Scuola in chiaro</a:t>
                      </a:r>
                      <a:endParaRPr lang="it-IT" sz="1200" dirty="0">
                        <a:latin typeface="Calibri"/>
                        <a:ea typeface="Times New Roman"/>
                        <a:cs typeface="Calibri"/>
                      </a:endParaRPr>
                    </a:p>
                  </a:txBody>
                  <a:tcPr marL="68580" marR="68580" marT="0" marB="0"/>
                </a:tc>
                <a:tc>
                  <a:txBody>
                    <a:bodyPr/>
                    <a:lstStyle/>
                    <a:p>
                      <a:pPr algn="ctr">
                        <a:lnSpc>
                          <a:spcPct val="115000"/>
                        </a:lnSpc>
                        <a:spcAft>
                          <a:spcPts val="0"/>
                        </a:spcAft>
                      </a:pPr>
                      <a:r>
                        <a:rPr lang="it-IT" sz="1200"/>
                        <a:t>Tutte</a:t>
                      </a:r>
                      <a:endParaRPr lang="it-IT" sz="1200">
                        <a:latin typeface="Calibri"/>
                        <a:ea typeface="Times New Roman"/>
                        <a:cs typeface="Calibri"/>
                      </a:endParaRPr>
                    </a:p>
                  </a:txBody>
                  <a:tcPr marL="68580" marR="68580" marT="0" marB="0"/>
                </a:tc>
              </a:tr>
              <a:tr h="442741">
                <a:tc vMerge="1">
                  <a:txBody>
                    <a:bodyPr/>
                    <a:lstStyle/>
                    <a:p>
                      <a:endParaRPr lang="it-IT"/>
                    </a:p>
                  </a:txBody>
                  <a:tcPr/>
                </a:tc>
                <a:tc>
                  <a:txBody>
                    <a:bodyPr/>
                    <a:lstStyle/>
                    <a:p>
                      <a:pPr marL="342900" lvl="0" indent="-342900">
                        <a:lnSpc>
                          <a:spcPct val="115000"/>
                        </a:lnSpc>
                        <a:spcAft>
                          <a:spcPts val="0"/>
                        </a:spcAft>
                        <a:buFont typeface="+mj-lt"/>
                        <a:buNone/>
                        <a:tabLst>
                          <a:tab pos="457200" algn="l"/>
                        </a:tabLst>
                      </a:pPr>
                      <a:r>
                        <a:rPr lang="it-IT" sz="1400" dirty="0" smtClean="0"/>
                        <a:t>10. Esperienze </a:t>
                      </a:r>
                      <a:r>
                        <a:rPr lang="it-IT" sz="1400" dirty="0"/>
                        <a:t>lavorative e stage </a:t>
                      </a:r>
                      <a:endParaRPr lang="it-IT" sz="1400" dirty="0">
                        <a:latin typeface="Calibri"/>
                        <a:ea typeface="Times New Roman"/>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200" dirty="0" smtClean="0"/>
                        <a:t>Scuola in chiaro</a:t>
                      </a:r>
                    </a:p>
                    <a:p>
                      <a:pPr algn="ctr">
                        <a:lnSpc>
                          <a:spcPct val="115000"/>
                        </a:lnSpc>
                        <a:spcAft>
                          <a:spcPts val="0"/>
                        </a:spcAft>
                      </a:pPr>
                      <a:endParaRPr lang="it-IT" sz="1200" dirty="0">
                        <a:latin typeface="Calibri"/>
                        <a:ea typeface="Times New Roman"/>
                        <a:cs typeface="Calibri"/>
                      </a:endParaRPr>
                    </a:p>
                  </a:txBody>
                  <a:tcPr marL="68580" marR="68580" marT="0" marB="0"/>
                </a:tc>
                <a:tc>
                  <a:txBody>
                    <a:bodyPr/>
                    <a:lstStyle/>
                    <a:p>
                      <a:pPr algn="ctr">
                        <a:lnSpc>
                          <a:spcPct val="115000"/>
                        </a:lnSpc>
                        <a:spcAft>
                          <a:spcPts val="0"/>
                        </a:spcAft>
                      </a:pPr>
                      <a:r>
                        <a:rPr lang="it-IT" sz="1200"/>
                        <a:t>II ciclo</a:t>
                      </a:r>
                      <a:endParaRPr lang="it-IT" sz="1200">
                        <a:latin typeface="Calibri"/>
                        <a:ea typeface="Times New Roman"/>
                        <a:cs typeface="Calibri"/>
                      </a:endParaRPr>
                    </a:p>
                  </a:txBody>
                  <a:tcPr marL="68580" marR="68580" marT="0" marB="0"/>
                </a:tc>
              </a:tr>
              <a:tr h="488252">
                <a:tc vMerge="1">
                  <a:txBody>
                    <a:bodyPr/>
                    <a:lstStyle/>
                    <a:p>
                      <a:endParaRPr lang="it-IT"/>
                    </a:p>
                  </a:txBody>
                  <a:tcPr/>
                </a:tc>
                <a:tc>
                  <a:txBody>
                    <a:bodyPr/>
                    <a:lstStyle/>
                    <a:p>
                      <a:pPr marL="342900" lvl="0" indent="-342900">
                        <a:lnSpc>
                          <a:spcPct val="115000"/>
                        </a:lnSpc>
                        <a:spcAft>
                          <a:spcPts val="0"/>
                        </a:spcAft>
                        <a:buFont typeface="+mj-lt"/>
                        <a:buNone/>
                        <a:tabLst>
                          <a:tab pos="457200" algn="l"/>
                        </a:tabLst>
                      </a:pPr>
                      <a:r>
                        <a:rPr lang="it-IT" sz="1400" dirty="0" smtClean="0"/>
                        <a:t>11. Prosecuzione </a:t>
                      </a:r>
                      <a:r>
                        <a:rPr lang="it-IT" sz="1400" dirty="0"/>
                        <a:t>degli studi (diplomati che si sono immatricolati all’università)</a:t>
                      </a:r>
                      <a:endParaRPr lang="it-IT" sz="1400" dirty="0">
                        <a:latin typeface="Calibri"/>
                        <a:ea typeface="Times New Roman"/>
                        <a:cs typeface="Times New Roman"/>
                      </a:endParaRPr>
                    </a:p>
                  </a:txBody>
                  <a:tcPr marL="68580" marR="68580" marT="0" marB="0"/>
                </a:tc>
                <a:tc>
                  <a:txBody>
                    <a:bodyPr/>
                    <a:lstStyle/>
                    <a:p>
                      <a:pPr algn="ctr">
                        <a:lnSpc>
                          <a:spcPct val="115000"/>
                        </a:lnSpc>
                        <a:spcAft>
                          <a:spcPts val="0"/>
                        </a:spcAft>
                      </a:pPr>
                      <a:r>
                        <a:rPr lang="it-IT" sz="1200"/>
                        <a:t>Scuola in chiaro</a:t>
                      </a:r>
                      <a:endParaRPr lang="it-IT" sz="1200">
                        <a:latin typeface="Calibri"/>
                        <a:ea typeface="Times New Roman"/>
                        <a:cs typeface="Calibri"/>
                      </a:endParaRPr>
                    </a:p>
                  </a:txBody>
                  <a:tcPr marL="68580" marR="68580" marT="0" marB="0"/>
                </a:tc>
                <a:tc>
                  <a:txBody>
                    <a:bodyPr/>
                    <a:lstStyle/>
                    <a:p>
                      <a:pPr algn="ctr">
                        <a:lnSpc>
                          <a:spcPct val="115000"/>
                        </a:lnSpc>
                        <a:spcAft>
                          <a:spcPts val="0"/>
                        </a:spcAft>
                      </a:pPr>
                      <a:r>
                        <a:rPr lang="it-IT" sz="1200"/>
                        <a:t>II ciclo</a:t>
                      </a:r>
                      <a:endParaRPr lang="it-IT" sz="1200">
                        <a:latin typeface="Calibri"/>
                        <a:ea typeface="Times New Roman"/>
                        <a:cs typeface="Calibri"/>
                      </a:endParaRPr>
                    </a:p>
                  </a:txBody>
                  <a:tcPr marL="68580" marR="68580" marT="0" marB="0"/>
                </a:tc>
              </a:tr>
              <a:tr h="664110">
                <a:tc vMerge="1">
                  <a:txBody>
                    <a:bodyPr/>
                    <a:lstStyle/>
                    <a:p>
                      <a:endParaRPr lang="it-IT"/>
                    </a:p>
                  </a:txBody>
                  <a:tcPr/>
                </a:tc>
                <a:tc>
                  <a:txBody>
                    <a:bodyPr/>
                    <a:lstStyle/>
                    <a:p>
                      <a:pPr marL="342900" lvl="0" indent="-342900">
                        <a:lnSpc>
                          <a:spcPct val="115000"/>
                        </a:lnSpc>
                        <a:spcAft>
                          <a:spcPts val="0"/>
                        </a:spcAft>
                        <a:buFont typeface="+mj-lt"/>
                        <a:buNone/>
                        <a:tabLst>
                          <a:tab pos="457200" algn="l"/>
                        </a:tabLst>
                      </a:pPr>
                      <a:r>
                        <a:rPr lang="it-IT" sz="1400" dirty="0" smtClean="0"/>
                        <a:t>12. Successo </a:t>
                      </a:r>
                      <a:r>
                        <a:rPr lang="it-IT" sz="1400" dirty="0"/>
                        <a:t>negli studi (crediti conseguiti dai diplomati nel I e II anno di università)</a:t>
                      </a:r>
                      <a:endParaRPr lang="it-IT" sz="1400" dirty="0">
                        <a:latin typeface="Calibri"/>
                        <a:ea typeface="Times New Roman"/>
                        <a:cs typeface="Times New Roman"/>
                      </a:endParaRPr>
                    </a:p>
                  </a:txBody>
                  <a:tcPr marL="68580" marR="68580" marT="0" marB="0"/>
                </a:tc>
                <a:tc>
                  <a:txBody>
                    <a:bodyPr/>
                    <a:lstStyle/>
                    <a:p>
                      <a:pPr algn="ctr">
                        <a:lnSpc>
                          <a:spcPct val="115000"/>
                        </a:lnSpc>
                        <a:spcAft>
                          <a:spcPts val="0"/>
                        </a:spcAft>
                      </a:pPr>
                      <a:r>
                        <a:rPr lang="it-IT" sz="1200"/>
                        <a:t>Scuola in chiaro</a:t>
                      </a:r>
                      <a:endParaRPr lang="it-IT" sz="1200">
                        <a:latin typeface="Calibri"/>
                        <a:ea typeface="Times New Roman"/>
                        <a:cs typeface="Calibri"/>
                      </a:endParaRPr>
                    </a:p>
                  </a:txBody>
                  <a:tcPr marL="68580" marR="68580" marT="0" marB="0"/>
                </a:tc>
                <a:tc>
                  <a:txBody>
                    <a:bodyPr/>
                    <a:lstStyle/>
                    <a:p>
                      <a:pPr algn="ctr">
                        <a:lnSpc>
                          <a:spcPct val="115000"/>
                        </a:lnSpc>
                        <a:spcAft>
                          <a:spcPts val="0"/>
                        </a:spcAft>
                      </a:pPr>
                      <a:r>
                        <a:rPr lang="it-IT" sz="1200" dirty="0"/>
                        <a:t>II ciclo</a:t>
                      </a:r>
                      <a:endParaRPr lang="it-IT" sz="1200" dirty="0">
                        <a:latin typeface="Calibri"/>
                        <a:ea typeface="Times New Roman"/>
                        <a:cs typeface="Calibri"/>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23850" y="981075"/>
            <a:ext cx="8496300" cy="5632450"/>
          </a:xfrm>
          <a:prstGeom prst="rect">
            <a:avLst/>
          </a:prstGeom>
          <a:solidFill>
            <a:schemeClr val="bg1"/>
          </a:solidFill>
          <a:ln w="76200" cmpd="tri">
            <a:solidFill>
              <a:srgbClr val="CC0000"/>
            </a:solidFill>
            <a:miter lim="800000"/>
            <a:headEnd/>
            <a:tailEnd/>
          </a:ln>
        </p:spPr>
        <p:txBody>
          <a:bodyPr>
            <a:spAutoFit/>
          </a:bodyPr>
          <a:lstStyle/>
          <a:p>
            <a:pPr marL="342900" indent="-342900" algn="ctr">
              <a:defRPr/>
            </a:pPr>
            <a:r>
              <a:rPr lang="it-IT" sz="2400" dirty="0">
                <a:latin typeface="+mj-lt"/>
              </a:rPr>
              <a:t>Il </a:t>
            </a:r>
            <a:r>
              <a:rPr lang="it-IT" sz="2400" b="1" dirty="0">
                <a:latin typeface="+mj-lt"/>
              </a:rPr>
              <a:t>capitale umano </a:t>
            </a:r>
            <a:r>
              <a:rPr lang="it-IT" sz="2400" dirty="0">
                <a:latin typeface="+mj-lt"/>
              </a:rPr>
              <a:t>è determinante nello sviluppo di un sistema fondato sulla conoscenza …</a:t>
            </a:r>
          </a:p>
          <a:p>
            <a:pPr marL="342900" indent="-342900" algn="ctr">
              <a:defRPr/>
            </a:pPr>
            <a:endParaRPr lang="it-IT" sz="2400" dirty="0">
              <a:latin typeface="+mj-lt"/>
            </a:endParaRPr>
          </a:p>
          <a:p>
            <a:pPr marL="342900" indent="-342900" algn="ctr">
              <a:defRPr/>
            </a:pPr>
            <a:r>
              <a:rPr lang="it-IT" sz="2400" dirty="0">
                <a:latin typeface="+mj-lt"/>
              </a:rPr>
              <a:t>La </a:t>
            </a:r>
            <a:r>
              <a:rPr lang="it-IT" sz="2400" b="1" dirty="0">
                <a:latin typeface="+mj-lt"/>
              </a:rPr>
              <a:t>qualità di un sistema formativo ed educativo </a:t>
            </a:r>
            <a:r>
              <a:rPr lang="it-IT" sz="2400" dirty="0">
                <a:latin typeface="+mj-lt"/>
              </a:rPr>
              <a:t>sta nello sviluppo dei livelli di apprendimento, nella costruzione di competenze …</a:t>
            </a:r>
          </a:p>
          <a:p>
            <a:pPr marL="342900" indent="-342900" algn="ctr">
              <a:defRPr/>
            </a:pPr>
            <a:endParaRPr lang="it-IT" sz="2400" dirty="0">
              <a:latin typeface="+mj-lt"/>
            </a:endParaRPr>
          </a:p>
          <a:p>
            <a:pPr marL="342900" indent="-342900" algn="ctr">
              <a:defRPr/>
            </a:pPr>
            <a:r>
              <a:rPr lang="it-IT" sz="2400" dirty="0">
                <a:latin typeface="+mj-lt"/>
              </a:rPr>
              <a:t>Allo Stato spetta un </a:t>
            </a:r>
            <a:r>
              <a:rPr lang="it-IT" sz="2400" b="1" dirty="0">
                <a:latin typeface="+mj-lt"/>
              </a:rPr>
              <a:t>quadro chiaro di orientamento </a:t>
            </a:r>
            <a:r>
              <a:rPr lang="it-IT" sz="2400" dirty="0">
                <a:latin typeface="+mj-lt"/>
              </a:rPr>
              <a:t>e di riferimento:  missione, traguardi …</a:t>
            </a:r>
          </a:p>
          <a:p>
            <a:pPr marL="342900" indent="-342900" algn="ctr">
              <a:defRPr/>
            </a:pPr>
            <a:endParaRPr lang="it-IT" sz="2400" dirty="0">
              <a:latin typeface="+mj-lt"/>
            </a:endParaRPr>
          </a:p>
          <a:p>
            <a:pPr marL="342900" indent="-342900" algn="ctr">
              <a:defRPr/>
            </a:pPr>
            <a:r>
              <a:rPr lang="it-IT" sz="2400" dirty="0">
                <a:latin typeface="+mj-lt"/>
              </a:rPr>
              <a:t> Potente strumento è </a:t>
            </a:r>
            <a:r>
              <a:rPr lang="it-IT" sz="2400" b="1" dirty="0">
                <a:latin typeface="+mj-lt"/>
              </a:rPr>
              <a:t>una politica sulla valutazione per promuovere il cambiamento</a:t>
            </a:r>
            <a:r>
              <a:rPr lang="it-IT" sz="2400" dirty="0">
                <a:latin typeface="+mj-lt"/>
              </a:rPr>
              <a:t> …</a:t>
            </a:r>
          </a:p>
          <a:p>
            <a:pPr marL="342900" indent="-342900" algn="ctr">
              <a:defRPr/>
            </a:pPr>
            <a:endParaRPr lang="it-IT" sz="2400" dirty="0">
              <a:latin typeface="+mj-lt"/>
            </a:endParaRPr>
          </a:p>
          <a:p>
            <a:pPr marL="342900" indent="-342900" algn="ctr">
              <a:defRPr/>
            </a:pPr>
            <a:r>
              <a:rPr lang="it-IT" sz="2400" dirty="0">
                <a:latin typeface="+mj-lt"/>
              </a:rPr>
              <a:t>Una buona politica sulla valutazione aiuterebbe le scuole a </a:t>
            </a:r>
            <a:r>
              <a:rPr lang="it-IT" sz="2400" b="1" dirty="0">
                <a:latin typeface="+mj-lt"/>
              </a:rPr>
              <a:t>recuperare la propria missione e a porsi dei traguardi</a:t>
            </a:r>
            <a:r>
              <a:rPr lang="it-IT" sz="2400" dirty="0">
                <a:latin typeface="+mj-lt"/>
              </a:rPr>
              <a:t>.</a:t>
            </a:r>
            <a:endParaRPr lang="it-IT" sz="2400" i="1" dirty="0">
              <a:latin typeface="+mj-lt"/>
            </a:endParaRPr>
          </a:p>
        </p:txBody>
      </p:sp>
      <p:sp>
        <p:nvSpPr>
          <p:cNvPr id="21507" name="Text Box 3"/>
          <p:cNvSpPr txBox="1">
            <a:spLocks noChangeArrowheads="1"/>
          </p:cNvSpPr>
          <p:nvPr/>
        </p:nvSpPr>
        <p:spPr bwMode="auto">
          <a:xfrm>
            <a:off x="1042988" y="260350"/>
            <a:ext cx="6911975" cy="519113"/>
          </a:xfrm>
          <a:prstGeom prst="rect">
            <a:avLst/>
          </a:prstGeom>
          <a:noFill/>
          <a:ln w="9525">
            <a:noFill/>
            <a:miter lim="800000"/>
            <a:headEnd/>
            <a:tailEnd/>
          </a:ln>
        </p:spPr>
        <p:txBody>
          <a:bodyPr>
            <a:spAutoFit/>
          </a:bodyPr>
          <a:lstStyle/>
          <a:p>
            <a:pPr algn="ctr">
              <a:spcBef>
                <a:spcPct val="50000"/>
              </a:spcBef>
            </a:pPr>
            <a:r>
              <a:rPr lang="it-IT" sz="2800" b="1">
                <a:solidFill>
                  <a:srgbClr val="003399"/>
                </a:solidFill>
              </a:rPr>
              <a:t>ORIENTAMENTO INTERNAZIONALE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asellaDiTesto 1"/>
          <p:cNvSpPr txBox="1">
            <a:spLocks noChangeArrowheads="1"/>
          </p:cNvSpPr>
          <p:nvPr/>
        </p:nvSpPr>
        <p:spPr bwMode="auto">
          <a:xfrm>
            <a:off x="1116013" y="2708275"/>
            <a:ext cx="6985000" cy="3140075"/>
          </a:xfrm>
          <a:prstGeom prst="rect">
            <a:avLst/>
          </a:prstGeom>
          <a:noFill/>
          <a:ln w="9525">
            <a:noFill/>
            <a:miter lim="800000"/>
            <a:headEnd/>
            <a:tailEnd/>
          </a:ln>
        </p:spPr>
        <p:txBody>
          <a:bodyPr>
            <a:spAutoFit/>
          </a:bodyPr>
          <a:lstStyle/>
          <a:p>
            <a:r>
              <a:rPr lang="it-IT"/>
              <a:t>1) individuazione da parte dell’Invalsi</a:t>
            </a:r>
            <a:r>
              <a:rPr lang="it-IT" b="1"/>
              <a:t> </a:t>
            </a:r>
            <a:r>
              <a:rPr lang="it-IT"/>
              <a:t>delle situazioni da sottoporre a verifica, sulla base di indicatori di efficienza ed efficacia </a:t>
            </a:r>
          </a:p>
          <a:p>
            <a:r>
              <a:rPr lang="it-IT"/>
              <a:t>previamente</a:t>
            </a:r>
            <a:r>
              <a:rPr lang="it-IT" b="1"/>
              <a:t> </a:t>
            </a:r>
            <a:r>
              <a:rPr lang="it-IT"/>
              <a:t>definiti dall’Invalsi medesimo;</a:t>
            </a:r>
          </a:p>
          <a:p>
            <a:endParaRPr lang="it-IT"/>
          </a:p>
          <a:p>
            <a:r>
              <a:rPr lang="it-IT"/>
              <a:t>2) visite dei nuclei di cui al comma 2, secondo il programma e i protocolli di valutazione adottati dalla conferenza ai sensi dell’articolo 2, comma 5;</a:t>
            </a:r>
          </a:p>
          <a:p>
            <a:endParaRPr lang="it-IT"/>
          </a:p>
          <a:p>
            <a:r>
              <a:rPr lang="it-IT"/>
              <a:t>3) ridefinizione da parte delle istituzioni scolastiche</a:t>
            </a:r>
            <a:r>
              <a:rPr lang="it-IT" b="1"/>
              <a:t> </a:t>
            </a:r>
            <a:r>
              <a:rPr lang="it-IT"/>
              <a:t>dei piani di miglioramento in base agli esiti dell’analisi effettuata dai nuclei;</a:t>
            </a:r>
          </a:p>
          <a:p>
            <a:endParaRPr lang="it-IT"/>
          </a:p>
        </p:txBody>
      </p:sp>
      <p:sp>
        <p:nvSpPr>
          <p:cNvPr id="5" name="Rectangle 1"/>
          <p:cNvSpPr>
            <a:spLocks noChangeArrowheads="1"/>
          </p:cNvSpPr>
          <p:nvPr/>
        </p:nvSpPr>
        <p:spPr bwMode="auto">
          <a:xfrm>
            <a:off x="1042988" y="947738"/>
            <a:ext cx="6624637" cy="954087"/>
          </a:xfrm>
          <a:prstGeom prst="rect">
            <a:avLst/>
          </a:prstGeom>
          <a:noFill/>
          <a:ln w="9525">
            <a:noFill/>
            <a:miter lim="800000"/>
            <a:headEnd/>
            <a:tailEnd/>
          </a:ln>
          <a:effectLst/>
        </p:spPr>
        <p:txBody>
          <a:bodyPr anchor="ctr">
            <a:spAutoFit/>
          </a:bodyPr>
          <a:lstStyle/>
          <a:p>
            <a:pPr algn="ctr" eaLnBrk="0" hangingPunct="0">
              <a:defRPr/>
            </a:pPr>
            <a:r>
              <a:rPr lang="it-IT" sz="2800" b="1" dirty="0">
                <a:latin typeface="Arial" charset="0"/>
              </a:rPr>
              <a:t>Valutazione esterna</a:t>
            </a:r>
          </a:p>
          <a:p>
            <a:pPr algn="ctr" eaLnBrk="0" hangingPunct="0">
              <a:defRPr/>
            </a:pPr>
            <a:endParaRPr lang="it-IT" sz="2800" b="1" dirty="0">
              <a:solidFill>
                <a:srgbClr val="003399"/>
              </a:solidFill>
              <a:latin typeface="+mj-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asellaDiTesto 1"/>
          <p:cNvSpPr txBox="1">
            <a:spLocks noChangeArrowheads="1"/>
          </p:cNvSpPr>
          <p:nvPr/>
        </p:nvSpPr>
        <p:spPr bwMode="auto">
          <a:xfrm>
            <a:off x="971550" y="2420938"/>
            <a:ext cx="7272338" cy="3786187"/>
          </a:xfrm>
          <a:prstGeom prst="rect">
            <a:avLst/>
          </a:prstGeom>
          <a:noFill/>
          <a:ln w="9525">
            <a:noFill/>
            <a:miter lim="800000"/>
            <a:headEnd/>
            <a:tailEnd/>
          </a:ln>
        </p:spPr>
        <p:txBody>
          <a:bodyPr>
            <a:spAutoFit/>
          </a:bodyPr>
          <a:lstStyle/>
          <a:p>
            <a:r>
              <a:rPr lang="it-IT" sz="2400"/>
              <a:t>Definizione e attuazione da parte delle istituzioni scolastiche</a:t>
            </a:r>
            <a:r>
              <a:rPr lang="it-IT" sz="2400" b="1"/>
              <a:t> </a:t>
            </a:r>
            <a:r>
              <a:rPr lang="it-IT" sz="2400"/>
              <a:t>degli </a:t>
            </a:r>
            <a:r>
              <a:rPr lang="it-IT" sz="2400" b="1"/>
              <a:t>interventi migliorativi anche con il supporto dell’Indire o attraverso la collaborazione con università, enti di ricerca, associazioni professionali e culturali</a:t>
            </a:r>
            <a:r>
              <a:rPr lang="it-IT" sz="2400"/>
              <a:t> </a:t>
            </a:r>
          </a:p>
          <a:p>
            <a:endParaRPr lang="it-IT" sz="2400"/>
          </a:p>
          <a:p>
            <a:r>
              <a:rPr lang="it-IT" sz="2400"/>
              <a:t>Tale collaborazione avviene nei limiti delle risorse umane e finanziarie disponibili e senza determinare nuovi o maggiori oneri per la finanza pubblica</a:t>
            </a:r>
          </a:p>
          <a:p>
            <a:endParaRPr lang="it-IT" sz="2400"/>
          </a:p>
        </p:txBody>
      </p:sp>
      <p:sp>
        <p:nvSpPr>
          <p:cNvPr id="4" name="Rectangle 1"/>
          <p:cNvSpPr>
            <a:spLocks noChangeArrowheads="1"/>
          </p:cNvSpPr>
          <p:nvPr/>
        </p:nvSpPr>
        <p:spPr bwMode="auto">
          <a:xfrm>
            <a:off x="1042988" y="947738"/>
            <a:ext cx="6624637" cy="954087"/>
          </a:xfrm>
          <a:prstGeom prst="rect">
            <a:avLst/>
          </a:prstGeom>
          <a:noFill/>
          <a:ln w="9525">
            <a:noFill/>
            <a:miter lim="800000"/>
            <a:headEnd/>
            <a:tailEnd/>
          </a:ln>
          <a:effectLst/>
        </p:spPr>
        <p:txBody>
          <a:bodyPr anchor="ctr">
            <a:spAutoFit/>
          </a:bodyPr>
          <a:lstStyle/>
          <a:p>
            <a:pPr algn="ctr" eaLnBrk="0" hangingPunct="0">
              <a:defRPr/>
            </a:pPr>
            <a:endParaRPr lang="it-IT" sz="2800" dirty="0">
              <a:latin typeface="Arial" charset="0"/>
            </a:endParaRPr>
          </a:p>
          <a:p>
            <a:pPr algn="ctr" eaLnBrk="0" hangingPunct="0">
              <a:defRPr/>
            </a:pPr>
            <a:endParaRPr lang="it-IT" sz="2800" dirty="0">
              <a:solidFill>
                <a:srgbClr val="003399"/>
              </a:solidFill>
              <a:latin typeface="+mj-lt"/>
            </a:endParaRPr>
          </a:p>
        </p:txBody>
      </p:sp>
      <p:sp>
        <p:nvSpPr>
          <p:cNvPr id="52228" name="Rettangolo 4"/>
          <p:cNvSpPr>
            <a:spLocks noChangeArrowheads="1"/>
          </p:cNvSpPr>
          <p:nvPr/>
        </p:nvSpPr>
        <p:spPr bwMode="auto">
          <a:xfrm>
            <a:off x="2700338" y="1125538"/>
            <a:ext cx="4254500" cy="522287"/>
          </a:xfrm>
          <a:prstGeom prst="rect">
            <a:avLst/>
          </a:prstGeom>
          <a:noFill/>
          <a:ln w="9525">
            <a:noFill/>
            <a:miter lim="800000"/>
            <a:headEnd/>
            <a:tailEnd/>
          </a:ln>
        </p:spPr>
        <p:txBody>
          <a:bodyPr wrap="none">
            <a:spAutoFit/>
          </a:bodyPr>
          <a:lstStyle/>
          <a:p>
            <a:r>
              <a:rPr lang="it-IT" sz="2800" b="1"/>
              <a:t>Azioni di miglioramento</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asellaDiTesto 1"/>
          <p:cNvSpPr txBox="1">
            <a:spLocks noChangeArrowheads="1"/>
          </p:cNvSpPr>
          <p:nvPr/>
        </p:nvSpPr>
        <p:spPr bwMode="auto">
          <a:xfrm>
            <a:off x="900113" y="2708275"/>
            <a:ext cx="7920037" cy="3109913"/>
          </a:xfrm>
          <a:prstGeom prst="rect">
            <a:avLst/>
          </a:prstGeom>
          <a:noFill/>
          <a:ln w="9525">
            <a:noFill/>
            <a:miter lim="800000"/>
            <a:headEnd/>
            <a:tailEnd/>
          </a:ln>
        </p:spPr>
        <p:txBody>
          <a:bodyPr>
            <a:spAutoFit/>
          </a:bodyPr>
          <a:lstStyle/>
          <a:p>
            <a:r>
              <a:rPr lang="it-IT" sz="2800" b="1"/>
              <a:t>Pubblicazione, diffusione dei risultati raggiunti</a:t>
            </a:r>
            <a:r>
              <a:rPr lang="it-IT" sz="2800"/>
              <a:t>, attraverso indicatori e dati comparabili, sia in una dimensione di </a:t>
            </a:r>
            <a:r>
              <a:rPr lang="it-IT" sz="2800" b="1"/>
              <a:t>trasparenza </a:t>
            </a:r>
            <a:r>
              <a:rPr lang="it-IT" sz="2800"/>
              <a:t>sia in una dimensione di </a:t>
            </a:r>
            <a:r>
              <a:rPr lang="it-IT" sz="2800" b="1"/>
              <a:t>condivisione</a:t>
            </a:r>
            <a:r>
              <a:rPr lang="it-IT" sz="2800"/>
              <a:t> e promozione al miglioramento del servizio con la </a:t>
            </a:r>
            <a:r>
              <a:rPr lang="it-IT" sz="2800" b="1"/>
              <a:t>comunità di appartenenza.</a:t>
            </a:r>
          </a:p>
          <a:p>
            <a:endParaRPr lang="it-IT" sz="2800"/>
          </a:p>
        </p:txBody>
      </p:sp>
      <p:sp>
        <p:nvSpPr>
          <p:cNvPr id="53251" name="CasellaDiTesto 2"/>
          <p:cNvSpPr txBox="1">
            <a:spLocks noChangeArrowheads="1"/>
          </p:cNvSpPr>
          <p:nvPr/>
        </p:nvSpPr>
        <p:spPr bwMode="auto">
          <a:xfrm>
            <a:off x="827088" y="981075"/>
            <a:ext cx="7345362" cy="954088"/>
          </a:xfrm>
          <a:prstGeom prst="rect">
            <a:avLst/>
          </a:prstGeom>
          <a:noFill/>
          <a:ln w="9525">
            <a:noFill/>
            <a:miter lim="800000"/>
            <a:headEnd/>
            <a:tailEnd/>
          </a:ln>
        </p:spPr>
        <p:txBody>
          <a:bodyPr>
            <a:spAutoFit/>
          </a:bodyPr>
          <a:lstStyle/>
          <a:p>
            <a:pPr algn="ctr"/>
            <a:r>
              <a:rPr lang="it-IT" sz="2800" b="1"/>
              <a:t>Rendicontazione sociale</a:t>
            </a:r>
          </a:p>
          <a:p>
            <a:pPr algn="ctr"/>
            <a:endParaRPr lang="it-IT" sz="2800" b="1"/>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a:xfrm>
            <a:off x="781050" y="765175"/>
            <a:ext cx="8362950" cy="1096963"/>
          </a:xfrm>
        </p:spPr>
        <p:txBody>
          <a:bodyPr/>
          <a:lstStyle/>
          <a:p>
            <a:pPr algn="ctr">
              <a:defRPr/>
            </a:pPr>
            <a:r>
              <a:rPr lang="it-IT" sz="3200" dirty="0">
                <a:solidFill>
                  <a:schemeClr val="tx1">
                    <a:lumMod val="75000"/>
                    <a:lumOff val="25000"/>
                  </a:schemeClr>
                </a:solidFill>
              </a:rPr>
              <a:t>Dall’</a:t>
            </a:r>
            <a:r>
              <a:rPr lang="it-IT" sz="3200" dirty="0" err="1">
                <a:solidFill>
                  <a:schemeClr val="tx1">
                    <a:lumMod val="75000"/>
                    <a:lumOff val="25000"/>
                  </a:schemeClr>
                </a:solidFill>
              </a:rPr>
              <a:t>accountability</a:t>
            </a:r>
            <a:r>
              <a:rPr lang="it-IT" sz="3200" dirty="0">
                <a:solidFill>
                  <a:schemeClr val="tx1">
                    <a:lumMod val="75000"/>
                    <a:lumOff val="25000"/>
                  </a:schemeClr>
                </a:solidFill>
              </a:rPr>
              <a:t> </a:t>
            </a:r>
            <a:br>
              <a:rPr lang="it-IT" sz="3200" dirty="0">
                <a:solidFill>
                  <a:schemeClr val="tx1">
                    <a:lumMod val="75000"/>
                    <a:lumOff val="25000"/>
                  </a:schemeClr>
                </a:solidFill>
              </a:rPr>
            </a:br>
            <a:r>
              <a:rPr lang="it-IT" sz="3200" dirty="0">
                <a:solidFill>
                  <a:schemeClr val="tx1">
                    <a:lumMod val="75000"/>
                    <a:lumOff val="25000"/>
                  </a:schemeClr>
                </a:solidFill>
              </a:rPr>
              <a:t>al Bilancio sociale</a:t>
            </a:r>
          </a:p>
        </p:txBody>
      </p:sp>
      <p:pic>
        <p:nvPicPr>
          <p:cNvPr id="60419" name="Picture 3"/>
          <p:cNvPicPr>
            <a:picLocks noGrp="1" noChangeAspect="1" noChangeArrowheads="1"/>
          </p:cNvPicPr>
          <p:nvPr>
            <p:ph type="body" idx="1"/>
          </p:nvPr>
        </p:nvPicPr>
        <p:blipFill>
          <a:blip r:embed="rId2" cstate="print"/>
          <a:srcRect/>
          <a:stretch>
            <a:fillRect/>
          </a:stretch>
        </p:blipFill>
        <p:spPr>
          <a:xfrm>
            <a:off x="827088" y="2276475"/>
            <a:ext cx="7488237" cy="4581525"/>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
          <p:cNvSpPr>
            <a:spLocks noChangeArrowheads="1"/>
          </p:cNvSpPr>
          <p:nvPr/>
        </p:nvSpPr>
        <p:spPr bwMode="auto">
          <a:xfrm>
            <a:off x="827088" y="692150"/>
            <a:ext cx="7273925" cy="1385888"/>
          </a:xfrm>
          <a:prstGeom prst="rect">
            <a:avLst/>
          </a:prstGeom>
          <a:noFill/>
          <a:ln w="9525">
            <a:noFill/>
            <a:miter lim="800000"/>
            <a:headEnd/>
            <a:tailEnd/>
          </a:ln>
          <a:effectLst/>
        </p:spPr>
        <p:txBody>
          <a:bodyPr anchor="ctr">
            <a:spAutoFit/>
          </a:bodyPr>
          <a:lstStyle/>
          <a:p>
            <a:pPr algn="ctr" eaLnBrk="0" hangingPunct="0">
              <a:defRPr/>
            </a:pPr>
            <a:r>
              <a:rPr lang="it-IT" sz="2800" dirty="0">
                <a:solidFill>
                  <a:srgbClr val="003399"/>
                </a:solidFill>
                <a:latin typeface="+mj-lt"/>
                <a:ea typeface="Times New Roman" pitchFamily="18" charset="0"/>
                <a:cs typeface="Times New Roman" pitchFamily="18" charset="0"/>
              </a:rPr>
              <a:t>ART. 6</a:t>
            </a:r>
            <a:endParaRPr lang="it-IT" sz="2800" dirty="0">
              <a:solidFill>
                <a:srgbClr val="003399"/>
              </a:solidFill>
              <a:latin typeface="+mj-lt"/>
            </a:endParaRPr>
          </a:p>
          <a:p>
            <a:pPr algn="ctr" eaLnBrk="0" hangingPunct="0">
              <a:defRPr/>
            </a:pPr>
            <a:r>
              <a:rPr lang="it-IT" sz="2800" i="1" dirty="0">
                <a:solidFill>
                  <a:srgbClr val="003399"/>
                </a:solidFill>
                <a:latin typeface="+mj-lt"/>
                <a:ea typeface="Times New Roman" pitchFamily="18" charset="0"/>
                <a:cs typeface="Times New Roman" pitchFamily="18" charset="0"/>
              </a:rPr>
              <a:t>(Procedimento di valutazione:</a:t>
            </a:r>
          </a:p>
          <a:p>
            <a:pPr algn="ctr" eaLnBrk="0" hangingPunct="0">
              <a:defRPr/>
            </a:pPr>
            <a:r>
              <a:rPr lang="it-IT" sz="2800" b="1" i="1" dirty="0">
                <a:solidFill>
                  <a:srgbClr val="003399"/>
                </a:solidFill>
                <a:latin typeface="+mj-lt"/>
                <a:ea typeface="Times New Roman" pitchFamily="18" charset="0"/>
                <a:cs typeface="Times New Roman" pitchFamily="18" charset="0"/>
              </a:rPr>
              <a:t>il dirigente scolastico</a:t>
            </a:r>
            <a:r>
              <a:rPr lang="it-IT" sz="2800" i="1" dirty="0">
                <a:solidFill>
                  <a:srgbClr val="003399"/>
                </a:solidFill>
                <a:latin typeface="+mj-lt"/>
                <a:ea typeface="Times New Roman" pitchFamily="18" charset="0"/>
                <a:cs typeface="Times New Roman" pitchFamily="18" charset="0"/>
              </a:rPr>
              <a:t>)</a:t>
            </a:r>
            <a:endParaRPr lang="it-IT" sz="2800" dirty="0">
              <a:solidFill>
                <a:srgbClr val="003399"/>
              </a:solidFill>
              <a:latin typeface="+mj-lt"/>
            </a:endParaRPr>
          </a:p>
        </p:txBody>
      </p:sp>
      <p:sp>
        <p:nvSpPr>
          <p:cNvPr id="54275" name="CasellaDiTesto 3"/>
          <p:cNvSpPr txBox="1">
            <a:spLocks noChangeArrowheads="1"/>
          </p:cNvSpPr>
          <p:nvPr/>
        </p:nvSpPr>
        <p:spPr bwMode="auto">
          <a:xfrm>
            <a:off x="971550" y="2420938"/>
            <a:ext cx="7632700" cy="400050"/>
          </a:xfrm>
          <a:prstGeom prst="rect">
            <a:avLst/>
          </a:prstGeom>
          <a:noFill/>
          <a:ln w="9525">
            <a:noFill/>
            <a:miter lim="800000"/>
            <a:headEnd/>
            <a:tailEnd/>
          </a:ln>
        </p:spPr>
        <p:txBody>
          <a:bodyPr>
            <a:spAutoFit/>
          </a:bodyPr>
          <a:lstStyle/>
          <a:p>
            <a:endParaRPr lang="it-IT" sz="2000"/>
          </a:p>
        </p:txBody>
      </p:sp>
      <p:sp>
        <p:nvSpPr>
          <p:cNvPr id="54276" name="CasellaDiTesto 4"/>
          <p:cNvSpPr txBox="1">
            <a:spLocks noChangeArrowheads="1"/>
          </p:cNvSpPr>
          <p:nvPr/>
        </p:nvSpPr>
        <p:spPr bwMode="auto">
          <a:xfrm>
            <a:off x="755650" y="2492375"/>
            <a:ext cx="8388350" cy="4494213"/>
          </a:xfrm>
          <a:prstGeom prst="rect">
            <a:avLst/>
          </a:prstGeom>
          <a:noFill/>
          <a:ln w="9525">
            <a:noFill/>
            <a:miter lim="800000"/>
            <a:headEnd/>
            <a:tailEnd/>
          </a:ln>
        </p:spPr>
        <p:txBody>
          <a:bodyPr>
            <a:spAutoFit/>
          </a:bodyPr>
          <a:lstStyle/>
          <a:p>
            <a:r>
              <a:rPr lang="it-IT" sz="2200" b="1"/>
              <a:t>C. 4 </a:t>
            </a:r>
            <a:r>
              <a:rPr lang="it-IT" sz="2200"/>
              <a:t>Le azioni di cui al comma 1 sono dirette anche a evidenziare le aree di miglioramento organizzativo e gestionale delle istituzioni scolastiche direttamente riconducibili al dirigente scolastico, </a:t>
            </a:r>
            <a:r>
              <a:rPr lang="it-IT" sz="2200" b="1"/>
              <a:t>ai fini della valutazione dei risultati della sua azione dirigenziale</a:t>
            </a:r>
            <a:r>
              <a:rPr lang="it-IT" sz="2200"/>
              <a:t> … .</a:t>
            </a:r>
          </a:p>
          <a:p>
            <a:endParaRPr lang="it-IT" sz="2200"/>
          </a:p>
          <a:p>
            <a:r>
              <a:rPr lang="it-IT" sz="2200" b="1"/>
              <a:t>C. 5 </a:t>
            </a:r>
            <a:r>
              <a:rPr lang="it-IT" sz="2200"/>
              <a:t>I piani di miglioramento, con i risultati conseguiti dalle singole istituzioni scolastiche, sono comunicati al direttore generale del competente Ufficio scolastico regionale, che ne tiene conto </a:t>
            </a:r>
            <a:r>
              <a:rPr lang="it-IT" sz="2200" b="1"/>
              <a:t>ai fini della individuazione degli obiettivi da assegnare al dirigente scolastico in sede di conferimento del successivo incarico e della valutazione di cui al comma 4</a:t>
            </a:r>
            <a:r>
              <a:rPr lang="it-IT" sz="2200"/>
              <a:t>.</a:t>
            </a:r>
          </a:p>
          <a:p>
            <a:endParaRPr lang="it-IT" sz="2200"/>
          </a:p>
          <a:p>
            <a:endParaRPr lang="it-IT" sz="22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1403350" y="1773238"/>
            <a:ext cx="6769100" cy="3743324"/>
            <a:chOff x="884" y="709"/>
            <a:chExt cx="4264" cy="2358"/>
          </a:xfrm>
        </p:grpSpPr>
        <p:sp>
          <p:nvSpPr>
            <p:cNvPr id="48135" name="Text Box 6"/>
            <p:cNvSpPr txBox="1">
              <a:spLocks noChangeArrowheads="1"/>
            </p:cNvSpPr>
            <p:nvPr/>
          </p:nvSpPr>
          <p:spPr bwMode="auto">
            <a:xfrm>
              <a:off x="2608" y="709"/>
              <a:ext cx="116" cy="212"/>
            </a:xfrm>
            <a:prstGeom prst="rect">
              <a:avLst/>
            </a:prstGeom>
            <a:noFill/>
            <a:ln w="9525">
              <a:noFill/>
              <a:miter lim="800000"/>
              <a:headEnd/>
              <a:tailEnd/>
            </a:ln>
          </p:spPr>
          <p:txBody>
            <a:bodyPr wrap="none">
              <a:spAutoFit/>
            </a:bodyPr>
            <a:lstStyle/>
            <a:p>
              <a:pPr eaLnBrk="0" hangingPunct="0"/>
              <a:endParaRPr lang="en-US" sz="1600"/>
            </a:p>
          </p:txBody>
        </p:sp>
        <p:sp>
          <p:nvSpPr>
            <p:cNvPr id="48136" name="CasellaDiTesto 14"/>
            <p:cNvSpPr txBox="1">
              <a:spLocks noChangeArrowheads="1"/>
            </p:cNvSpPr>
            <p:nvPr/>
          </p:nvSpPr>
          <p:spPr bwMode="auto">
            <a:xfrm>
              <a:off x="884" y="1616"/>
              <a:ext cx="1406" cy="404"/>
            </a:xfrm>
            <a:prstGeom prst="rect">
              <a:avLst/>
            </a:prstGeom>
            <a:solidFill>
              <a:srgbClr val="006699"/>
            </a:solidFill>
            <a:ln w="9525">
              <a:noFill/>
              <a:miter lim="800000"/>
              <a:headEnd/>
              <a:tailEnd/>
            </a:ln>
          </p:spPr>
          <p:txBody>
            <a:bodyPr>
              <a:spAutoFit/>
            </a:bodyPr>
            <a:lstStyle/>
            <a:p>
              <a:pPr algn="ctr"/>
              <a:r>
                <a:rPr lang="it-IT" b="1">
                  <a:solidFill>
                    <a:schemeClr val="bg1"/>
                  </a:solidFill>
                </a:rPr>
                <a:t>Percorso di autovalutazione</a:t>
              </a:r>
            </a:p>
          </p:txBody>
        </p:sp>
        <p:sp>
          <p:nvSpPr>
            <p:cNvPr id="48137" name="CasellaDiTesto 15"/>
            <p:cNvSpPr txBox="1">
              <a:spLocks noChangeArrowheads="1"/>
            </p:cNvSpPr>
            <p:nvPr/>
          </p:nvSpPr>
          <p:spPr bwMode="auto">
            <a:xfrm>
              <a:off x="3651" y="1616"/>
              <a:ext cx="1497" cy="582"/>
            </a:xfrm>
            <a:prstGeom prst="rect">
              <a:avLst/>
            </a:prstGeom>
            <a:solidFill>
              <a:srgbClr val="006699"/>
            </a:solidFill>
            <a:ln w="9525">
              <a:noFill/>
              <a:miter lim="800000"/>
              <a:headEnd/>
              <a:tailEnd/>
            </a:ln>
          </p:spPr>
          <p:txBody>
            <a:bodyPr wrap="square">
              <a:spAutoFit/>
            </a:bodyPr>
            <a:lstStyle/>
            <a:p>
              <a:pPr algn="ctr"/>
              <a:r>
                <a:rPr lang="it-IT" b="1" dirty="0">
                  <a:solidFill>
                    <a:schemeClr val="bg1"/>
                  </a:solidFill>
                </a:rPr>
                <a:t>Potenziamento e miglioramento </a:t>
              </a:r>
              <a:r>
                <a:rPr lang="it-IT" b="1" dirty="0" smtClean="0">
                  <a:solidFill>
                    <a:schemeClr val="bg1"/>
                  </a:solidFill>
                </a:rPr>
                <a:t>dell’</a:t>
              </a:r>
              <a:r>
                <a:rPr lang="it-IT" altLang="ja-JP" b="1" dirty="0" smtClean="0">
                  <a:solidFill>
                    <a:schemeClr val="bg1"/>
                  </a:solidFill>
                  <a:cs typeface="ＭＳ Ｐゴシック"/>
                </a:rPr>
                <a:t>azione </a:t>
              </a:r>
              <a:r>
                <a:rPr lang="it-IT" altLang="ja-JP" b="1" dirty="0">
                  <a:solidFill>
                    <a:schemeClr val="bg1"/>
                  </a:solidFill>
                  <a:cs typeface="ＭＳ Ｐゴシック"/>
                </a:rPr>
                <a:t>didattica</a:t>
              </a:r>
              <a:endParaRPr lang="it-IT" b="1" dirty="0">
                <a:solidFill>
                  <a:schemeClr val="bg1"/>
                </a:solidFill>
              </a:endParaRPr>
            </a:p>
          </p:txBody>
        </p:sp>
        <p:sp>
          <p:nvSpPr>
            <p:cNvPr id="48138" name="CasellaDiTesto 18"/>
            <p:cNvSpPr txBox="1">
              <a:spLocks noChangeArrowheads="1"/>
            </p:cNvSpPr>
            <p:nvPr/>
          </p:nvSpPr>
          <p:spPr bwMode="auto">
            <a:xfrm>
              <a:off x="1882" y="2614"/>
              <a:ext cx="1815" cy="453"/>
            </a:xfrm>
            <a:prstGeom prst="rect">
              <a:avLst/>
            </a:prstGeom>
            <a:solidFill>
              <a:srgbClr val="FF9900"/>
            </a:solidFill>
            <a:ln w="9525">
              <a:noFill/>
              <a:miter lim="800000"/>
              <a:headEnd/>
              <a:tailEnd/>
            </a:ln>
          </p:spPr>
          <p:txBody>
            <a:bodyPr wrap="square">
              <a:spAutoFit/>
            </a:bodyPr>
            <a:lstStyle/>
            <a:p>
              <a:pPr algn="ctr"/>
              <a:r>
                <a:rPr lang="it-IT" sz="2000" b="1" dirty="0">
                  <a:solidFill>
                    <a:schemeClr val="tx2"/>
                  </a:solidFill>
                </a:rPr>
                <a:t>istituto e singola classe</a:t>
              </a:r>
            </a:p>
          </p:txBody>
        </p:sp>
        <p:sp>
          <p:nvSpPr>
            <p:cNvPr id="48139" name="CasellaDiTesto 19"/>
            <p:cNvSpPr txBox="1">
              <a:spLocks noChangeArrowheads="1"/>
            </p:cNvSpPr>
            <p:nvPr/>
          </p:nvSpPr>
          <p:spPr bwMode="auto">
            <a:xfrm>
              <a:off x="2290" y="709"/>
              <a:ext cx="1451" cy="231"/>
            </a:xfrm>
            <a:prstGeom prst="rect">
              <a:avLst/>
            </a:prstGeom>
            <a:solidFill>
              <a:srgbClr val="006699"/>
            </a:solidFill>
            <a:ln w="9525">
              <a:noFill/>
              <a:miter lim="800000"/>
              <a:headEnd/>
              <a:tailEnd/>
            </a:ln>
          </p:spPr>
          <p:txBody>
            <a:bodyPr>
              <a:spAutoFit/>
            </a:bodyPr>
            <a:lstStyle/>
            <a:p>
              <a:pPr algn="ctr"/>
              <a:r>
                <a:rPr lang="it-IT" b="1">
                  <a:solidFill>
                    <a:schemeClr val="bg1"/>
                  </a:solidFill>
                </a:rPr>
                <a:t>DATI INVALSI</a:t>
              </a:r>
            </a:p>
          </p:txBody>
        </p:sp>
        <p:cxnSp>
          <p:nvCxnSpPr>
            <p:cNvPr id="48140" name="AutoShape 17"/>
            <p:cNvCxnSpPr>
              <a:cxnSpLocks noChangeShapeType="1"/>
              <a:stCxn id="48139" idx="1"/>
              <a:endCxn id="48136" idx="0"/>
            </p:cNvCxnSpPr>
            <p:nvPr/>
          </p:nvCxnSpPr>
          <p:spPr bwMode="auto">
            <a:xfrm rot="10800000" flipV="1">
              <a:off x="1587" y="825"/>
              <a:ext cx="703" cy="791"/>
            </a:xfrm>
            <a:prstGeom prst="bentConnector2">
              <a:avLst/>
            </a:prstGeom>
            <a:noFill/>
            <a:ln w="38100">
              <a:solidFill>
                <a:srgbClr val="336699"/>
              </a:solidFill>
              <a:miter lim="800000"/>
              <a:headEnd/>
              <a:tailEnd type="triangle" w="med" len="med"/>
            </a:ln>
          </p:spPr>
        </p:cxnSp>
        <p:cxnSp>
          <p:nvCxnSpPr>
            <p:cNvPr id="48141" name="AutoShape 18"/>
            <p:cNvCxnSpPr>
              <a:cxnSpLocks noChangeShapeType="1"/>
              <a:stCxn id="48139" idx="3"/>
              <a:endCxn id="48137" idx="0"/>
            </p:cNvCxnSpPr>
            <p:nvPr/>
          </p:nvCxnSpPr>
          <p:spPr bwMode="auto">
            <a:xfrm>
              <a:off x="3741" y="824"/>
              <a:ext cx="659" cy="791"/>
            </a:xfrm>
            <a:prstGeom prst="bentConnector2">
              <a:avLst/>
            </a:prstGeom>
            <a:noFill/>
            <a:ln w="38100">
              <a:solidFill>
                <a:srgbClr val="336699"/>
              </a:solidFill>
              <a:miter lim="800000"/>
              <a:headEnd/>
              <a:tailEnd type="triangle" w="med" len="med"/>
            </a:ln>
          </p:spPr>
        </p:cxnSp>
        <p:cxnSp>
          <p:nvCxnSpPr>
            <p:cNvPr id="48142" name="AutoShape 19"/>
            <p:cNvCxnSpPr>
              <a:cxnSpLocks noChangeShapeType="1"/>
              <a:stCxn id="48136" idx="1"/>
              <a:endCxn id="48138" idx="1"/>
            </p:cNvCxnSpPr>
            <p:nvPr/>
          </p:nvCxnSpPr>
          <p:spPr bwMode="auto">
            <a:xfrm rot="10800000" flipH="1" flipV="1">
              <a:off x="884" y="1818"/>
              <a:ext cx="998" cy="1023"/>
            </a:xfrm>
            <a:prstGeom prst="bentConnector3">
              <a:avLst>
                <a:gd name="adj1" fmla="val -14429"/>
              </a:avLst>
            </a:prstGeom>
            <a:noFill/>
            <a:ln w="38100">
              <a:solidFill>
                <a:srgbClr val="FF9900"/>
              </a:solidFill>
              <a:prstDash val="sysDot"/>
              <a:miter lim="800000"/>
              <a:headEnd/>
              <a:tailEnd type="triangle" w="med" len="med"/>
            </a:ln>
          </p:spPr>
        </p:cxnSp>
        <p:cxnSp>
          <p:nvCxnSpPr>
            <p:cNvPr id="48143" name="AutoShape 20"/>
            <p:cNvCxnSpPr>
              <a:cxnSpLocks noChangeShapeType="1"/>
              <a:stCxn id="48137" idx="3"/>
              <a:endCxn id="48138" idx="3"/>
            </p:cNvCxnSpPr>
            <p:nvPr/>
          </p:nvCxnSpPr>
          <p:spPr bwMode="auto">
            <a:xfrm flipH="1">
              <a:off x="3697" y="1907"/>
              <a:ext cx="1451" cy="934"/>
            </a:xfrm>
            <a:prstGeom prst="bentConnector3">
              <a:avLst>
                <a:gd name="adj1" fmla="val -9924"/>
              </a:avLst>
            </a:prstGeom>
            <a:noFill/>
            <a:ln w="38100" cap="rnd">
              <a:solidFill>
                <a:srgbClr val="FF9900"/>
              </a:solidFill>
              <a:prstDash val="sysDot"/>
              <a:miter lim="800000"/>
              <a:headEnd/>
              <a:tailEnd type="triangle" w="med" len="med"/>
            </a:ln>
          </p:spPr>
        </p:cxnSp>
      </p:grpSp>
      <p:sp>
        <p:nvSpPr>
          <p:cNvPr id="48130" name="Text Box 9"/>
          <p:cNvSpPr txBox="1">
            <a:spLocks noChangeArrowheads="1"/>
          </p:cNvSpPr>
          <p:nvPr/>
        </p:nvSpPr>
        <p:spPr bwMode="auto">
          <a:xfrm>
            <a:off x="1258888" y="765175"/>
            <a:ext cx="5988050" cy="579438"/>
          </a:xfrm>
          <a:prstGeom prst="rect">
            <a:avLst/>
          </a:prstGeom>
          <a:noFill/>
          <a:ln w="9525">
            <a:noFill/>
            <a:miter lim="800000"/>
            <a:headEnd/>
            <a:tailEnd/>
          </a:ln>
        </p:spPr>
        <p:txBody>
          <a:bodyPr>
            <a:spAutoFit/>
          </a:bodyPr>
          <a:lstStyle/>
          <a:p>
            <a:pPr algn="ctr">
              <a:spcBef>
                <a:spcPct val="50000"/>
              </a:spcBef>
            </a:pPr>
            <a:r>
              <a:rPr lang="it-IT" sz="3200" b="1">
                <a:solidFill>
                  <a:srgbClr val="006699"/>
                </a:solidFill>
              </a:rPr>
              <a:t>Uso dei dati INVALSI</a:t>
            </a:r>
          </a:p>
        </p:txBody>
      </p:sp>
      <p:pic>
        <p:nvPicPr>
          <p:cNvPr id="48131" name="Picture 13"/>
          <p:cNvPicPr>
            <a:picLocks noChangeAspect="1" noChangeArrowheads="1"/>
          </p:cNvPicPr>
          <p:nvPr/>
        </p:nvPicPr>
        <p:blipFill>
          <a:blip r:embed="rId3" cstate="print"/>
          <a:srcRect/>
          <a:stretch>
            <a:fillRect/>
          </a:stretch>
        </p:blipFill>
        <p:spPr bwMode="auto">
          <a:xfrm>
            <a:off x="8201025" y="0"/>
            <a:ext cx="942975" cy="1171575"/>
          </a:xfrm>
          <a:prstGeom prst="rect">
            <a:avLst/>
          </a:prstGeom>
          <a:noFill/>
          <a:ln w="9525">
            <a:noFill/>
            <a:miter lim="800000"/>
            <a:headEnd/>
            <a:tailEnd/>
          </a:ln>
        </p:spPr>
      </p:pic>
      <p:sp>
        <p:nvSpPr>
          <p:cNvPr id="15" name="Segnaposto numero diapositiva 14"/>
          <p:cNvSpPr>
            <a:spLocks noGrp="1"/>
          </p:cNvSpPr>
          <p:nvPr>
            <p:ph type="sldNum" sz="quarter" idx="12"/>
          </p:nvPr>
        </p:nvSpPr>
        <p:spPr/>
        <p:txBody>
          <a:bodyPr/>
          <a:lstStyle/>
          <a:p>
            <a:pPr>
              <a:defRPr/>
            </a:pPr>
            <a:fld id="{6D23861B-7145-4C70-8963-761D65D1DEA7}" type="slidenum">
              <a:rPr lang="it-IT" smtClean="0"/>
              <a:pPr>
                <a:defRPr/>
              </a:pPr>
              <a:t>35</a:t>
            </a:fld>
            <a:endParaRPr lang="it-IT"/>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subTitle" idx="4294967295"/>
          </p:nvPr>
        </p:nvSpPr>
        <p:spPr>
          <a:xfrm>
            <a:off x="467544" y="1268760"/>
            <a:ext cx="8223250" cy="4521200"/>
          </a:xfrm>
          <a:ln/>
        </p:spPr>
        <p:txBody>
          <a:bodyPr anchor="ctr"/>
          <a:lstStyle/>
          <a:p>
            <a:pPr indent="-338138" algn="ctr">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900" dirty="0"/>
              <a:t>Le </a:t>
            </a:r>
            <a:r>
              <a:rPr lang="it-IT" sz="2900" i="1" dirty="0"/>
              <a:t>Prove Invalsi </a:t>
            </a:r>
            <a:r>
              <a:rPr lang="it-IT" sz="2900" dirty="0"/>
              <a:t> NON valutano </a:t>
            </a:r>
          </a:p>
          <a:p>
            <a:pPr indent="-338138" algn="ctr">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900" dirty="0"/>
              <a:t>le scuole o l'insegnante:</a:t>
            </a:r>
          </a:p>
          <a:p>
            <a:pPr indent="-338138" algn="ctr">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900" dirty="0"/>
              <a:t>forniscono al sistema, </a:t>
            </a:r>
            <a:endParaRPr lang="it-IT" sz="2900" dirty="0" smtClean="0"/>
          </a:p>
          <a:p>
            <a:pPr indent="-338138" algn="ctr">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900" dirty="0" smtClean="0"/>
              <a:t>alle </a:t>
            </a:r>
            <a:r>
              <a:rPr lang="it-IT" sz="2900" dirty="0"/>
              <a:t>scuole e agli insegnanti </a:t>
            </a:r>
            <a:endParaRPr lang="it-IT" sz="2900" dirty="0" smtClean="0"/>
          </a:p>
          <a:p>
            <a:pPr indent="-338138" algn="ctr">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900" dirty="0" smtClean="0"/>
              <a:t>degli </a:t>
            </a:r>
            <a:r>
              <a:rPr lang="it-IT" sz="2900" dirty="0"/>
              <a:t>strumenti e dei materiali per </a:t>
            </a:r>
          </a:p>
          <a:p>
            <a:pPr indent="-338138" algn="ctr">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900" i="1" dirty="0" err="1"/>
              <a:t>autovalutarsi</a:t>
            </a:r>
            <a:endParaRPr lang="it-IT" sz="2900" i="1"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Oval 1"/>
          <p:cNvSpPr>
            <a:spLocks noChangeArrowheads="1"/>
          </p:cNvSpPr>
          <p:nvPr/>
        </p:nvSpPr>
        <p:spPr bwMode="auto">
          <a:xfrm>
            <a:off x="179388" y="198438"/>
            <a:ext cx="5878512" cy="1960562"/>
          </a:xfrm>
          <a:prstGeom prst="ellipse">
            <a:avLst/>
          </a:prstGeom>
          <a:solidFill>
            <a:srgbClr val="E6E6FF"/>
          </a:solidFill>
          <a:ln w="9360">
            <a:solidFill>
              <a:srgbClr val="000000"/>
            </a:solidFill>
            <a:miter lim="800000"/>
            <a:headEnd/>
            <a:tailEnd/>
          </a:ln>
          <a:effectLst/>
        </p:spPr>
        <p:txBody>
          <a:bodyPr lIns="90000" tIns="45000" rIns="90000" bIns="45000" anchor="ctr" anchorCtr="1"/>
          <a:lstStyle/>
          <a:p>
            <a:pPr algn="ctr">
              <a:lnSpc>
                <a:spcPct val="87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dirty="0">
                <a:solidFill>
                  <a:srgbClr val="000000"/>
                </a:solidFill>
                <a:effectLst>
                  <a:outerShdw blurRad="38100" dist="38100" dir="2700000" algn="tl">
                    <a:srgbClr val="000000">
                      <a:alpha val="43137"/>
                    </a:srgbClr>
                  </a:outerShdw>
                </a:effectLst>
              </a:rPr>
              <a:t>I </a:t>
            </a:r>
            <a:r>
              <a:rPr lang="en-GB" sz="2400" b="1" dirty="0" err="1" smtClean="0">
                <a:solidFill>
                  <a:srgbClr val="000000"/>
                </a:solidFill>
                <a:effectLst>
                  <a:outerShdw blurRad="38100" dist="38100" dir="2700000" algn="tl">
                    <a:srgbClr val="000000">
                      <a:alpha val="43137"/>
                    </a:srgbClr>
                  </a:outerShdw>
                </a:effectLst>
              </a:rPr>
              <a:t>docenti</a:t>
            </a:r>
            <a:r>
              <a:rPr lang="en-GB" sz="2400" b="1" dirty="0" smtClean="0">
                <a:solidFill>
                  <a:srgbClr val="000000"/>
                </a:solidFill>
                <a:effectLst>
                  <a:outerShdw blurRad="38100" dist="38100" dir="2700000" algn="tl">
                    <a:srgbClr val="000000">
                      <a:alpha val="43137"/>
                    </a:srgbClr>
                  </a:outerShdw>
                </a:effectLst>
              </a:rPr>
              <a:t> </a:t>
            </a:r>
            <a:r>
              <a:rPr lang="en-GB" sz="2400" dirty="0" err="1" smtClean="0">
                <a:solidFill>
                  <a:srgbClr val="000000"/>
                </a:solidFill>
              </a:rPr>
              <a:t>possono</a:t>
            </a:r>
            <a:r>
              <a:rPr lang="en-GB" sz="2400" dirty="0" smtClean="0">
                <a:solidFill>
                  <a:srgbClr val="000000"/>
                </a:solidFill>
              </a:rPr>
              <a:t> </a:t>
            </a:r>
            <a:r>
              <a:rPr lang="en-GB" sz="2400" dirty="0" err="1" smtClean="0">
                <a:solidFill>
                  <a:srgbClr val="000000"/>
                </a:solidFill>
              </a:rPr>
              <a:t>usare</a:t>
            </a:r>
            <a:r>
              <a:rPr lang="en-GB" sz="2400" dirty="0" smtClean="0">
                <a:solidFill>
                  <a:srgbClr val="000000"/>
                </a:solidFill>
              </a:rPr>
              <a:t> </a:t>
            </a:r>
            <a:r>
              <a:rPr lang="en-GB" sz="2400" dirty="0" err="1" smtClean="0">
                <a:solidFill>
                  <a:srgbClr val="000000"/>
                </a:solidFill>
              </a:rPr>
              <a:t>i</a:t>
            </a:r>
            <a:r>
              <a:rPr lang="en-GB" sz="2400" dirty="0" smtClean="0">
                <a:solidFill>
                  <a:srgbClr val="000000"/>
                </a:solidFill>
              </a:rPr>
              <a:t> </a:t>
            </a:r>
            <a:r>
              <a:rPr lang="en-GB" sz="2400" dirty="0" err="1" smtClean="0">
                <a:solidFill>
                  <a:srgbClr val="000000"/>
                </a:solidFill>
              </a:rPr>
              <a:t>dati</a:t>
            </a:r>
            <a:r>
              <a:rPr lang="en-GB" sz="2400" dirty="0" smtClean="0">
                <a:solidFill>
                  <a:srgbClr val="000000"/>
                </a:solidFill>
              </a:rPr>
              <a:t> </a:t>
            </a:r>
            <a:r>
              <a:rPr lang="en-GB" sz="2400" dirty="0" err="1" smtClean="0">
                <a:solidFill>
                  <a:srgbClr val="000000"/>
                </a:solidFill>
              </a:rPr>
              <a:t>Invalsi</a:t>
            </a:r>
            <a:r>
              <a:rPr lang="en-GB" sz="2400" dirty="0" smtClean="0">
                <a:solidFill>
                  <a:srgbClr val="000000"/>
                </a:solidFill>
              </a:rPr>
              <a:t> per </a:t>
            </a:r>
            <a:r>
              <a:rPr lang="en-GB" sz="2400" dirty="0" err="1" smtClean="0">
                <a:solidFill>
                  <a:srgbClr val="000000"/>
                </a:solidFill>
              </a:rPr>
              <a:t>aspetti</a:t>
            </a:r>
            <a:r>
              <a:rPr lang="en-GB" sz="2400" dirty="0" smtClean="0">
                <a:solidFill>
                  <a:srgbClr val="000000"/>
                </a:solidFill>
              </a:rPr>
              <a:t> </a:t>
            </a:r>
            <a:r>
              <a:rPr lang="en-GB" sz="2400" dirty="0" err="1" smtClean="0">
                <a:solidFill>
                  <a:srgbClr val="000000"/>
                </a:solidFill>
              </a:rPr>
              <a:t>diversi</a:t>
            </a:r>
            <a:endParaRPr lang="en-GB" sz="2400" dirty="0">
              <a:solidFill>
                <a:srgbClr val="000000"/>
              </a:solidFill>
            </a:endParaRPr>
          </a:p>
        </p:txBody>
      </p:sp>
      <p:sp>
        <p:nvSpPr>
          <p:cNvPr id="23554" name="Oval 2"/>
          <p:cNvSpPr>
            <a:spLocks noChangeArrowheads="1"/>
          </p:cNvSpPr>
          <p:nvPr/>
        </p:nvSpPr>
        <p:spPr bwMode="auto">
          <a:xfrm>
            <a:off x="327025" y="3592513"/>
            <a:ext cx="3756025" cy="2122487"/>
          </a:xfrm>
          <a:prstGeom prst="ellipse">
            <a:avLst/>
          </a:prstGeom>
          <a:solidFill>
            <a:srgbClr val="FFCC99"/>
          </a:solidFill>
          <a:ln w="9360">
            <a:solidFill>
              <a:srgbClr val="000000"/>
            </a:solidFill>
            <a:miter lim="800000"/>
            <a:headEnd/>
            <a:tailEnd/>
          </a:ln>
          <a:effectLst/>
        </p:spPr>
        <p:txBody>
          <a:bodyPr lIns="90000" tIns="45000" rIns="90000" bIns="45000" anchor="ctr" anchorCtr="1"/>
          <a:lstStyle/>
          <a:p>
            <a:pPr algn="ctr">
              <a:lnSpc>
                <a:spcPct val="87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a:solidFill>
                  <a:srgbClr val="000000"/>
                </a:solidFill>
              </a:rPr>
              <a:t>Per </a:t>
            </a:r>
            <a:r>
              <a:rPr lang="en-GB" sz="2400" dirty="0" err="1">
                <a:solidFill>
                  <a:srgbClr val="000000"/>
                </a:solidFill>
              </a:rPr>
              <a:t>intervenire</a:t>
            </a:r>
            <a:r>
              <a:rPr lang="en-GB" sz="2400" dirty="0">
                <a:solidFill>
                  <a:srgbClr val="000000"/>
                </a:solidFill>
              </a:rPr>
              <a:t> sui </a:t>
            </a:r>
            <a:r>
              <a:rPr lang="en-GB" sz="2400" dirty="0" err="1">
                <a:solidFill>
                  <a:srgbClr val="000000"/>
                </a:solidFill>
              </a:rPr>
              <a:t>processi</a:t>
            </a:r>
            <a:r>
              <a:rPr lang="en-GB" sz="2400" dirty="0">
                <a:solidFill>
                  <a:srgbClr val="000000"/>
                </a:solidFill>
              </a:rPr>
              <a:t> </a:t>
            </a:r>
            <a:r>
              <a:rPr lang="en-GB" sz="2400" dirty="0" err="1">
                <a:solidFill>
                  <a:srgbClr val="000000"/>
                </a:solidFill>
              </a:rPr>
              <a:t>di</a:t>
            </a:r>
            <a:r>
              <a:rPr lang="en-GB" sz="2400" dirty="0">
                <a:solidFill>
                  <a:srgbClr val="000000"/>
                </a:solidFill>
              </a:rPr>
              <a:t> </a:t>
            </a:r>
            <a:r>
              <a:rPr lang="en-GB" sz="2400" dirty="0" err="1" smtClean="0">
                <a:solidFill>
                  <a:srgbClr val="000000"/>
                </a:solidFill>
              </a:rPr>
              <a:t>apprendimento</a:t>
            </a:r>
            <a:endParaRPr lang="en-GB" sz="2400" dirty="0">
              <a:solidFill>
                <a:srgbClr val="000000"/>
              </a:solidFill>
            </a:endParaRPr>
          </a:p>
        </p:txBody>
      </p:sp>
      <p:sp>
        <p:nvSpPr>
          <p:cNvPr id="23555" name="AutoShape 3"/>
          <p:cNvSpPr>
            <a:spLocks noChangeArrowheads="1"/>
          </p:cNvSpPr>
          <p:nvPr/>
        </p:nvSpPr>
        <p:spPr bwMode="auto">
          <a:xfrm>
            <a:off x="4244975" y="4408488"/>
            <a:ext cx="3429000" cy="2286000"/>
          </a:xfrm>
          <a:prstGeom prst="roundRect">
            <a:avLst>
              <a:gd name="adj" fmla="val 60"/>
            </a:avLst>
          </a:prstGeom>
          <a:solidFill>
            <a:srgbClr val="CCFFFF"/>
          </a:solidFill>
          <a:ln w="9360">
            <a:solidFill>
              <a:srgbClr val="000000"/>
            </a:solidFill>
            <a:miter lim="800000"/>
            <a:headEnd/>
            <a:tailEnd/>
          </a:ln>
          <a:effectLst/>
        </p:spPr>
        <p:txBody>
          <a:bodyPr lIns="90000" tIns="45000" rIns="90000" bIns="45000" anchor="ctr" anchorCtr="1"/>
          <a:lstStyle/>
          <a:p>
            <a:pPr algn="ctr">
              <a:lnSpc>
                <a:spcPct val="87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a:solidFill>
                  <a:srgbClr val="000000"/>
                </a:solidFill>
              </a:rPr>
              <a:t>Per </a:t>
            </a:r>
            <a:r>
              <a:rPr lang="en-GB" sz="2400" dirty="0" smtClean="0">
                <a:solidFill>
                  <a:srgbClr val="000000"/>
                </a:solidFill>
              </a:rPr>
              <a:t>la </a:t>
            </a:r>
            <a:r>
              <a:rPr lang="en-GB" sz="2400" dirty="0" err="1" smtClean="0">
                <a:solidFill>
                  <a:srgbClr val="000000"/>
                </a:solidFill>
              </a:rPr>
              <a:t>regolazione</a:t>
            </a:r>
            <a:r>
              <a:rPr lang="en-GB" sz="2400" dirty="0" smtClean="0">
                <a:solidFill>
                  <a:srgbClr val="000000"/>
                </a:solidFill>
              </a:rPr>
              <a:t> </a:t>
            </a:r>
            <a:r>
              <a:rPr lang="en-GB" sz="2400" dirty="0" err="1" smtClean="0">
                <a:solidFill>
                  <a:srgbClr val="000000"/>
                </a:solidFill>
              </a:rPr>
              <a:t>degli</a:t>
            </a:r>
            <a:r>
              <a:rPr lang="en-GB" sz="2400" dirty="0" smtClean="0">
                <a:solidFill>
                  <a:srgbClr val="000000"/>
                </a:solidFill>
              </a:rPr>
              <a:t> </a:t>
            </a:r>
            <a:r>
              <a:rPr lang="en-GB" sz="2400" dirty="0" err="1" smtClean="0">
                <a:solidFill>
                  <a:srgbClr val="000000"/>
                </a:solidFill>
              </a:rPr>
              <a:t>obiettivi</a:t>
            </a:r>
            <a:r>
              <a:rPr lang="en-GB" sz="2400" dirty="0" smtClean="0">
                <a:solidFill>
                  <a:srgbClr val="000000"/>
                </a:solidFill>
              </a:rPr>
              <a:t> e </a:t>
            </a:r>
            <a:r>
              <a:rPr lang="en-GB" sz="2400" dirty="0" err="1" smtClean="0">
                <a:solidFill>
                  <a:srgbClr val="000000"/>
                </a:solidFill>
              </a:rPr>
              <a:t>dei</a:t>
            </a:r>
            <a:r>
              <a:rPr lang="en-GB" sz="2400" dirty="0" smtClean="0">
                <a:solidFill>
                  <a:srgbClr val="000000"/>
                </a:solidFill>
              </a:rPr>
              <a:t> </a:t>
            </a:r>
            <a:r>
              <a:rPr lang="en-GB" sz="2400" dirty="0" err="1" smtClean="0">
                <a:solidFill>
                  <a:srgbClr val="000000"/>
                </a:solidFill>
              </a:rPr>
              <a:t>traguardi</a:t>
            </a:r>
            <a:r>
              <a:rPr lang="en-GB" sz="2400" dirty="0" smtClean="0">
                <a:solidFill>
                  <a:srgbClr val="000000"/>
                </a:solidFill>
              </a:rPr>
              <a:t> </a:t>
            </a:r>
            <a:r>
              <a:rPr lang="en-GB" sz="2400" dirty="0" err="1" smtClean="0">
                <a:solidFill>
                  <a:srgbClr val="000000"/>
                </a:solidFill>
              </a:rPr>
              <a:t>attesi</a:t>
            </a:r>
            <a:endParaRPr lang="en-GB" sz="2400" dirty="0">
              <a:solidFill>
                <a:srgbClr val="000000"/>
              </a:solidFill>
            </a:endParaRPr>
          </a:p>
        </p:txBody>
      </p:sp>
      <p:sp>
        <p:nvSpPr>
          <p:cNvPr id="23556" name="Line 4"/>
          <p:cNvSpPr>
            <a:spLocks noChangeShapeType="1"/>
          </p:cNvSpPr>
          <p:nvPr/>
        </p:nvSpPr>
        <p:spPr bwMode="auto">
          <a:xfrm flipH="1">
            <a:off x="2746375" y="2286000"/>
            <a:ext cx="382588" cy="1306513"/>
          </a:xfrm>
          <a:prstGeom prst="line">
            <a:avLst/>
          </a:prstGeom>
          <a:noFill/>
          <a:ln w="9360">
            <a:solidFill>
              <a:srgbClr val="000000"/>
            </a:solidFill>
            <a:miter lim="800000"/>
            <a:headEnd/>
            <a:tailEnd type="triangle" w="med" len="med"/>
          </a:ln>
          <a:effectLst/>
        </p:spPr>
        <p:txBody>
          <a:bodyPr/>
          <a:lstStyle/>
          <a:p>
            <a:endParaRPr lang="it-IT"/>
          </a:p>
        </p:txBody>
      </p:sp>
      <p:sp>
        <p:nvSpPr>
          <p:cNvPr id="23557" name="Oval 5"/>
          <p:cNvSpPr>
            <a:spLocks noChangeArrowheads="1"/>
          </p:cNvSpPr>
          <p:nvPr/>
        </p:nvSpPr>
        <p:spPr bwMode="auto">
          <a:xfrm>
            <a:off x="3916363" y="2122488"/>
            <a:ext cx="4735512" cy="2122487"/>
          </a:xfrm>
          <a:prstGeom prst="ellipse">
            <a:avLst/>
          </a:prstGeom>
          <a:solidFill>
            <a:srgbClr val="CCCCCC"/>
          </a:solidFill>
          <a:ln w="9360">
            <a:solidFill>
              <a:srgbClr val="000000"/>
            </a:solidFill>
            <a:miter lim="800000"/>
            <a:headEnd/>
            <a:tailEnd/>
          </a:ln>
          <a:effectLst/>
        </p:spPr>
        <p:txBody>
          <a:bodyPr lIns="90000" tIns="45000" rIns="90000" bIns="45000" anchor="ctr" anchorCtr="1"/>
          <a:lstStyle/>
          <a:p>
            <a:pPr algn="ctr">
              <a:lnSpc>
                <a:spcPct val="76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a:solidFill>
                  <a:srgbClr val="000000"/>
                </a:solidFill>
              </a:rPr>
              <a:t>Per </a:t>
            </a:r>
            <a:r>
              <a:rPr lang="en-GB" sz="2400" dirty="0" err="1">
                <a:solidFill>
                  <a:srgbClr val="000000"/>
                </a:solidFill>
              </a:rPr>
              <a:t>acquisire</a:t>
            </a:r>
            <a:r>
              <a:rPr lang="en-GB" sz="2400" dirty="0">
                <a:solidFill>
                  <a:srgbClr val="000000"/>
                </a:solidFill>
              </a:rPr>
              <a:t> </a:t>
            </a:r>
            <a:r>
              <a:rPr lang="en-GB" sz="2400" dirty="0" err="1">
                <a:solidFill>
                  <a:srgbClr val="000000"/>
                </a:solidFill>
              </a:rPr>
              <a:t>consapevolezza</a:t>
            </a:r>
            <a:endParaRPr lang="en-GB" sz="2400" dirty="0">
              <a:solidFill>
                <a:srgbClr val="000000"/>
              </a:solidFill>
            </a:endParaRPr>
          </a:p>
          <a:p>
            <a:pPr algn="ctr">
              <a:lnSpc>
                <a:spcPct val="76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smtClean="0">
                <a:solidFill>
                  <a:srgbClr val="000000"/>
                </a:solidFill>
              </a:rPr>
              <a:t>sui </a:t>
            </a:r>
            <a:r>
              <a:rPr lang="en-GB" sz="2400" dirty="0" err="1" smtClean="0">
                <a:solidFill>
                  <a:srgbClr val="000000"/>
                </a:solidFill>
              </a:rPr>
              <a:t>processi</a:t>
            </a:r>
            <a:r>
              <a:rPr lang="en-GB" sz="2400" dirty="0" smtClean="0">
                <a:solidFill>
                  <a:srgbClr val="000000"/>
                </a:solidFill>
              </a:rPr>
              <a:t> </a:t>
            </a:r>
            <a:r>
              <a:rPr lang="en-GB" sz="2400" dirty="0" err="1" smtClean="0">
                <a:solidFill>
                  <a:srgbClr val="000000"/>
                </a:solidFill>
              </a:rPr>
              <a:t>di</a:t>
            </a:r>
            <a:r>
              <a:rPr lang="en-GB" sz="2400" dirty="0" smtClean="0">
                <a:solidFill>
                  <a:srgbClr val="000000"/>
                </a:solidFill>
              </a:rPr>
              <a:t> </a:t>
            </a:r>
            <a:r>
              <a:rPr lang="en-GB" sz="2400" dirty="0" err="1" smtClean="0">
                <a:solidFill>
                  <a:srgbClr val="000000"/>
                </a:solidFill>
              </a:rPr>
              <a:t>insegnamento</a:t>
            </a:r>
            <a:endParaRPr lang="en-GB" sz="2400" dirty="0">
              <a:solidFill>
                <a:srgbClr val="000000"/>
              </a:solidFill>
            </a:endParaRPr>
          </a:p>
        </p:txBody>
      </p:sp>
      <p:sp>
        <p:nvSpPr>
          <p:cNvPr id="23558" name="Line 6"/>
          <p:cNvSpPr>
            <a:spLocks noChangeShapeType="1"/>
          </p:cNvSpPr>
          <p:nvPr/>
        </p:nvSpPr>
        <p:spPr bwMode="auto">
          <a:xfrm>
            <a:off x="5878513" y="1633538"/>
            <a:ext cx="327025" cy="488950"/>
          </a:xfrm>
          <a:prstGeom prst="line">
            <a:avLst/>
          </a:prstGeom>
          <a:noFill/>
          <a:ln w="9360">
            <a:solidFill>
              <a:srgbClr val="000000"/>
            </a:solidFill>
            <a:miter lim="800000"/>
            <a:headEnd/>
            <a:tailEnd type="triangle" w="med" len="med"/>
          </a:ln>
          <a:effectLst/>
        </p:spPr>
        <p:txBody>
          <a:bodyPr/>
          <a:lstStyle/>
          <a:p>
            <a:endParaRPr lang="it-IT"/>
          </a:p>
        </p:txBody>
      </p:sp>
      <p:sp>
        <p:nvSpPr>
          <p:cNvPr id="23559" name="Line 7"/>
          <p:cNvSpPr>
            <a:spLocks noChangeShapeType="1"/>
          </p:cNvSpPr>
          <p:nvPr/>
        </p:nvSpPr>
        <p:spPr bwMode="auto">
          <a:xfrm>
            <a:off x="3429000" y="2286000"/>
            <a:ext cx="815975" cy="2122488"/>
          </a:xfrm>
          <a:prstGeom prst="line">
            <a:avLst/>
          </a:prstGeom>
          <a:noFill/>
          <a:ln w="9360">
            <a:solidFill>
              <a:srgbClr val="000000"/>
            </a:solidFill>
            <a:miter lim="800000"/>
            <a:headEnd/>
            <a:tailEnd type="triangle" w="med" len="med"/>
          </a:ln>
          <a:effec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AutoShape 1"/>
          <p:cNvSpPr>
            <a:spLocks noChangeArrowheads="1"/>
          </p:cNvSpPr>
          <p:nvPr/>
        </p:nvSpPr>
        <p:spPr bwMode="auto">
          <a:xfrm>
            <a:off x="539552" y="1196752"/>
            <a:ext cx="8164513" cy="4244975"/>
          </a:xfrm>
          <a:prstGeom prst="roundRect">
            <a:avLst>
              <a:gd name="adj" fmla="val 16667"/>
            </a:avLst>
          </a:prstGeom>
          <a:solidFill>
            <a:srgbClr val="CCCCFF"/>
          </a:solidFill>
          <a:ln w="9360">
            <a:solidFill>
              <a:srgbClr val="000000"/>
            </a:solidFill>
            <a:round/>
            <a:headEnd/>
            <a:tailEnd/>
          </a:ln>
          <a:effectLst/>
        </p:spPr>
        <p:txBody>
          <a:bodyPr wrap="none"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dirty="0" smtClean="0">
                <a:solidFill>
                  <a:srgbClr val="000000"/>
                </a:solidFill>
              </a:rPr>
              <a:t>ESEMPIO</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4000" dirty="0" smtClean="0">
              <a:solidFill>
                <a:srgbClr val="000000"/>
              </a:solidFill>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dirty="0" smtClean="0">
                <a:solidFill>
                  <a:srgbClr val="000000"/>
                </a:solidFill>
              </a:rPr>
              <a:t>Cosa </a:t>
            </a:r>
            <a:r>
              <a:rPr lang="it-IT" sz="4000" dirty="0">
                <a:solidFill>
                  <a:srgbClr val="000000"/>
                </a:solidFill>
              </a:rPr>
              <a:t>si “apprende”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dirty="0" smtClean="0">
                <a:solidFill>
                  <a:srgbClr val="000000"/>
                </a:solidFill>
              </a:rPr>
              <a:t>con la </a:t>
            </a:r>
            <a:r>
              <a:rPr lang="it-IT" sz="4000" dirty="0">
                <a:solidFill>
                  <a:srgbClr val="000000"/>
                </a:solidFill>
              </a:rPr>
              <a:t>matematica?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250825" y="404813"/>
            <a:ext cx="1728788" cy="647700"/>
          </a:xfrm>
          <a:prstGeom prst="rect">
            <a:avLst/>
          </a:prstGeom>
          <a:blipFill dpi="0" rotWithShape="0">
            <a:blip r:embed="rId3" cstate="print"/>
            <a:srcRect/>
            <a:tile tx="0" ty="0" sx="100000" sy="100000" flip="none" algn="tl"/>
          </a:blipFill>
          <a:ln w="9360">
            <a:solidFill>
              <a:srgbClr val="000000"/>
            </a:solidFill>
            <a:miter lim="800000"/>
            <a:headEnd/>
            <a:tailEnd/>
          </a:ln>
          <a:effec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a:solidFill>
                  <a:srgbClr val="000000"/>
                </a:solidFill>
              </a:rPr>
              <a:t>N</a:t>
            </a:r>
            <a:r>
              <a:rPr lang="en-GB" sz="2000" dirty="0" err="1" smtClean="0">
                <a:solidFill>
                  <a:srgbClr val="000000"/>
                </a:solidFill>
              </a:rPr>
              <a:t>umeri</a:t>
            </a:r>
            <a:endParaRPr lang="en-GB" sz="2000" dirty="0">
              <a:solidFill>
                <a:srgbClr val="000000"/>
              </a:solidFill>
            </a:endParaRPr>
          </a:p>
        </p:txBody>
      </p:sp>
      <p:sp>
        <p:nvSpPr>
          <p:cNvPr id="32770" name="Rectangle 2"/>
          <p:cNvSpPr>
            <a:spLocks noChangeArrowheads="1"/>
          </p:cNvSpPr>
          <p:nvPr/>
        </p:nvSpPr>
        <p:spPr bwMode="auto">
          <a:xfrm>
            <a:off x="2700338" y="404813"/>
            <a:ext cx="1728787" cy="647700"/>
          </a:xfrm>
          <a:prstGeom prst="rect">
            <a:avLst/>
          </a:prstGeom>
          <a:blipFill dpi="0" rotWithShape="0">
            <a:blip r:embed="rId3" cstate="print"/>
            <a:srcRect/>
            <a:tile tx="0" ty="0" sx="100000" sy="100000" flip="none" algn="tl"/>
          </a:blipFill>
          <a:ln w="9360">
            <a:solidFill>
              <a:srgbClr val="000000"/>
            </a:solidFill>
            <a:miter lim="800000"/>
            <a:headEnd/>
            <a:tailEnd/>
          </a:ln>
          <a:effec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smtClean="0">
                <a:solidFill>
                  <a:srgbClr val="000000"/>
                </a:solidFill>
              </a:rPr>
              <a:t>Spazio</a:t>
            </a:r>
            <a:r>
              <a:rPr lang="en-GB" sz="2000" dirty="0" smtClean="0">
                <a:solidFill>
                  <a:srgbClr val="000000"/>
                </a:solidFill>
              </a:rPr>
              <a:t> e figure</a:t>
            </a:r>
            <a:endParaRPr lang="en-GB" sz="2000" dirty="0">
              <a:solidFill>
                <a:srgbClr val="000000"/>
              </a:solidFill>
            </a:endParaRPr>
          </a:p>
        </p:txBody>
      </p:sp>
      <p:sp>
        <p:nvSpPr>
          <p:cNvPr id="32771" name="Rectangle 3"/>
          <p:cNvSpPr>
            <a:spLocks noChangeArrowheads="1"/>
          </p:cNvSpPr>
          <p:nvPr/>
        </p:nvSpPr>
        <p:spPr bwMode="auto">
          <a:xfrm>
            <a:off x="4643438" y="404813"/>
            <a:ext cx="2376487" cy="647700"/>
          </a:xfrm>
          <a:prstGeom prst="rect">
            <a:avLst/>
          </a:prstGeom>
          <a:blipFill dpi="0" rotWithShape="0">
            <a:blip r:embed="rId3" cstate="print"/>
            <a:srcRect/>
            <a:tile tx="0" ty="0" sx="100000" sy="100000" flip="none" algn="tl"/>
          </a:blipFill>
          <a:ln w="9360">
            <a:solidFill>
              <a:srgbClr val="000000"/>
            </a:solidFill>
            <a:miter lim="800000"/>
            <a:headEnd/>
            <a:tailEnd/>
          </a:ln>
          <a:effec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000000"/>
                </a:solidFill>
              </a:rPr>
              <a:t>Relazioni e funzioni</a:t>
            </a:r>
          </a:p>
        </p:txBody>
      </p:sp>
      <p:sp>
        <p:nvSpPr>
          <p:cNvPr id="32772" name="Rectangle 4"/>
          <p:cNvSpPr>
            <a:spLocks noChangeArrowheads="1"/>
          </p:cNvSpPr>
          <p:nvPr/>
        </p:nvSpPr>
        <p:spPr bwMode="auto">
          <a:xfrm>
            <a:off x="6372225" y="1482725"/>
            <a:ext cx="2519363" cy="647700"/>
          </a:xfrm>
          <a:prstGeom prst="rect">
            <a:avLst/>
          </a:prstGeom>
          <a:blipFill dpi="0" rotWithShape="0">
            <a:blip r:embed="rId3" cstate="print"/>
            <a:srcRect/>
            <a:tile tx="0" ty="0" sx="100000" sy="100000" flip="none" algn="tl"/>
          </a:blipFill>
          <a:ln w="9360">
            <a:solidFill>
              <a:srgbClr val="000000"/>
            </a:solidFill>
            <a:miter lim="800000"/>
            <a:headEnd/>
            <a:tailEnd/>
          </a:ln>
          <a:effec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000000"/>
                </a:solidFill>
              </a:rPr>
              <a:t>Misure, dati, previsioni</a:t>
            </a:r>
          </a:p>
        </p:txBody>
      </p:sp>
      <p:sp>
        <p:nvSpPr>
          <p:cNvPr id="32773" name="Rectangle 5"/>
          <p:cNvSpPr>
            <a:spLocks noChangeArrowheads="1"/>
          </p:cNvSpPr>
          <p:nvPr/>
        </p:nvSpPr>
        <p:spPr bwMode="auto">
          <a:xfrm>
            <a:off x="2916238" y="2636838"/>
            <a:ext cx="3024187" cy="936625"/>
          </a:xfrm>
          <a:prstGeom prst="rect">
            <a:avLst/>
          </a:prstGeom>
          <a:blipFill dpi="0" rotWithShape="0">
            <a:blip r:embed="rId4" cstate="print"/>
            <a:srcRect/>
            <a:tile tx="0" ty="0" sx="100000" sy="100000" flip="none" algn="tl"/>
          </a:blipFill>
          <a:ln w="9360">
            <a:solidFill>
              <a:srgbClr val="000000"/>
            </a:solidFill>
            <a:miter lim="800000"/>
            <a:headEnd/>
            <a:tailEnd/>
          </a:ln>
          <a:effec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a:solidFill>
                  <a:srgbClr val="000000"/>
                </a:solidFill>
              </a:rPr>
              <a:t>MATEMATICA</a:t>
            </a:r>
          </a:p>
        </p:txBody>
      </p:sp>
      <p:sp>
        <p:nvSpPr>
          <p:cNvPr id="32774" name="Rectangle 6"/>
          <p:cNvSpPr>
            <a:spLocks noChangeArrowheads="1"/>
          </p:cNvSpPr>
          <p:nvPr/>
        </p:nvSpPr>
        <p:spPr bwMode="auto">
          <a:xfrm>
            <a:off x="395288" y="4148138"/>
            <a:ext cx="1223962" cy="358775"/>
          </a:xfrm>
          <a:prstGeom prst="rect">
            <a:avLst/>
          </a:prstGeom>
          <a:solidFill>
            <a:srgbClr val="BBE0E3"/>
          </a:solidFill>
          <a:ln w="9360">
            <a:solidFill>
              <a:srgbClr val="000000"/>
            </a:solidFill>
            <a:miter lim="800000"/>
            <a:headEnd/>
            <a:tailEnd/>
          </a:ln>
          <a:effec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a:solidFill>
                  <a:srgbClr val="000000"/>
                </a:solidFill>
                <a:latin typeface="Arial Unicode MS" charset="0"/>
              </a:rPr>
              <a:t>concetti</a:t>
            </a:r>
            <a:endParaRPr lang="en-GB" sz="2000" dirty="0">
              <a:solidFill>
                <a:srgbClr val="000000"/>
              </a:solidFill>
              <a:latin typeface="Arial Unicode MS" charset="0"/>
            </a:endParaRPr>
          </a:p>
        </p:txBody>
      </p:sp>
      <p:sp>
        <p:nvSpPr>
          <p:cNvPr id="32775" name="Rectangle 7"/>
          <p:cNvSpPr>
            <a:spLocks noChangeArrowheads="1"/>
          </p:cNvSpPr>
          <p:nvPr/>
        </p:nvSpPr>
        <p:spPr bwMode="auto">
          <a:xfrm>
            <a:off x="1978025" y="4148138"/>
            <a:ext cx="1223963" cy="358775"/>
          </a:xfrm>
          <a:prstGeom prst="rect">
            <a:avLst/>
          </a:prstGeom>
          <a:solidFill>
            <a:srgbClr val="BBE0E3"/>
          </a:solidFill>
          <a:ln w="9360">
            <a:solidFill>
              <a:srgbClr val="000000"/>
            </a:solidFill>
            <a:miter lim="800000"/>
            <a:headEnd/>
            <a:tailEnd/>
          </a:ln>
          <a:effec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000000"/>
                </a:solidFill>
                <a:latin typeface="Arial Unicode MS" charset="0"/>
              </a:rPr>
              <a:t>algoritmi</a:t>
            </a:r>
          </a:p>
        </p:txBody>
      </p:sp>
      <p:sp>
        <p:nvSpPr>
          <p:cNvPr id="32776" name="Rectangle 8"/>
          <p:cNvSpPr>
            <a:spLocks noChangeArrowheads="1"/>
          </p:cNvSpPr>
          <p:nvPr/>
        </p:nvSpPr>
        <p:spPr bwMode="auto">
          <a:xfrm>
            <a:off x="3492500" y="4148138"/>
            <a:ext cx="1223963" cy="358775"/>
          </a:xfrm>
          <a:prstGeom prst="rect">
            <a:avLst/>
          </a:prstGeom>
          <a:solidFill>
            <a:srgbClr val="BBE0E3"/>
          </a:solidFill>
          <a:ln w="9360">
            <a:solidFill>
              <a:srgbClr val="000000"/>
            </a:solidFill>
            <a:miter lim="800000"/>
            <a:headEnd/>
            <a:tailEnd/>
          </a:ln>
          <a:effec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000000"/>
                </a:solidFill>
                <a:latin typeface="Arial Unicode MS" charset="0"/>
              </a:rPr>
              <a:t>problemi</a:t>
            </a:r>
          </a:p>
        </p:txBody>
      </p:sp>
      <p:sp>
        <p:nvSpPr>
          <p:cNvPr id="32777" name="Rectangle 9"/>
          <p:cNvSpPr>
            <a:spLocks noChangeArrowheads="1"/>
          </p:cNvSpPr>
          <p:nvPr/>
        </p:nvSpPr>
        <p:spPr bwMode="auto">
          <a:xfrm>
            <a:off x="5002213" y="4148138"/>
            <a:ext cx="1655762" cy="358775"/>
          </a:xfrm>
          <a:prstGeom prst="rect">
            <a:avLst/>
          </a:prstGeom>
          <a:solidFill>
            <a:srgbClr val="BBE0E3"/>
          </a:solidFill>
          <a:ln w="9360">
            <a:solidFill>
              <a:srgbClr val="000000"/>
            </a:solidFill>
            <a:miter lim="800000"/>
            <a:headEnd/>
            <a:tailEnd/>
          </a:ln>
          <a:effec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000000"/>
                </a:solidFill>
                <a:latin typeface="Arial Unicode MS" charset="0"/>
              </a:rPr>
              <a:t>comunicazione</a:t>
            </a:r>
          </a:p>
        </p:txBody>
      </p:sp>
      <p:sp>
        <p:nvSpPr>
          <p:cNvPr id="32778" name="Rectangle 10"/>
          <p:cNvSpPr>
            <a:spLocks noChangeArrowheads="1"/>
          </p:cNvSpPr>
          <p:nvPr/>
        </p:nvSpPr>
        <p:spPr bwMode="auto">
          <a:xfrm>
            <a:off x="6804025" y="4148138"/>
            <a:ext cx="1800225" cy="358775"/>
          </a:xfrm>
          <a:prstGeom prst="rect">
            <a:avLst/>
          </a:prstGeom>
          <a:solidFill>
            <a:srgbClr val="BBE0E3"/>
          </a:solidFill>
          <a:ln w="9360">
            <a:solidFill>
              <a:srgbClr val="000000"/>
            </a:solidFill>
            <a:miter lim="800000"/>
            <a:headEnd/>
            <a:tailEnd/>
          </a:ln>
          <a:effec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err="1">
                <a:solidFill>
                  <a:srgbClr val="000000"/>
                </a:solidFill>
                <a:latin typeface="Arial Unicode MS" charset="0"/>
              </a:rPr>
              <a:t>rappresentazione</a:t>
            </a:r>
            <a:endParaRPr lang="en-GB" dirty="0">
              <a:solidFill>
                <a:srgbClr val="000000"/>
              </a:solidFill>
              <a:latin typeface="Arial Unicode MS" charset="0"/>
            </a:endParaRPr>
          </a:p>
        </p:txBody>
      </p:sp>
      <p:cxnSp>
        <p:nvCxnSpPr>
          <p:cNvPr id="32779" name="AutoShape 11"/>
          <p:cNvCxnSpPr>
            <a:cxnSpLocks noChangeShapeType="1"/>
            <a:stCxn id="32769" idx="2"/>
            <a:endCxn id="32773" idx="1"/>
          </p:cNvCxnSpPr>
          <p:nvPr/>
        </p:nvCxnSpPr>
        <p:spPr bwMode="auto">
          <a:xfrm>
            <a:off x="1116013" y="1052513"/>
            <a:ext cx="1801812" cy="2052637"/>
          </a:xfrm>
          <a:prstGeom prst="bentConnector3">
            <a:avLst>
              <a:gd name="adj1" fmla="val 50000"/>
            </a:avLst>
          </a:prstGeom>
          <a:noFill/>
          <a:ln w="9360">
            <a:solidFill>
              <a:srgbClr val="000000"/>
            </a:solidFill>
            <a:miter lim="800000"/>
            <a:headEnd/>
            <a:tailEnd type="triangle" w="med" len="med"/>
          </a:ln>
          <a:effectLst/>
        </p:spPr>
      </p:cxnSp>
      <p:cxnSp>
        <p:nvCxnSpPr>
          <p:cNvPr id="32780" name="AutoShape 12"/>
          <p:cNvCxnSpPr>
            <a:cxnSpLocks noChangeShapeType="1"/>
            <a:stCxn id="32772" idx="2"/>
            <a:endCxn id="32773" idx="3"/>
          </p:cNvCxnSpPr>
          <p:nvPr/>
        </p:nvCxnSpPr>
        <p:spPr bwMode="auto">
          <a:xfrm flipH="1">
            <a:off x="5940425" y="2130425"/>
            <a:ext cx="1690688" cy="974725"/>
          </a:xfrm>
          <a:prstGeom prst="bentConnector3">
            <a:avLst>
              <a:gd name="adj1" fmla="val 50000"/>
            </a:avLst>
          </a:prstGeom>
          <a:noFill/>
          <a:ln w="9360">
            <a:solidFill>
              <a:srgbClr val="000000"/>
            </a:solidFill>
            <a:miter lim="800000"/>
            <a:headEnd/>
            <a:tailEnd type="triangle" w="med" len="med"/>
          </a:ln>
          <a:effectLst/>
        </p:spPr>
      </p:cxnSp>
      <p:cxnSp>
        <p:nvCxnSpPr>
          <p:cNvPr id="32781" name="AutoShape 13"/>
          <p:cNvCxnSpPr>
            <a:cxnSpLocks noChangeShapeType="1"/>
          </p:cNvCxnSpPr>
          <p:nvPr/>
        </p:nvCxnSpPr>
        <p:spPr bwMode="auto">
          <a:xfrm flipH="1">
            <a:off x="4427984" y="1052736"/>
            <a:ext cx="1403350" cy="1584325"/>
          </a:xfrm>
          <a:prstGeom prst="bentConnector3">
            <a:avLst>
              <a:gd name="adj1" fmla="val 50000"/>
            </a:avLst>
          </a:prstGeom>
          <a:noFill/>
          <a:ln w="9360">
            <a:solidFill>
              <a:srgbClr val="000000"/>
            </a:solidFill>
            <a:miter lim="800000"/>
            <a:headEnd/>
            <a:tailEnd type="triangle" w="med" len="med"/>
          </a:ln>
          <a:effectLst/>
        </p:spPr>
      </p:cxnSp>
      <p:cxnSp>
        <p:nvCxnSpPr>
          <p:cNvPr id="32782" name="AutoShape 14"/>
          <p:cNvCxnSpPr>
            <a:cxnSpLocks noChangeShapeType="1"/>
          </p:cNvCxnSpPr>
          <p:nvPr/>
        </p:nvCxnSpPr>
        <p:spPr bwMode="auto">
          <a:xfrm rot="16200000" flipH="1">
            <a:off x="2753382" y="1287177"/>
            <a:ext cx="1623318" cy="1154435"/>
          </a:xfrm>
          <a:prstGeom prst="bentConnector3">
            <a:avLst>
              <a:gd name="adj1" fmla="val 50000"/>
            </a:avLst>
          </a:prstGeom>
          <a:noFill/>
          <a:ln w="9360">
            <a:solidFill>
              <a:srgbClr val="000000"/>
            </a:solidFill>
            <a:miter lim="800000"/>
            <a:headEnd/>
            <a:tailEnd type="triangle" w="med" len="med"/>
          </a:ln>
          <a:effectLst/>
        </p:spPr>
      </p:cxnSp>
      <p:cxnSp>
        <p:nvCxnSpPr>
          <p:cNvPr id="32783" name="AutoShape 15"/>
          <p:cNvCxnSpPr>
            <a:cxnSpLocks noChangeShapeType="1"/>
            <a:stCxn id="32773" idx="2"/>
            <a:endCxn id="32774" idx="0"/>
          </p:cNvCxnSpPr>
          <p:nvPr/>
        </p:nvCxnSpPr>
        <p:spPr bwMode="auto">
          <a:xfrm flipH="1">
            <a:off x="1008063" y="3573463"/>
            <a:ext cx="3421062" cy="574675"/>
          </a:xfrm>
          <a:prstGeom prst="straightConnector1">
            <a:avLst/>
          </a:prstGeom>
          <a:noFill/>
          <a:ln w="9360">
            <a:solidFill>
              <a:srgbClr val="000000"/>
            </a:solidFill>
            <a:miter lim="800000"/>
            <a:headEnd/>
            <a:tailEnd type="triangle" w="med" len="med"/>
          </a:ln>
          <a:effectLst/>
        </p:spPr>
      </p:cxnSp>
      <p:cxnSp>
        <p:nvCxnSpPr>
          <p:cNvPr id="32784" name="AutoShape 16"/>
          <p:cNvCxnSpPr>
            <a:cxnSpLocks noChangeShapeType="1"/>
            <a:stCxn id="32773" idx="2"/>
            <a:endCxn id="32775" idx="0"/>
          </p:cNvCxnSpPr>
          <p:nvPr/>
        </p:nvCxnSpPr>
        <p:spPr bwMode="auto">
          <a:xfrm flipH="1">
            <a:off x="2589213" y="3573463"/>
            <a:ext cx="1838325" cy="574675"/>
          </a:xfrm>
          <a:prstGeom prst="straightConnector1">
            <a:avLst/>
          </a:prstGeom>
          <a:noFill/>
          <a:ln w="9360">
            <a:solidFill>
              <a:srgbClr val="000000"/>
            </a:solidFill>
            <a:miter lim="800000"/>
            <a:headEnd/>
            <a:tailEnd type="triangle" w="med" len="med"/>
          </a:ln>
          <a:effectLst/>
        </p:spPr>
      </p:cxnSp>
      <p:cxnSp>
        <p:nvCxnSpPr>
          <p:cNvPr id="32785" name="AutoShape 17"/>
          <p:cNvCxnSpPr>
            <a:cxnSpLocks noChangeShapeType="1"/>
            <a:stCxn id="32773" idx="2"/>
            <a:endCxn id="32776" idx="0"/>
          </p:cNvCxnSpPr>
          <p:nvPr/>
        </p:nvCxnSpPr>
        <p:spPr bwMode="auto">
          <a:xfrm flipH="1">
            <a:off x="4103688" y="3573463"/>
            <a:ext cx="323850" cy="574675"/>
          </a:xfrm>
          <a:prstGeom prst="straightConnector1">
            <a:avLst/>
          </a:prstGeom>
          <a:noFill/>
          <a:ln w="9360">
            <a:solidFill>
              <a:srgbClr val="000000"/>
            </a:solidFill>
            <a:miter lim="800000"/>
            <a:headEnd/>
            <a:tailEnd type="triangle" w="med" len="med"/>
          </a:ln>
          <a:effectLst/>
        </p:spPr>
      </p:cxnSp>
      <p:cxnSp>
        <p:nvCxnSpPr>
          <p:cNvPr id="32786" name="AutoShape 18"/>
          <p:cNvCxnSpPr>
            <a:cxnSpLocks noChangeShapeType="1"/>
            <a:stCxn id="32773" idx="2"/>
            <a:endCxn id="32777" idx="0"/>
          </p:cNvCxnSpPr>
          <p:nvPr/>
        </p:nvCxnSpPr>
        <p:spPr bwMode="auto">
          <a:xfrm>
            <a:off x="4429125" y="3573463"/>
            <a:ext cx="1401763" cy="574675"/>
          </a:xfrm>
          <a:prstGeom prst="straightConnector1">
            <a:avLst/>
          </a:prstGeom>
          <a:noFill/>
          <a:ln w="9360">
            <a:solidFill>
              <a:srgbClr val="000000"/>
            </a:solidFill>
            <a:miter lim="800000"/>
            <a:headEnd/>
            <a:tailEnd type="triangle" w="med" len="med"/>
          </a:ln>
          <a:effectLst/>
        </p:spPr>
      </p:cxnSp>
      <p:cxnSp>
        <p:nvCxnSpPr>
          <p:cNvPr id="32787" name="AutoShape 19"/>
          <p:cNvCxnSpPr>
            <a:cxnSpLocks noChangeShapeType="1"/>
            <a:stCxn id="32773" idx="2"/>
            <a:endCxn id="32778" idx="0"/>
          </p:cNvCxnSpPr>
          <p:nvPr/>
        </p:nvCxnSpPr>
        <p:spPr bwMode="auto">
          <a:xfrm>
            <a:off x="4429125" y="3573463"/>
            <a:ext cx="3276600" cy="574675"/>
          </a:xfrm>
          <a:prstGeom prst="straightConnector1">
            <a:avLst/>
          </a:prstGeom>
          <a:noFill/>
          <a:ln w="9360">
            <a:solidFill>
              <a:srgbClr val="000000"/>
            </a:solidFill>
            <a:miter lim="800000"/>
            <a:headEnd/>
            <a:tailEnd type="triangle" w="med" len="med"/>
          </a:ln>
          <a:effectLst/>
        </p:spPr>
      </p:cxnSp>
      <p:sp>
        <p:nvSpPr>
          <p:cNvPr id="32789" name="Oval 21"/>
          <p:cNvSpPr>
            <a:spLocks noChangeArrowheads="1"/>
          </p:cNvSpPr>
          <p:nvPr/>
        </p:nvSpPr>
        <p:spPr bwMode="auto">
          <a:xfrm>
            <a:off x="250825" y="4579938"/>
            <a:ext cx="1368425" cy="1008062"/>
          </a:xfrm>
          <a:prstGeom prst="ellipse">
            <a:avLst/>
          </a:prstGeom>
          <a:blipFill dpi="0" rotWithShape="0">
            <a:blip r:embed="rId5" cstate="print"/>
            <a:srcRect/>
            <a:tile tx="0" ty="0" sx="100000" sy="100000" flip="none" algn="tl"/>
          </a:blipFill>
          <a:ln w="9360">
            <a:solidFill>
              <a:srgbClr val="000000"/>
            </a:solidFill>
            <a:miter lim="800000"/>
            <a:headEnd/>
            <a:tailEnd/>
          </a:ln>
          <a:effec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Apprendimento</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concettuale</a:t>
            </a:r>
          </a:p>
        </p:txBody>
      </p:sp>
      <p:sp>
        <p:nvSpPr>
          <p:cNvPr id="32790" name="Oval 22"/>
          <p:cNvSpPr>
            <a:spLocks noChangeArrowheads="1"/>
          </p:cNvSpPr>
          <p:nvPr/>
        </p:nvSpPr>
        <p:spPr bwMode="auto">
          <a:xfrm>
            <a:off x="1835150" y="4652963"/>
            <a:ext cx="1368425" cy="1008062"/>
          </a:xfrm>
          <a:prstGeom prst="ellipse">
            <a:avLst/>
          </a:prstGeom>
          <a:blipFill dpi="0" rotWithShape="0">
            <a:blip r:embed="rId5" cstate="print"/>
            <a:srcRect/>
            <a:tile tx="0" ty="0" sx="100000" sy="100000" flip="none" algn="tl"/>
          </a:blipFill>
          <a:ln w="9360">
            <a:solidFill>
              <a:srgbClr val="000000"/>
            </a:solidFill>
            <a:miter lim="800000"/>
            <a:headEnd/>
            <a:tailEnd/>
          </a:ln>
          <a:effec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Apprendimento</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algoritmico</a:t>
            </a:r>
          </a:p>
        </p:txBody>
      </p:sp>
      <p:sp>
        <p:nvSpPr>
          <p:cNvPr id="32791" name="Oval 23"/>
          <p:cNvSpPr>
            <a:spLocks noChangeArrowheads="1"/>
          </p:cNvSpPr>
          <p:nvPr/>
        </p:nvSpPr>
        <p:spPr bwMode="auto">
          <a:xfrm>
            <a:off x="3492500" y="4652963"/>
            <a:ext cx="1296988" cy="938212"/>
          </a:xfrm>
          <a:prstGeom prst="ellipse">
            <a:avLst/>
          </a:prstGeom>
          <a:blipFill dpi="0" rotWithShape="0">
            <a:blip r:embed="rId5" cstate="print"/>
            <a:srcRect/>
            <a:tile tx="0" ty="0" sx="100000" sy="100000" flip="none" algn="tl"/>
          </a:blipFill>
          <a:ln w="9360">
            <a:solidFill>
              <a:srgbClr val="000000"/>
            </a:solidFill>
            <a:miter lim="800000"/>
            <a:headEnd/>
            <a:tailEnd/>
          </a:ln>
          <a:effec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Apprendimento</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di strategie</a:t>
            </a:r>
          </a:p>
        </p:txBody>
      </p:sp>
      <p:sp>
        <p:nvSpPr>
          <p:cNvPr id="32792" name="Oval 24"/>
          <p:cNvSpPr>
            <a:spLocks noChangeArrowheads="1"/>
          </p:cNvSpPr>
          <p:nvPr/>
        </p:nvSpPr>
        <p:spPr bwMode="auto">
          <a:xfrm>
            <a:off x="7092950" y="4579938"/>
            <a:ext cx="1439863" cy="1008062"/>
          </a:xfrm>
          <a:prstGeom prst="ellipse">
            <a:avLst/>
          </a:prstGeom>
          <a:blipFill dpi="0" rotWithShape="0">
            <a:blip r:embed="rId5" cstate="print"/>
            <a:srcRect/>
            <a:tile tx="0" ty="0" sx="100000" sy="100000" flip="none" algn="tl"/>
          </a:blipFill>
          <a:ln w="9360">
            <a:solidFill>
              <a:srgbClr val="000000"/>
            </a:solidFill>
            <a:miter lim="800000"/>
            <a:headEnd/>
            <a:tailEnd/>
          </a:ln>
          <a:effec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Gestione delle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rappresentazioni</a:t>
            </a:r>
          </a:p>
        </p:txBody>
      </p:sp>
      <p:sp>
        <p:nvSpPr>
          <p:cNvPr id="32793" name="Oval 25"/>
          <p:cNvSpPr>
            <a:spLocks noChangeArrowheads="1"/>
          </p:cNvSpPr>
          <p:nvPr/>
        </p:nvSpPr>
        <p:spPr bwMode="auto">
          <a:xfrm>
            <a:off x="5219700" y="4652963"/>
            <a:ext cx="1223963" cy="1008062"/>
          </a:xfrm>
          <a:prstGeom prst="ellipse">
            <a:avLst/>
          </a:prstGeom>
          <a:blipFill dpi="0" rotWithShape="0">
            <a:blip r:embed="rId5" cstate="print"/>
            <a:srcRect/>
            <a:tile tx="0" ty="0" sx="100000" sy="100000" flip="none" algn="tl"/>
          </a:blipFill>
          <a:ln w="9360">
            <a:solidFill>
              <a:srgbClr val="000000"/>
            </a:solidFill>
            <a:miter lim="800000"/>
            <a:headEnd/>
            <a:tailEnd/>
          </a:ln>
          <a:effec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Apprendimento</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comunicativo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fill="hold" nodeType="clickEffect">
                                  <p:stCondLst>
                                    <p:cond delay="0"/>
                                  </p:stCondLst>
                                  <p:childTnLst>
                                    <p:set>
                                      <p:cBhvr additive="repl">
                                        <p:cTn id="6" dur="1" fill="hold">
                                          <p:stCondLst>
                                            <p:cond delay="0"/>
                                          </p:stCondLst>
                                        </p:cTn>
                                        <p:tgtEl>
                                          <p:spTgt spid="32773"/>
                                        </p:tgtEl>
                                        <p:attrNameLst>
                                          <p:attrName>style.visibility</p:attrName>
                                        </p:attrNameLst>
                                      </p:cBhvr>
                                      <p:to>
                                        <p:strVal val="visible"/>
                                      </p:to>
                                    </p:set>
                                    <p:anim calcmode="lin" valueType="num">
                                      <p:cBhvr additive="repl">
                                        <p:cTn id="7" dur="1000" fill="hold"/>
                                        <p:tgtEl>
                                          <p:spTgt spid="32773"/>
                                        </p:tgtEl>
                                        <p:attrNameLst>
                                          <p:attrName>ppt_w</p:attrName>
                                        </p:attrNameLst>
                                      </p:cBhvr>
                                      <p:tavLst>
                                        <p:tav tm="100000">
                                          <p:val>
                                            <p:strVal val="#ppt_w*0.70"/>
                                          </p:val>
                                        </p:tav>
                                        <p:tav tm="100000">
                                          <p:val>
                                            <p:strVal val="#ppt_w"/>
                                          </p:val>
                                        </p:tav>
                                      </p:tavLst>
                                    </p:anim>
                                    <p:anim calcmode="lin" valueType="num">
                                      <p:cBhvr additive="repl">
                                        <p:cTn id="8" dur="1000" fill="hold"/>
                                        <p:tgtEl>
                                          <p:spTgt spid="32773"/>
                                        </p:tgtEl>
                                        <p:attrNameLst>
                                          <p:attrName>ppt_h</p:attrName>
                                        </p:attrNameLst>
                                      </p:cBhvr>
                                      <p:tavLst>
                                        <p:tav tm="100000">
                                          <p:val>
                                            <p:strVal val="#ppt_h"/>
                                          </p:val>
                                        </p:tav>
                                        <p:tav tm="100000">
                                          <p:val>
                                            <p:strVal val="#ppt_h"/>
                                          </p:val>
                                        </p:tav>
                                      </p:tavLst>
                                    </p:anim>
                                    <p:animEffect transition="in" filter="fade">
                                      <p:cBhvr additive="repl">
                                        <p:cTn id="9" dur="1000"/>
                                        <p:tgtEl>
                                          <p:spTgt spid="3277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fill="hold" nodeType="clickEffect">
                                  <p:stCondLst>
                                    <p:cond delay="0"/>
                                  </p:stCondLst>
                                  <p:childTnLst>
                                    <p:set>
                                      <p:cBhvr additive="repl">
                                        <p:cTn id="13" dur="1" fill="hold">
                                          <p:stCondLst>
                                            <p:cond delay="0"/>
                                          </p:stCondLst>
                                        </p:cTn>
                                        <p:tgtEl>
                                          <p:spTgt spid="32769"/>
                                        </p:tgtEl>
                                        <p:attrNameLst>
                                          <p:attrName>style.visibility</p:attrName>
                                        </p:attrNameLst>
                                      </p:cBhvr>
                                      <p:to>
                                        <p:strVal val="visible"/>
                                      </p:to>
                                    </p:set>
                                    <p:anim calcmode="lin" valueType="num">
                                      <p:cBhvr additive="repl">
                                        <p:cTn id="14" dur="1000" fill="hold"/>
                                        <p:tgtEl>
                                          <p:spTgt spid="32769"/>
                                        </p:tgtEl>
                                        <p:attrNameLst>
                                          <p:attrName>ppt_w</p:attrName>
                                        </p:attrNameLst>
                                      </p:cBhvr>
                                      <p:tavLst>
                                        <p:tav tm="100000">
                                          <p:val>
                                            <p:strVal val="#ppt_w*0.70"/>
                                          </p:val>
                                        </p:tav>
                                        <p:tav tm="100000">
                                          <p:val>
                                            <p:strVal val="#ppt_w"/>
                                          </p:val>
                                        </p:tav>
                                      </p:tavLst>
                                    </p:anim>
                                    <p:anim calcmode="lin" valueType="num">
                                      <p:cBhvr additive="repl">
                                        <p:cTn id="15" dur="1000" fill="hold"/>
                                        <p:tgtEl>
                                          <p:spTgt spid="32769"/>
                                        </p:tgtEl>
                                        <p:attrNameLst>
                                          <p:attrName>ppt_h</p:attrName>
                                        </p:attrNameLst>
                                      </p:cBhvr>
                                      <p:tavLst>
                                        <p:tav tm="100000">
                                          <p:val>
                                            <p:strVal val="#ppt_h"/>
                                          </p:val>
                                        </p:tav>
                                        <p:tav tm="100000">
                                          <p:val>
                                            <p:strVal val="#ppt_h"/>
                                          </p:val>
                                        </p:tav>
                                      </p:tavLst>
                                    </p:anim>
                                    <p:animEffect transition="in" filter="fade">
                                      <p:cBhvr additive="repl">
                                        <p:cTn id="16" dur="1000"/>
                                        <p:tgtEl>
                                          <p:spTgt spid="3276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fill="hold" nodeType="clickEffect">
                                  <p:stCondLst>
                                    <p:cond delay="0"/>
                                  </p:stCondLst>
                                  <p:childTnLst>
                                    <p:set>
                                      <p:cBhvr additive="repl">
                                        <p:cTn id="20" dur="1" fill="hold">
                                          <p:stCondLst>
                                            <p:cond delay="0"/>
                                          </p:stCondLst>
                                        </p:cTn>
                                        <p:tgtEl>
                                          <p:spTgt spid="32770"/>
                                        </p:tgtEl>
                                        <p:attrNameLst>
                                          <p:attrName>style.visibility</p:attrName>
                                        </p:attrNameLst>
                                      </p:cBhvr>
                                      <p:to>
                                        <p:strVal val="visible"/>
                                      </p:to>
                                    </p:set>
                                    <p:anim calcmode="lin" valueType="num">
                                      <p:cBhvr additive="repl">
                                        <p:cTn id="21" dur="1000" fill="hold"/>
                                        <p:tgtEl>
                                          <p:spTgt spid="32770"/>
                                        </p:tgtEl>
                                        <p:attrNameLst>
                                          <p:attrName>ppt_w</p:attrName>
                                        </p:attrNameLst>
                                      </p:cBhvr>
                                      <p:tavLst>
                                        <p:tav tm="100000">
                                          <p:val>
                                            <p:strVal val="#ppt_w*0.70"/>
                                          </p:val>
                                        </p:tav>
                                        <p:tav tm="100000">
                                          <p:val>
                                            <p:strVal val="#ppt_w"/>
                                          </p:val>
                                        </p:tav>
                                      </p:tavLst>
                                    </p:anim>
                                    <p:anim calcmode="lin" valueType="num">
                                      <p:cBhvr additive="repl">
                                        <p:cTn id="22" dur="1000" fill="hold"/>
                                        <p:tgtEl>
                                          <p:spTgt spid="32770"/>
                                        </p:tgtEl>
                                        <p:attrNameLst>
                                          <p:attrName>ppt_h</p:attrName>
                                        </p:attrNameLst>
                                      </p:cBhvr>
                                      <p:tavLst>
                                        <p:tav tm="100000">
                                          <p:val>
                                            <p:strVal val="#ppt_h"/>
                                          </p:val>
                                        </p:tav>
                                        <p:tav tm="100000">
                                          <p:val>
                                            <p:strVal val="#ppt_h"/>
                                          </p:val>
                                        </p:tav>
                                      </p:tavLst>
                                    </p:anim>
                                    <p:animEffect transition="in" filter="fade">
                                      <p:cBhvr additive="repl">
                                        <p:cTn id="23" dur="1000"/>
                                        <p:tgtEl>
                                          <p:spTgt spid="32770"/>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fill="hold" nodeType="clickEffect">
                                  <p:stCondLst>
                                    <p:cond delay="0"/>
                                  </p:stCondLst>
                                  <p:childTnLst>
                                    <p:set>
                                      <p:cBhvr additive="repl">
                                        <p:cTn id="27" dur="1" fill="hold">
                                          <p:stCondLst>
                                            <p:cond delay="0"/>
                                          </p:stCondLst>
                                        </p:cTn>
                                        <p:tgtEl>
                                          <p:spTgt spid="32771"/>
                                        </p:tgtEl>
                                        <p:attrNameLst>
                                          <p:attrName>style.visibility</p:attrName>
                                        </p:attrNameLst>
                                      </p:cBhvr>
                                      <p:to>
                                        <p:strVal val="visible"/>
                                      </p:to>
                                    </p:set>
                                    <p:anim calcmode="lin" valueType="num">
                                      <p:cBhvr additive="repl">
                                        <p:cTn id="28" dur="1000" fill="hold"/>
                                        <p:tgtEl>
                                          <p:spTgt spid="32771"/>
                                        </p:tgtEl>
                                        <p:attrNameLst>
                                          <p:attrName>ppt_w</p:attrName>
                                        </p:attrNameLst>
                                      </p:cBhvr>
                                      <p:tavLst>
                                        <p:tav tm="100000">
                                          <p:val>
                                            <p:strVal val="#ppt_w*0.70"/>
                                          </p:val>
                                        </p:tav>
                                        <p:tav tm="100000">
                                          <p:val>
                                            <p:strVal val="#ppt_w"/>
                                          </p:val>
                                        </p:tav>
                                      </p:tavLst>
                                    </p:anim>
                                    <p:anim calcmode="lin" valueType="num">
                                      <p:cBhvr additive="repl">
                                        <p:cTn id="29" dur="1000" fill="hold"/>
                                        <p:tgtEl>
                                          <p:spTgt spid="32771"/>
                                        </p:tgtEl>
                                        <p:attrNameLst>
                                          <p:attrName>ppt_h</p:attrName>
                                        </p:attrNameLst>
                                      </p:cBhvr>
                                      <p:tavLst>
                                        <p:tav tm="100000">
                                          <p:val>
                                            <p:strVal val="#ppt_h"/>
                                          </p:val>
                                        </p:tav>
                                        <p:tav tm="100000">
                                          <p:val>
                                            <p:strVal val="#ppt_h"/>
                                          </p:val>
                                        </p:tav>
                                      </p:tavLst>
                                    </p:anim>
                                    <p:animEffect transition="in" filter="fade">
                                      <p:cBhvr additive="repl">
                                        <p:cTn id="30" dur="1000"/>
                                        <p:tgtEl>
                                          <p:spTgt spid="32771"/>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fill="hold" nodeType="clickEffect">
                                  <p:stCondLst>
                                    <p:cond delay="0"/>
                                  </p:stCondLst>
                                  <p:childTnLst>
                                    <p:set>
                                      <p:cBhvr additive="repl">
                                        <p:cTn id="34" dur="1" fill="hold">
                                          <p:stCondLst>
                                            <p:cond delay="0"/>
                                          </p:stCondLst>
                                        </p:cTn>
                                        <p:tgtEl>
                                          <p:spTgt spid="32772"/>
                                        </p:tgtEl>
                                        <p:attrNameLst>
                                          <p:attrName>style.visibility</p:attrName>
                                        </p:attrNameLst>
                                      </p:cBhvr>
                                      <p:to>
                                        <p:strVal val="visible"/>
                                      </p:to>
                                    </p:set>
                                    <p:anim calcmode="lin" valueType="num">
                                      <p:cBhvr additive="repl">
                                        <p:cTn id="35" dur="1000" fill="hold"/>
                                        <p:tgtEl>
                                          <p:spTgt spid="32772"/>
                                        </p:tgtEl>
                                        <p:attrNameLst>
                                          <p:attrName>ppt_w</p:attrName>
                                        </p:attrNameLst>
                                      </p:cBhvr>
                                      <p:tavLst>
                                        <p:tav tm="100000">
                                          <p:val>
                                            <p:strVal val="#ppt_w*0.70"/>
                                          </p:val>
                                        </p:tav>
                                        <p:tav tm="100000">
                                          <p:val>
                                            <p:strVal val="#ppt_w"/>
                                          </p:val>
                                        </p:tav>
                                      </p:tavLst>
                                    </p:anim>
                                    <p:anim calcmode="lin" valueType="num">
                                      <p:cBhvr additive="repl">
                                        <p:cTn id="36" dur="1000" fill="hold"/>
                                        <p:tgtEl>
                                          <p:spTgt spid="32772"/>
                                        </p:tgtEl>
                                        <p:attrNameLst>
                                          <p:attrName>ppt_h</p:attrName>
                                        </p:attrNameLst>
                                      </p:cBhvr>
                                      <p:tavLst>
                                        <p:tav tm="100000">
                                          <p:val>
                                            <p:strVal val="#ppt_h"/>
                                          </p:val>
                                        </p:tav>
                                        <p:tav tm="100000">
                                          <p:val>
                                            <p:strVal val="#ppt_h"/>
                                          </p:val>
                                        </p:tav>
                                      </p:tavLst>
                                    </p:anim>
                                    <p:animEffect transition="in" filter="fade">
                                      <p:cBhvr additive="repl">
                                        <p:cTn id="37" dur="1000"/>
                                        <p:tgtEl>
                                          <p:spTgt spid="32772"/>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additive="repl">
                                        <p:cTn id="41" dur="1" fill="hold">
                                          <p:stCondLst>
                                            <p:cond delay="0"/>
                                          </p:stCondLst>
                                        </p:cTn>
                                        <p:tgtEl>
                                          <p:spTgt spid="32779"/>
                                        </p:tgtEl>
                                        <p:attrNameLst>
                                          <p:attrName>style.visibility</p:attrName>
                                        </p:attrNameLst>
                                      </p:cBhvr>
                                      <p:to>
                                        <p:strVal val="visible"/>
                                      </p:to>
                                    </p:set>
                                    <p:animEffect transition="in" filter="slide(fromBottom)">
                                      <p:cBhvr additive="repl">
                                        <p:cTn id="42" dur="500"/>
                                        <p:tgtEl>
                                          <p:spTgt spid="32779"/>
                                        </p:tgtEl>
                                      </p:cBhvr>
                                    </p:animEffect>
                                  </p:childTnLst>
                                </p:cTn>
                              </p:par>
                              <p:par>
                                <p:cTn id="43" presetID="12" presetClass="entr" presetSubtype="4" fill="hold" nodeType="withEffect">
                                  <p:stCondLst>
                                    <p:cond delay="0"/>
                                  </p:stCondLst>
                                  <p:childTnLst>
                                    <p:set>
                                      <p:cBhvr additive="repl">
                                        <p:cTn id="44" dur="1" fill="hold">
                                          <p:stCondLst>
                                            <p:cond delay="0"/>
                                          </p:stCondLst>
                                        </p:cTn>
                                        <p:tgtEl>
                                          <p:spTgt spid="32782"/>
                                        </p:tgtEl>
                                        <p:attrNameLst>
                                          <p:attrName>style.visibility</p:attrName>
                                        </p:attrNameLst>
                                      </p:cBhvr>
                                      <p:to>
                                        <p:strVal val="visible"/>
                                      </p:to>
                                    </p:set>
                                    <p:animEffect transition="in" filter="slide(fromBottom)">
                                      <p:cBhvr additive="repl">
                                        <p:cTn id="45" dur="500"/>
                                        <p:tgtEl>
                                          <p:spTgt spid="32782"/>
                                        </p:tgtEl>
                                      </p:cBhvr>
                                    </p:animEffect>
                                  </p:childTnLst>
                                </p:cTn>
                              </p:par>
                              <p:par>
                                <p:cTn id="46" presetID="12" presetClass="entr" presetSubtype="4" fill="hold" nodeType="withEffect">
                                  <p:stCondLst>
                                    <p:cond delay="0"/>
                                  </p:stCondLst>
                                  <p:childTnLst>
                                    <p:set>
                                      <p:cBhvr additive="repl">
                                        <p:cTn id="47" dur="1" fill="hold">
                                          <p:stCondLst>
                                            <p:cond delay="0"/>
                                          </p:stCondLst>
                                        </p:cTn>
                                        <p:tgtEl>
                                          <p:spTgt spid="32781"/>
                                        </p:tgtEl>
                                        <p:attrNameLst>
                                          <p:attrName>style.visibility</p:attrName>
                                        </p:attrNameLst>
                                      </p:cBhvr>
                                      <p:to>
                                        <p:strVal val="visible"/>
                                      </p:to>
                                    </p:set>
                                    <p:animEffect transition="in" filter="slide(fromBottom)">
                                      <p:cBhvr additive="repl">
                                        <p:cTn id="48" dur="500"/>
                                        <p:tgtEl>
                                          <p:spTgt spid="32781"/>
                                        </p:tgtEl>
                                      </p:cBhvr>
                                    </p:animEffect>
                                  </p:childTnLst>
                                </p:cTn>
                              </p:par>
                              <p:par>
                                <p:cTn id="49" presetID="12" presetClass="entr" presetSubtype="4" fill="hold" nodeType="withEffect">
                                  <p:stCondLst>
                                    <p:cond delay="0"/>
                                  </p:stCondLst>
                                  <p:childTnLst>
                                    <p:set>
                                      <p:cBhvr additive="repl">
                                        <p:cTn id="50" dur="1" fill="hold">
                                          <p:stCondLst>
                                            <p:cond delay="0"/>
                                          </p:stCondLst>
                                        </p:cTn>
                                        <p:tgtEl>
                                          <p:spTgt spid="32780"/>
                                        </p:tgtEl>
                                        <p:attrNameLst>
                                          <p:attrName>style.visibility</p:attrName>
                                        </p:attrNameLst>
                                      </p:cBhvr>
                                      <p:to>
                                        <p:strVal val="visible"/>
                                      </p:to>
                                    </p:set>
                                    <p:animEffect transition="in" filter="slide(fromBottom)">
                                      <p:cBhvr additive="repl">
                                        <p:cTn id="51" dur="500"/>
                                        <p:tgtEl>
                                          <p:spTgt spid="32780"/>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fill="hold" nodeType="clickEffect">
                                  <p:stCondLst>
                                    <p:cond delay="0"/>
                                  </p:stCondLst>
                                  <p:childTnLst>
                                    <p:set>
                                      <p:cBhvr additive="repl">
                                        <p:cTn id="55" dur="1" fill="hold">
                                          <p:stCondLst>
                                            <p:cond delay="0"/>
                                          </p:stCondLst>
                                        </p:cTn>
                                        <p:tgtEl>
                                          <p:spTgt spid="32774"/>
                                        </p:tgtEl>
                                        <p:attrNameLst>
                                          <p:attrName>style.visibility</p:attrName>
                                        </p:attrNameLst>
                                      </p:cBhvr>
                                      <p:to>
                                        <p:strVal val="visible"/>
                                      </p:to>
                                    </p:set>
                                    <p:anim calcmode="lin" valueType="num">
                                      <p:cBhvr additive="repl">
                                        <p:cTn id="56" dur="1000" fill="hold"/>
                                        <p:tgtEl>
                                          <p:spTgt spid="32774"/>
                                        </p:tgtEl>
                                        <p:attrNameLst>
                                          <p:attrName>ppt_w</p:attrName>
                                        </p:attrNameLst>
                                      </p:cBhvr>
                                      <p:tavLst>
                                        <p:tav tm="100000">
                                          <p:val>
                                            <p:strVal val="#ppt_w*0.70"/>
                                          </p:val>
                                        </p:tav>
                                        <p:tav tm="100000">
                                          <p:val>
                                            <p:strVal val="#ppt_w"/>
                                          </p:val>
                                        </p:tav>
                                      </p:tavLst>
                                    </p:anim>
                                    <p:anim calcmode="lin" valueType="num">
                                      <p:cBhvr additive="repl">
                                        <p:cTn id="57" dur="1000" fill="hold"/>
                                        <p:tgtEl>
                                          <p:spTgt spid="32774"/>
                                        </p:tgtEl>
                                        <p:attrNameLst>
                                          <p:attrName>ppt_h</p:attrName>
                                        </p:attrNameLst>
                                      </p:cBhvr>
                                      <p:tavLst>
                                        <p:tav tm="100000">
                                          <p:val>
                                            <p:strVal val="#ppt_h"/>
                                          </p:val>
                                        </p:tav>
                                        <p:tav tm="100000">
                                          <p:val>
                                            <p:strVal val="#ppt_h"/>
                                          </p:val>
                                        </p:tav>
                                      </p:tavLst>
                                    </p:anim>
                                    <p:animEffect transition="in" filter="fade">
                                      <p:cBhvr additive="repl">
                                        <p:cTn id="58" dur="1000"/>
                                        <p:tgtEl>
                                          <p:spTgt spid="32774"/>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fill="hold" nodeType="clickEffect">
                                  <p:stCondLst>
                                    <p:cond delay="0"/>
                                  </p:stCondLst>
                                  <p:childTnLst>
                                    <p:set>
                                      <p:cBhvr additive="repl">
                                        <p:cTn id="62" dur="1" fill="hold">
                                          <p:stCondLst>
                                            <p:cond delay="0"/>
                                          </p:stCondLst>
                                        </p:cTn>
                                        <p:tgtEl>
                                          <p:spTgt spid="32775"/>
                                        </p:tgtEl>
                                        <p:attrNameLst>
                                          <p:attrName>style.visibility</p:attrName>
                                        </p:attrNameLst>
                                      </p:cBhvr>
                                      <p:to>
                                        <p:strVal val="visible"/>
                                      </p:to>
                                    </p:set>
                                    <p:anim calcmode="lin" valueType="num">
                                      <p:cBhvr additive="repl">
                                        <p:cTn id="63" dur="1000" fill="hold"/>
                                        <p:tgtEl>
                                          <p:spTgt spid="32775"/>
                                        </p:tgtEl>
                                        <p:attrNameLst>
                                          <p:attrName>ppt_w</p:attrName>
                                        </p:attrNameLst>
                                      </p:cBhvr>
                                      <p:tavLst>
                                        <p:tav tm="100000">
                                          <p:val>
                                            <p:strVal val="#ppt_w*0.70"/>
                                          </p:val>
                                        </p:tav>
                                        <p:tav tm="100000">
                                          <p:val>
                                            <p:strVal val="#ppt_w"/>
                                          </p:val>
                                        </p:tav>
                                      </p:tavLst>
                                    </p:anim>
                                    <p:anim calcmode="lin" valueType="num">
                                      <p:cBhvr additive="repl">
                                        <p:cTn id="64" dur="1000" fill="hold"/>
                                        <p:tgtEl>
                                          <p:spTgt spid="32775"/>
                                        </p:tgtEl>
                                        <p:attrNameLst>
                                          <p:attrName>ppt_h</p:attrName>
                                        </p:attrNameLst>
                                      </p:cBhvr>
                                      <p:tavLst>
                                        <p:tav tm="100000">
                                          <p:val>
                                            <p:strVal val="#ppt_h"/>
                                          </p:val>
                                        </p:tav>
                                        <p:tav tm="100000">
                                          <p:val>
                                            <p:strVal val="#ppt_h"/>
                                          </p:val>
                                        </p:tav>
                                      </p:tavLst>
                                    </p:anim>
                                    <p:animEffect transition="in" filter="fade">
                                      <p:cBhvr additive="repl">
                                        <p:cTn id="65" dur="1000"/>
                                        <p:tgtEl>
                                          <p:spTgt spid="32775"/>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fill="hold" nodeType="clickEffect">
                                  <p:stCondLst>
                                    <p:cond delay="0"/>
                                  </p:stCondLst>
                                  <p:childTnLst>
                                    <p:set>
                                      <p:cBhvr additive="repl">
                                        <p:cTn id="69" dur="1" fill="hold">
                                          <p:stCondLst>
                                            <p:cond delay="0"/>
                                          </p:stCondLst>
                                        </p:cTn>
                                        <p:tgtEl>
                                          <p:spTgt spid="32776"/>
                                        </p:tgtEl>
                                        <p:attrNameLst>
                                          <p:attrName>style.visibility</p:attrName>
                                        </p:attrNameLst>
                                      </p:cBhvr>
                                      <p:to>
                                        <p:strVal val="visible"/>
                                      </p:to>
                                    </p:set>
                                    <p:anim calcmode="lin" valueType="num">
                                      <p:cBhvr additive="repl">
                                        <p:cTn id="70" dur="1000" fill="hold"/>
                                        <p:tgtEl>
                                          <p:spTgt spid="32776"/>
                                        </p:tgtEl>
                                        <p:attrNameLst>
                                          <p:attrName>ppt_w</p:attrName>
                                        </p:attrNameLst>
                                      </p:cBhvr>
                                      <p:tavLst>
                                        <p:tav tm="100000">
                                          <p:val>
                                            <p:strVal val="#ppt_w*0.70"/>
                                          </p:val>
                                        </p:tav>
                                        <p:tav tm="100000">
                                          <p:val>
                                            <p:strVal val="#ppt_w"/>
                                          </p:val>
                                        </p:tav>
                                      </p:tavLst>
                                    </p:anim>
                                    <p:anim calcmode="lin" valueType="num">
                                      <p:cBhvr additive="repl">
                                        <p:cTn id="71" dur="1000" fill="hold"/>
                                        <p:tgtEl>
                                          <p:spTgt spid="32776"/>
                                        </p:tgtEl>
                                        <p:attrNameLst>
                                          <p:attrName>ppt_h</p:attrName>
                                        </p:attrNameLst>
                                      </p:cBhvr>
                                      <p:tavLst>
                                        <p:tav tm="100000">
                                          <p:val>
                                            <p:strVal val="#ppt_h"/>
                                          </p:val>
                                        </p:tav>
                                        <p:tav tm="100000">
                                          <p:val>
                                            <p:strVal val="#ppt_h"/>
                                          </p:val>
                                        </p:tav>
                                      </p:tavLst>
                                    </p:anim>
                                    <p:animEffect transition="in" filter="fade">
                                      <p:cBhvr additive="repl">
                                        <p:cTn id="72" dur="1000"/>
                                        <p:tgtEl>
                                          <p:spTgt spid="32776"/>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fill="hold" nodeType="clickEffect">
                                  <p:stCondLst>
                                    <p:cond delay="0"/>
                                  </p:stCondLst>
                                  <p:childTnLst>
                                    <p:set>
                                      <p:cBhvr additive="repl">
                                        <p:cTn id="76" dur="1" fill="hold">
                                          <p:stCondLst>
                                            <p:cond delay="0"/>
                                          </p:stCondLst>
                                        </p:cTn>
                                        <p:tgtEl>
                                          <p:spTgt spid="32777"/>
                                        </p:tgtEl>
                                        <p:attrNameLst>
                                          <p:attrName>style.visibility</p:attrName>
                                        </p:attrNameLst>
                                      </p:cBhvr>
                                      <p:to>
                                        <p:strVal val="visible"/>
                                      </p:to>
                                    </p:set>
                                    <p:anim calcmode="lin" valueType="num">
                                      <p:cBhvr additive="repl">
                                        <p:cTn id="77" dur="1000" fill="hold"/>
                                        <p:tgtEl>
                                          <p:spTgt spid="32777"/>
                                        </p:tgtEl>
                                        <p:attrNameLst>
                                          <p:attrName>ppt_w</p:attrName>
                                        </p:attrNameLst>
                                      </p:cBhvr>
                                      <p:tavLst>
                                        <p:tav tm="100000">
                                          <p:val>
                                            <p:strVal val="#ppt_w*0.70"/>
                                          </p:val>
                                        </p:tav>
                                        <p:tav tm="100000">
                                          <p:val>
                                            <p:strVal val="#ppt_w"/>
                                          </p:val>
                                        </p:tav>
                                      </p:tavLst>
                                    </p:anim>
                                    <p:anim calcmode="lin" valueType="num">
                                      <p:cBhvr additive="repl">
                                        <p:cTn id="78" dur="1000" fill="hold"/>
                                        <p:tgtEl>
                                          <p:spTgt spid="32777"/>
                                        </p:tgtEl>
                                        <p:attrNameLst>
                                          <p:attrName>ppt_h</p:attrName>
                                        </p:attrNameLst>
                                      </p:cBhvr>
                                      <p:tavLst>
                                        <p:tav tm="100000">
                                          <p:val>
                                            <p:strVal val="#ppt_h"/>
                                          </p:val>
                                        </p:tav>
                                        <p:tav tm="100000">
                                          <p:val>
                                            <p:strVal val="#ppt_h"/>
                                          </p:val>
                                        </p:tav>
                                      </p:tavLst>
                                    </p:anim>
                                    <p:animEffect transition="in" filter="fade">
                                      <p:cBhvr additive="repl">
                                        <p:cTn id="79" dur="1000"/>
                                        <p:tgtEl>
                                          <p:spTgt spid="32777"/>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fill="hold" nodeType="clickEffect">
                                  <p:stCondLst>
                                    <p:cond delay="0"/>
                                  </p:stCondLst>
                                  <p:childTnLst>
                                    <p:set>
                                      <p:cBhvr additive="repl">
                                        <p:cTn id="83" dur="1" fill="hold">
                                          <p:stCondLst>
                                            <p:cond delay="0"/>
                                          </p:stCondLst>
                                        </p:cTn>
                                        <p:tgtEl>
                                          <p:spTgt spid="32778"/>
                                        </p:tgtEl>
                                        <p:attrNameLst>
                                          <p:attrName>style.visibility</p:attrName>
                                        </p:attrNameLst>
                                      </p:cBhvr>
                                      <p:to>
                                        <p:strVal val="visible"/>
                                      </p:to>
                                    </p:set>
                                    <p:anim calcmode="lin" valueType="num">
                                      <p:cBhvr additive="repl">
                                        <p:cTn id="84" dur="1000" fill="hold"/>
                                        <p:tgtEl>
                                          <p:spTgt spid="32778"/>
                                        </p:tgtEl>
                                        <p:attrNameLst>
                                          <p:attrName>ppt_w</p:attrName>
                                        </p:attrNameLst>
                                      </p:cBhvr>
                                      <p:tavLst>
                                        <p:tav tm="100000">
                                          <p:val>
                                            <p:strVal val="#ppt_w*0.70"/>
                                          </p:val>
                                        </p:tav>
                                        <p:tav tm="100000">
                                          <p:val>
                                            <p:strVal val="#ppt_w"/>
                                          </p:val>
                                        </p:tav>
                                      </p:tavLst>
                                    </p:anim>
                                    <p:anim calcmode="lin" valueType="num">
                                      <p:cBhvr additive="repl">
                                        <p:cTn id="85" dur="1000" fill="hold"/>
                                        <p:tgtEl>
                                          <p:spTgt spid="32778"/>
                                        </p:tgtEl>
                                        <p:attrNameLst>
                                          <p:attrName>ppt_h</p:attrName>
                                        </p:attrNameLst>
                                      </p:cBhvr>
                                      <p:tavLst>
                                        <p:tav tm="100000">
                                          <p:val>
                                            <p:strVal val="#ppt_h"/>
                                          </p:val>
                                        </p:tav>
                                        <p:tav tm="100000">
                                          <p:val>
                                            <p:strVal val="#ppt_h"/>
                                          </p:val>
                                        </p:tav>
                                      </p:tavLst>
                                    </p:anim>
                                    <p:animEffect transition="in" filter="fade">
                                      <p:cBhvr additive="repl">
                                        <p:cTn id="86" dur="1000"/>
                                        <p:tgtEl>
                                          <p:spTgt spid="32778"/>
                                        </p:tgtEl>
                                      </p:cBhvr>
                                    </p:animEffect>
                                  </p:childTnLst>
                                </p:cTn>
                              </p:par>
                            </p:childTnLst>
                          </p:cTn>
                        </p:par>
                      </p:childTnLst>
                    </p:cTn>
                  </p:par>
                  <p:par>
                    <p:cTn id="87" fill="hold">
                      <p:stCondLst>
                        <p:cond delay="indefinite"/>
                      </p:stCondLst>
                      <p:childTnLst>
                        <p:par>
                          <p:cTn id="88" fill="hold">
                            <p:stCondLst>
                              <p:cond delay="0"/>
                            </p:stCondLst>
                            <p:childTnLst>
                              <p:par>
                                <p:cTn id="89" presetID="12" presetClass="entr" presetSubtype="4" fill="hold" nodeType="clickEffect">
                                  <p:stCondLst>
                                    <p:cond delay="0"/>
                                  </p:stCondLst>
                                  <p:childTnLst>
                                    <p:set>
                                      <p:cBhvr additive="repl">
                                        <p:cTn id="90" dur="1" fill="hold">
                                          <p:stCondLst>
                                            <p:cond delay="0"/>
                                          </p:stCondLst>
                                        </p:cTn>
                                        <p:tgtEl>
                                          <p:spTgt spid="32783"/>
                                        </p:tgtEl>
                                        <p:attrNameLst>
                                          <p:attrName>style.visibility</p:attrName>
                                        </p:attrNameLst>
                                      </p:cBhvr>
                                      <p:to>
                                        <p:strVal val="visible"/>
                                      </p:to>
                                    </p:set>
                                    <p:animEffect transition="in" filter="slide(fromBottom)">
                                      <p:cBhvr additive="repl">
                                        <p:cTn id="91" dur="500"/>
                                        <p:tgtEl>
                                          <p:spTgt spid="32783"/>
                                        </p:tgtEl>
                                      </p:cBhvr>
                                    </p:animEffect>
                                  </p:childTnLst>
                                </p:cTn>
                              </p:par>
                              <p:par>
                                <p:cTn id="92" presetID="12" presetClass="entr" presetSubtype="4" fill="hold" nodeType="withEffect">
                                  <p:stCondLst>
                                    <p:cond delay="0"/>
                                  </p:stCondLst>
                                  <p:childTnLst>
                                    <p:set>
                                      <p:cBhvr additive="repl">
                                        <p:cTn id="93" dur="1" fill="hold">
                                          <p:stCondLst>
                                            <p:cond delay="0"/>
                                          </p:stCondLst>
                                        </p:cTn>
                                        <p:tgtEl>
                                          <p:spTgt spid="32784"/>
                                        </p:tgtEl>
                                        <p:attrNameLst>
                                          <p:attrName>style.visibility</p:attrName>
                                        </p:attrNameLst>
                                      </p:cBhvr>
                                      <p:to>
                                        <p:strVal val="visible"/>
                                      </p:to>
                                    </p:set>
                                    <p:animEffect transition="in" filter="slide(fromBottom)">
                                      <p:cBhvr additive="repl">
                                        <p:cTn id="94" dur="500"/>
                                        <p:tgtEl>
                                          <p:spTgt spid="32784"/>
                                        </p:tgtEl>
                                      </p:cBhvr>
                                    </p:animEffect>
                                  </p:childTnLst>
                                </p:cTn>
                              </p:par>
                              <p:par>
                                <p:cTn id="95" presetID="12" presetClass="entr" presetSubtype="4" fill="hold" nodeType="withEffect">
                                  <p:stCondLst>
                                    <p:cond delay="0"/>
                                  </p:stCondLst>
                                  <p:childTnLst>
                                    <p:set>
                                      <p:cBhvr additive="repl">
                                        <p:cTn id="96" dur="1" fill="hold">
                                          <p:stCondLst>
                                            <p:cond delay="0"/>
                                          </p:stCondLst>
                                        </p:cTn>
                                        <p:tgtEl>
                                          <p:spTgt spid="32785"/>
                                        </p:tgtEl>
                                        <p:attrNameLst>
                                          <p:attrName>style.visibility</p:attrName>
                                        </p:attrNameLst>
                                      </p:cBhvr>
                                      <p:to>
                                        <p:strVal val="visible"/>
                                      </p:to>
                                    </p:set>
                                    <p:animEffect transition="in" filter="slide(fromBottom)">
                                      <p:cBhvr additive="repl">
                                        <p:cTn id="97" dur="500"/>
                                        <p:tgtEl>
                                          <p:spTgt spid="32785"/>
                                        </p:tgtEl>
                                      </p:cBhvr>
                                    </p:animEffect>
                                  </p:childTnLst>
                                </p:cTn>
                              </p:par>
                              <p:par>
                                <p:cTn id="98" presetID="12" presetClass="entr" presetSubtype="4" fill="hold" nodeType="withEffect">
                                  <p:stCondLst>
                                    <p:cond delay="0"/>
                                  </p:stCondLst>
                                  <p:childTnLst>
                                    <p:set>
                                      <p:cBhvr additive="repl">
                                        <p:cTn id="99" dur="1" fill="hold">
                                          <p:stCondLst>
                                            <p:cond delay="0"/>
                                          </p:stCondLst>
                                        </p:cTn>
                                        <p:tgtEl>
                                          <p:spTgt spid="32786"/>
                                        </p:tgtEl>
                                        <p:attrNameLst>
                                          <p:attrName>style.visibility</p:attrName>
                                        </p:attrNameLst>
                                      </p:cBhvr>
                                      <p:to>
                                        <p:strVal val="visible"/>
                                      </p:to>
                                    </p:set>
                                    <p:animEffect transition="in" filter="slide(fromBottom)">
                                      <p:cBhvr additive="repl">
                                        <p:cTn id="100" dur="500"/>
                                        <p:tgtEl>
                                          <p:spTgt spid="32786"/>
                                        </p:tgtEl>
                                      </p:cBhvr>
                                    </p:animEffect>
                                  </p:childTnLst>
                                </p:cTn>
                              </p:par>
                              <p:par>
                                <p:cTn id="101" presetID="12" presetClass="entr" presetSubtype="4" fill="hold" nodeType="withEffect">
                                  <p:stCondLst>
                                    <p:cond delay="0"/>
                                  </p:stCondLst>
                                  <p:childTnLst>
                                    <p:set>
                                      <p:cBhvr additive="repl">
                                        <p:cTn id="102" dur="1" fill="hold">
                                          <p:stCondLst>
                                            <p:cond delay="0"/>
                                          </p:stCondLst>
                                        </p:cTn>
                                        <p:tgtEl>
                                          <p:spTgt spid="32787"/>
                                        </p:tgtEl>
                                        <p:attrNameLst>
                                          <p:attrName>style.visibility</p:attrName>
                                        </p:attrNameLst>
                                      </p:cBhvr>
                                      <p:to>
                                        <p:strVal val="visible"/>
                                      </p:to>
                                    </p:set>
                                    <p:animEffect transition="in" filter="slide(fromBottom)">
                                      <p:cBhvr additive="repl">
                                        <p:cTn id="103" dur="500"/>
                                        <p:tgtEl>
                                          <p:spTgt spid="32787"/>
                                        </p:tgtEl>
                                      </p:cBhvr>
                                    </p:animEffect>
                                  </p:childTnLst>
                                </p:cTn>
                              </p:par>
                            </p:childTnLst>
                          </p:cTn>
                        </p:par>
                      </p:childTnLst>
                    </p:cTn>
                  </p:par>
                  <p:par>
                    <p:cTn id="104" fill="hold">
                      <p:stCondLst>
                        <p:cond delay="indefinite"/>
                      </p:stCondLst>
                      <p:childTnLst>
                        <p:par>
                          <p:cTn id="105" fill="hold">
                            <p:stCondLst>
                              <p:cond delay="0"/>
                            </p:stCondLst>
                            <p:childTnLst>
                              <p:par>
                                <p:cTn id="106" presetID="55" presetClass="entr" fill="hold" nodeType="clickEffect">
                                  <p:stCondLst>
                                    <p:cond delay="0"/>
                                  </p:stCondLst>
                                  <p:childTnLst>
                                    <p:set>
                                      <p:cBhvr additive="repl">
                                        <p:cTn id="107" dur="1" fill="hold">
                                          <p:stCondLst>
                                            <p:cond delay="0"/>
                                          </p:stCondLst>
                                        </p:cTn>
                                        <p:tgtEl>
                                          <p:spTgt spid="32789"/>
                                        </p:tgtEl>
                                        <p:attrNameLst>
                                          <p:attrName>style.visibility</p:attrName>
                                        </p:attrNameLst>
                                      </p:cBhvr>
                                      <p:to>
                                        <p:strVal val="visible"/>
                                      </p:to>
                                    </p:set>
                                    <p:anim calcmode="lin" valueType="num">
                                      <p:cBhvr additive="repl">
                                        <p:cTn id="108" dur="1000" fill="hold"/>
                                        <p:tgtEl>
                                          <p:spTgt spid="32789"/>
                                        </p:tgtEl>
                                        <p:attrNameLst>
                                          <p:attrName>ppt_w</p:attrName>
                                        </p:attrNameLst>
                                      </p:cBhvr>
                                      <p:tavLst>
                                        <p:tav tm="100000">
                                          <p:val>
                                            <p:strVal val="#ppt_w*0.70"/>
                                          </p:val>
                                        </p:tav>
                                        <p:tav tm="100000">
                                          <p:val>
                                            <p:strVal val="#ppt_w"/>
                                          </p:val>
                                        </p:tav>
                                      </p:tavLst>
                                    </p:anim>
                                    <p:anim calcmode="lin" valueType="num">
                                      <p:cBhvr additive="repl">
                                        <p:cTn id="109" dur="1000" fill="hold"/>
                                        <p:tgtEl>
                                          <p:spTgt spid="32789"/>
                                        </p:tgtEl>
                                        <p:attrNameLst>
                                          <p:attrName>ppt_h</p:attrName>
                                        </p:attrNameLst>
                                      </p:cBhvr>
                                      <p:tavLst>
                                        <p:tav tm="100000">
                                          <p:val>
                                            <p:strVal val="#ppt_h"/>
                                          </p:val>
                                        </p:tav>
                                        <p:tav tm="100000">
                                          <p:val>
                                            <p:strVal val="#ppt_h"/>
                                          </p:val>
                                        </p:tav>
                                      </p:tavLst>
                                    </p:anim>
                                    <p:animEffect transition="in" filter="fade">
                                      <p:cBhvr additive="repl">
                                        <p:cTn id="110" dur="1000"/>
                                        <p:tgtEl>
                                          <p:spTgt spid="32789"/>
                                        </p:tgtEl>
                                      </p:cBhvr>
                                    </p:animEffect>
                                  </p:childTnLst>
                                </p:cTn>
                              </p:par>
                            </p:childTnLst>
                          </p:cTn>
                        </p:par>
                      </p:childTnLst>
                    </p:cTn>
                  </p:par>
                  <p:par>
                    <p:cTn id="111" fill="hold">
                      <p:stCondLst>
                        <p:cond delay="indefinite"/>
                      </p:stCondLst>
                      <p:childTnLst>
                        <p:par>
                          <p:cTn id="112" fill="hold">
                            <p:stCondLst>
                              <p:cond delay="0"/>
                            </p:stCondLst>
                            <p:childTnLst>
                              <p:par>
                                <p:cTn id="113" presetID="55" presetClass="entr" fill="hold" nodeType="clickEffect">
                                  <p:stCondLst>
                                    <p:cond delay="0"/>
                                  </p:stCondLst>
                                  <p:childTnLst>
                                    <p:set>
                                      <p:cBhvr additive="repl">
                                        <p:cTn id="114" dur="1" fill="hold">
                                          <p:stCondLst>
                                            <p:cond delay="0"/>
                                          </p:stCondLst>
                                        </p:cTn>
                                        <p:tgtEl>
                                          <p:spTgt spid="32790"/>
                                        </p:tgtEl>
                                        <p:attrNameLst>
                                          <p:attrName>style.visibility</p:attrName>
                                        </p:attrNameLst>
                                      </p:cBhvr>
                                      <p:to>
                                        <p:strVal val="visible"/>
                                      </p:to>
                                    </p:set>
                                    <p:anim calcmode="lin" valueType="num">
                                      <p:cBhvr additive="repl">
                                        <p:cTn id="115" dur="1000" fill="hold"/>
                                        <p:tgtEl>
                                          <p:spTgt spid="32790"/>
                                        </p:tgtEl>
                                        <p:attrNameLst>
                                          <p:attrName>ppt_w</p:attrName>
                                        </p:attrNameLst>
                                      </p:cBhvr>
                                      <p:tavLst>
                                        <p:tav tm="100000">
                                          <p:val>
                                            <p:strVal val="#ppt_w*0.70"/>
                                          </p:val>
                                        </p:tav>
                                        <p:tav tm="100000">
                                          <p:val>
                                            <p:strVal val="#ppt_w"/>
                                          </p:val>
                                        </p:tav>
                                      </p:tavLst>
                                    </p:anim>
                                    <p:anim calcmode="lin" valueType="num">
                                      <p:cBhvr additive="repl">
                                        <p:cTn id="116" dur="1000" fill="hold"/>
                                        <p:tgtEl>
                                          <p:spTgt spid="32790"/>
                                        </p:tgtEl>
                                        <p:attrNameLst>
                                          <p:attrName>ppt_h</p:attrName>
                                        </p:attrNameLst>
                                      </p:cBhvr>
                                      <p:tavLst>
                                        <p:tav tm="100000">
                                          <p:val>
                                            <p:strVal val="#ppt_h"/>
                                          </p:val>
                                        </p:tav>
                                        <p:tav tm="100000">
                                          <p:val>
                                            <p:strVal val="#ppt_h"/>
                                          </p:val>
                                        </p:tav>
                                      </p:tavLst>
                                    </p:anim>
                                    <p:animEffect transition="in" filter="fade">
                                      <p:cBhvr additive="repl">
                                        <p:cTn id="117" dur="1000"/>
                                        <p:tgtEl>
                                          <p:spTgt spid="32790"/>
                                        </p:tgtEl>
                                      </p:cBhvr>
                                    </p:animEffect>
                                  </p:childTnLst>
                                </p:cTn>
                              </p:par>
                            </p:childTnLst>
                          </p:cTn>
                        </p:par>
                      </p:childTnLst>
                    </p:cTn>
                  </p:par>
                  <p:par>
                    <p:cTn id="118" fill="hold">
                      <p:stCondLst>
                        <p:cond delay="indefinite"/>
                      </p:stCondLst>
                      <p:childTnLst>
                        <p:par>
                          <p:cTn id="119" fill="hold">
                            <p:stCondLst>
                              <p:cond delay="0"/>
                            </p:stCondLst>
                            <p:childTnLst>
                              <p:par>
                                <p:cTn id="120" presetID="55" presetClass="entr" fill="hold" nodeType="clickEffect">
                                  <p:stCondLst>
                                    <p:cond delay="0"/>
                                  </p:stCondLst>
                                  <p:childTnLst>
                                    <p:set>
                                      <p:cBhvr additive="repl">
                                        <p:cTn id="121" dur="1" fill="hold">
                                          <p:stCondLst>
                                            <p:cond delay="0"/>
                                          </p:stCondLst>
                                        </p:cTn>
                                        <p:tgtEl>
                                          <p:spTgt spid="32791"/>
                                        </p:tgtEl>
                                        <p:attrNameLst>
                                          <p:attrName>style.visibility</p:attrName>
                                        </p:attrNameLst>
                                      </p:cBhvr>
                                      <p:to>
                                        <p:strVal val="visible"/>
                                      </p:to>
                                    </p:set>
                                    <p:anim calcmode="lin" valueType="num">
                                      <p:cBhvr additive="repl">
                                        <p:cTn id="122" dur="1000" fill="hold"/>
                                        <p:tgtEl>
                                          <p:spTgt spid="32791"/>
                                        </p:tgtEl>
                                        <p:attrNameLst>
                                          <p:attrName>ppt_w</p:attrName>
                                        </p:attrNameLst>
                                      </p:cBhvr>
                                      <p:tavLst>
                                        <p:tav tm="100000">
                                          <p:val>
                                            <p:strVal val="#ppt_w*0.70"/>
                                          </p:val>
                                        </p:tav>
                                        <p:tav tm="100000">
                                          <p:val>
                                            <p:strVal val="#ppt_w"/>
                                          </p:val>
                                        </p:tav>
                                      </p:tavLst>
                                    </p:anim>
                                    <p:anim calcmode="lin" valueType="num">
                                      <p:cBhvr additive="repl">
                                        <p:cTn id="123" dur="1000" fill="hold"/>
                                        <p:tgtEl>
                                          <p:spTgt spid="32791"/>
                                        </p:tgtEl>
                                        <p:attrNameLst>
                                          <p:attrName>ppt_h</p:attrName>
                                        </p:attrNameLst>
                                      </p:cBhvr>
                                      <p:tavLst>
                                        <p:tav tm="100000">
                                          <p:val>
                                            <p:strVal val="#ppt_h"/>
                                          </p:val>
                                        </p:tav>
                                        <p:tav tm="100000">
                                          <p:val>
                                            <p:strVal val="#ppt_h"/>
                                          </p:val>
                                        </p:tav>
                                      </p:tavLst>
                                    </p:anim>
                                    <p:animEffect transition="in" filter="fade">
                                      <p:cBhvr additive="repl">
                                        <p:cTn id="124" dur="1000"/>
                                        <p:tgtEl>
                                          <p:spTgt spid="32791"/>
                                        </p:tgtEl>
                                      </p:cBhvr>
                                    </p:animEffect>
                                  </p:childTnLst>
                                </p:cTn>
                              </p:par>
                            </p:childTnLst>
                          </p:cTn>
                        </p:par>
                      </p:childTnLst>
                    </p:cTn>
                  </p:par>
                  <p:par>
                    <p:cTn id="125" fill="hold">
                      <p:stCondLst>
                        <p:cond delay="indefinite"/>
                      </p:stCondLst>
                      <p:childTnLst>
                        <p:par>
                          <p:cTn id="126" fill="hold">
                            <p:stCondLst>
                              <p:cond delay="0"/>
                            </p:stCondLst>
                            <p:childTnLst>
                              <p:par>
                                <p:cTn id="127" presetID="55" presetClass="entr" fill="hold" nodeType="clickEffect">
                                  <p:stCondLst>
                                    <p:cond delay="0"/>
                                  </p:stCondLst>
                                  <p:childTnLst>
                                    <p:set>
                                      <p:cBhvr additive="repl">
                                        <p:cTn id="128" dur="1" fill="hold">
                                          <p:stCondLst>
                                            <p:cond delay="0"/>
                                          </p:stCondLst>
                                        </p:cTn>
                                        <p:tgtEl>
                                          <p:spTgt spid="32793"/>
                                        </p:tgtEl>
                                        <p:attrNameLst>
                                          <p:attrName>style.visibility</p:attrName>
                                        </p:attrNameLst>
                                      </p:cBhvr>
                                      <p:to>
                                        <p:strVal val="visible"/>
                                      </p:to>
                                    </p:set>
                                    <p:anim calcmode="lin" valueType="num">
                                      <p:cBhvr additive="repl">
                                        <p:cTn id="129" dur="1000" fill="hold"/>
                                        <p:tgtEl>
                                          <p:spTgt spid="32793"/>
                                        </p:tgtEl>
                                        <p:attrNameLst>
                                          <p:attrName>ppt_w</p:attrName>
                                        </p:attrNameLst>
                                      </p:cBhvr>
                                      <p:tavLst>
                                        <p:tav tm="100000">
                                          <p:val>
                                            <p:strVal val="#ppt_w*0.70"/>
                                          </p:val>
                                        </p:tav>
                                        <p:tav tm="100000">
                                          <p:val>
                                            <p:strVal val="#ppt_w"/>
                                          </p:val>
                                        </p:tav>
                                      </p:tavLst>
                                    </p:anim>
                                    <p:anim calcmode="lin" valueType="num">
                                      <p:cBhvr additive="repl">
                                        <p:cTn id="130" dur="1000" fill="hold"/>
                                        <p:tgtEl>
                                          <p:spTgt spid="32793"/>
                                        </p:tgtEl>
                                        <p:attrNameLst>
                                          <p:attrName>ppt_h</p:attrName>
                                        </p:attrNameLst>
                                      </p:cBhvr>
                                      <p:tavLst>
                                        <p:tav tm="100000">
                                          <p:val>
                                            <p:strVal val="#ppt_h"/>
                                          </p:val>
                                        </p:tav>
                                        <p:tav tm="100000">
                                          <p:val>
                                            <p:strVal val="#ppt_h"/>
                                          </p:val>
                                        </p:tav>
                                      </p:tavLst>
                                    </p:anim>
                                    <p:animEffect transition="in" filter="fade">
                                      <p:cBhvr additive="repl">
                                        <p:cTn id="131" dur="1000"/>
                                        <p:tgtEl>
                                          <p:spTgt spid="32793"/>
                                        </p:tgtEl>
                                      </p:cBhvr>
                                    </p:animEffect>
                                  </p:childTnLst>
                                </p:cTn>
                              </p:par>
                            </p:childTnLst>
                          </p:cTn>
                        </p:par>
                      </p:childTnLst>
                    </p:cTn>
                  </p:par>
                  <p:par>
                    <p:cTn id="132" fill="hold">
                      <p:stCondLst>
                        <p:cond delay="indefinite"/>
                      </p:stCondLst>
                      <p:childTnLst>
                        <p:par>
                          <p:cTn id="133" fill="hold">
                            <p:stCondLst>
                              <p:cond delay="0"/>
                            </p:stCondLst>
                            <p:childTnLst>
                              <p:par>
                                <p:cTn id="134" presetID="55" presetClass="entr" fill="hold" nodeType="clickEffect">
                                  <p:stCondLst>
                                    <p:cond delay="0"/>
                                  </p:stCondLst>
                                  <p:childTnLst>
                                    <p:set>
                                      <p:cBhvr additive="repl">
                                        <p:cTn id="135" dur="1" fill="hold">
                                          <p:stCondLst>
                                            <p:cond delay="0"/>
                                          </p:stCondLst>
                                        </p:cTn>
                                        <p:tgtEl>
                                          <p:spTgt spid="32792"/>
                                        </p:tgtEl>
                                        <p:attrNameLst>
                                          <p:attrName>style.visibility</p:attrName>
                                        </p:attrNameLst>
                                      </p:cBhvr>
                                      <p:to>
                                        <p:strVal val="visible"/>
                                      </p:to>
                                    </p:set>
                                    <p:anim calcmode="lin" valueType="num">
                                      <p:cBhvr additive="repl">
                                        <p:cTn id="136" dur="1000" fill="hold"/>
                                        <p:tgtEl>
                                          <p:spTgt spid="32792"/>
                                        </p:tgtEl>
                                        <p:attrNameLst>
                                          <p:attrName>ppt_w</p:attrName>
                                        </p:attrNameLst>
                                      </p:cBhvr>
                                      <p:tavLst>
                                        <p:tav tm="100000">
                                          <p:val>
                                            <p:strVal val="#ppt_w*0.70"/>
                                          </p:val>
                                        </p:tav>
                                        <p:tav tm="100000">
                                          <p:val>
                                            <p:strVal val="#ppt_w"/>
                                          </p:val>
                                        </p:tav>
                                      </p:tavLst>
                                    </p:anim>
                                    <p:anim calcmode="lin" valueType="num">
                                      <p:cBhvr additive="repl">
                                        <p:cTn id="137" dur="1000" fill="hold"/>
                                        <p:tgtEl>
                                          <p:spTgt spid="32792"/>
                                        </p:tgtEl>
                                        <p:attrNameLst>
                                          <p:attrName>ppt_h</p:attrName>
                                        </p:attrNameLst>
                                      </p:cBhvr>
                                      <p:tavLst>
                                        <p:tav tm="100000">
                                          <p:val>
                                            <p:strVal val="#ppt_h"/>
                                          </p:val>
                                        </p:tav>
                                        <p:tav tm="100000">
                                          <p:val>
                                            <p:strVal val="#ppt_h"/>
                                          </p:val>
                                        </p:tav>
                                      </p:tavLst>
                                    </p:anim>
                                    <p:animEffect transition="in" filter="fade">
                                      <p:cBhvr additive="repl">
                                        <p:cTn id="138" dur="1000"/>
                                        <p:tgtEl>
                                          <p:spTgt spid="32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ctrTitle"/>
          </p:nvPr>
        </p:nvSpPr>
        <p:spPr>
          <a:xfrm>
            <a:off x="611188" y="1989138"/>
            <a:ext cx="8064500" cy="2376487"/>
          </a:xfrm>
          <a:solidFill>
            <a:schemeClr val="bg1">
              <a:lumMod val="85000"/>
            </a:schemeClr>
          </a:solidFill>
          <a:ln w="57150" cmpd="thickThin">
            <a:solidFill>
              <a:srgbClr val="FF0000"/>
            </a:solidFill>
          </a:ln>
        </p:spPr>
        <p:txBody>
          <a:bodyPr/>
          <a:lstStyle/>
          <a:p>
            <a:pPr eaLnBrk="1" hangingPunct="1">
              <a:defRPr/>
            </a:pPr>
            <a:r>
              <a:rPr lang="it-IT" sz="3200" dirty="0" smtClean="0">
                <a:solidFill>
                  <a:srgbClr val="0033CC"/>
                </a:solidFill>
              </a:rPr>
              <a:t/>
            </a:r>
            <a:br>
              <a:rPr lang="it-IT" sz="3200" dirty="0" smtClean="0">
                <a:solidFill>
                  <a:srgbClr val="0033CC"/>
                </a:solidFill>
              </a:rPr>
            </a:br>
            <a:r>
              <a:rPr lang="it-IT" sz="3200" dirty="0" smtClean="0">
                <a:solidFill>
                  <a:srgbClr val="0033CC"/>
                </a:solidFill>
              </a:rPr>
              <a:t/>
            </a:r>
            <a:br>
              <a:rPr lang="it-IT" sz="3200" dirty="0" smtClean="0">
                <a:solidFill>
                  <a:srgbClr val="0033CC"/>
                </a:solidFill>
              </a:rPr>
            </a:br>
            <a:r>
              <a:rPr lang="it-IT" sz="3200" dirty="0" smtClean="0">
                <a:solidFill>
                  <a:srgbClr val="0033CC"/>
                </a:solidFill>
              </a:rPr>
              <a:t>2013</a:t>
            </a:r>
            <a:br>
              <a:rPr lang="it-IT" sz="3200" dirty="0" smtClean="0">
                <a:solidFill>
                  <a:srgbClr val="0033CC"/>
                </a:solidFill>
              </a:rPr>
            </a:br>
            <a:r>
              <a:rPr lang="it-IT" sz="3200" dirty="0" smtClean="0">
                <a:solidFill>
                  <a:srgbClr val="0033CC"/>
                </a:solidFill>
              </a:rPr>
              <a:t/>
            </a:r>
            <a:br>
              <a:rPr lang="it-IT" sz="3200" dirty="0" smtClean="0">
                <a:solidFill>
                  <a:srgbClr val="0033CC"/>
                </a:solidFill>
              </a:rPr>
            </a:br>
            <a:r>
              <a:rPr lang="it-IT" sz="3200" dirty="0" smtClean="0">
                <a:solidFill>
                  <a:srgbClr val="0033CC"/>
                </a:solidFill>
              </a:rPr>
              <a:t>IL REGOLAMENTO SUL SISTEMA NAZIONALE </a:t>
            </a:r>
            <a:r>
              <a:rPr lang="it-IT" sz="3200" dirty="0" err="1" smtClean="0">
                <a:solidFill>
                  <a:srgbClr val="0033CC"/>
                </a:solidFill>
              </a:rPr>
              <a:t>DI</a:t>
            </a:r>
            <a:r>
              <a:rPr lang="it-IT" sz="3200" dirty="0" smtClean="0">
                <a:solidFill>
                  <a:srgbClr val="0033CC"/>
                </a:solidFill>
              </a:rPr>
              <a:t> VALUTAZIONE</a:t>
            </a:r>
            <a:br>
              <a:rPr lang="it-IT" sz="3200" dirty="0" smtClean="0">
                <a:solidFill>
                  <a:srgbClr val="0033CC"/>
                </a:solidFill>
              </a:rPr>
            </a:br>
            <a:r>
              <a:rPr lang="it-IT" sz="3200" dirty="0" smtClean="0">
                <a:solidFill>
                  <a:srgbClr val="0033CC"/>
                </a:solidFill>
              </a:rPr>
              <a:t/>
            </a:r>
            <a:br>
              <a:rPr lang="it-IT" sz="3200" dirty="0" smtClean="0">
                <a:solidFill>
                  <a:srgbClr val="0033CC"/>
                </a:solidFill>
              </a:rPr>
            </a:br>
            <a:r>
              <a:rPr lang="it-IT" sz="3200" dirty="0" smtClean="0">
                <a:solidFill>
                  <a:srgbClr val="0033CC"/>
                </a:solidFill>
              </a:rPr>
              <a:t/>
            </a:r>
            <a:br>
              <a:rPr lang="it-IT" sz="3200" dirty="0" smtClean="0">
                <a:solidFill>
                  <a:srgbClr val="0033CC"/>
                </a:solidFill>
              </a:rPr>
            </a:br>
            <a:endParaRPr lang="it-IT" sz="3200" b="0" dirty="0" smtClean="0">
              <a:solidFill>
                <a:srgbClr val="0033CC"/>
              </a:solidFill>
              <a:latin typeface="Verdana"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4"/>
          <p:cNvSpPr>
            <a:spLocks noChangeArrowheads="1"/>
          </p:cNvSpPr>
          <p:nvPr/>
        </p:nvSpPr>
        <p:spPr bwMode="auto">
          <a:xfrm flipH="1">
            <a:off x="7315200" y="6553200"/>
            <a:ext cx="1600200" cy="17463"/>
          </a:xfrm>
          <a:prstGeom prst="rect">
            <a:avLst/>
          </a:prstGeom>
          <a:solidFill>
            <a:srgbClr val="006699"/>
          </a:solidFill>
          <a:ln w="9525">
            <a:noFill/>
            <a:miter lim="800000"/>
            <a:headEnd/>
            <a:tailEnd/>
          </a:ln>
        </p:spPr>
        <p:txBody>
          <a:bodyPr wrap="none" anchor="ctr"/>
          <a:lstStyle/>
          <a:p>
            <a:pPr algn="ctr" eaLnBrk="0" hangingPunct="0"/>
            <a:endParaRPr lang="en-US" sz="2400">
              <a:latin typeface="Times"/>
            </a:endParaRPr>
          </a:p>
        </p:txBody>
      </p:sp>
      <p:sp>
        <p:nvSpPr>
          <p:cNvPr id="79874" name="Rectangle 5"/>
          <p:cNvSpPr>
            <a:spLocks noChangeArrowheads="1"/>
          </p:cNvSpPr>
          <p:nvPr/>
        </p:nvSpPr>
        <p:spPr bwMode="auto">
          <a:xfrm rot="-5400000">
            <a:off x="8420894" y="6423819"/>
            <a:ext cx="685800" cy="17462"/>
          </a:xfrm>
          <a:prstGeom prst="rect">
            <a:avLst/>
          </a:prstGeom>
          <a:solidFill>
            <a:srgbClr val="006699"/>
          </a:solidFill>
          <a:ln w="9525">
            <a:noFill/>
            <a:miter lim="800000"/>
            <a:headEnd/>
            <a:tailEnd/>
          </a:ln>
        </p:spPr>
        <p:txBody>
          <a:bodyPr vert="eaVert" wrap="none" anchor="ctr"/>
          <a:lstStyle/>
          <a:p>
            <a:endParaRPr lang="it-IT"/>
          </a:p>
        </p:txBody>
      </p:sp>
      <p:sp>
        <p:nvSpPr>
          <p:cNvPr id="79875" name="Text Box 6"/>
          <p:cNvSpPr txBox="1">
            <a:spLocks noChangeArrowheads="1"/>
          </p:cNvSpPr>
          <p:nvPr/>
        </p:nvSpPr>
        <p:spPr bwMode="auto">
          <a:xfrm>
            <a:off x="4140200" y="1125538"/>
            <a:ext cx="184150" cy="336550"/>
          </a:xfrm>
          <a:prstGeom prst="rect">
            <a:avLst/>
          </a:prstGeom>
          <a:noFill/>
          <a:ln w="9525" algn="ctr">
            <a:noFill/>
            <a:miter lim="800000"/>
            <a:headEnd/>
            <a:tailEnd/>
          </a:ln>
        </p:spPr>
        <p:txBody>
          <a:bodyPr wrap="none">
            <a:spAutoFit/>
          </a:bodyPr>
          <a:lstStyle/>
          <a:p>
            <a:pPr eaLnBrk="0" hangingPunct="0"/>
            <a:endParaRPr lang="en-US" sz="1600">
              <a:cs typeface="Arial" charset="0"/>
            </a:endParaRPr>
          </a:p>
        </p:txBody>
      </p:sp>
      <p:pic>
        <p:nvPicPr>
          <p:cNvPr id="79876" name="Picture 13"/>
          <p:cNvPicPr>
            <a:picLocks noChangeAspect="1" noChangeArrowheads="1"/>
          </p:cNvPicPr>
          <p:nvPr/>
        </p:nvPicPr>
        <p:blipFill>
          <a:blip r:embed="rId3" cstate="print"/>
          <a:srcRect/>
          <a:stretch>
            <a:fillRect/>
          </a:stretch>
        </p:blipFill>
        <p:spPr bwMode="auto">
          <a:xfrm>
            <a:off x="8201025" y="0"/>
            <a:ext cx="942975" cy="1171575"/>
          </a:xfrm>
          <a:prstGeom prst="rect">
            <a:avLst/>
          </a:prstGeom>
          <a:noFill/>
          <a:ln w="9525">
            <a:noFill/>
            <a:miter lim="800000"/>
            <a:headEnd/>
            <a:tailEnd/>
          </a:ln>
        </p:spPr>
      </p:pic>
      <p:sp>
        <p:nvSpPr>
          <p:cNvPr id="79877" name="CasellaDiTesto 9"/>
          <p:cNvSpPr txBox="1">
            <a:spLocks noChangeArrowheads="1"/>
          </p:cNvSpPr>
          <p:nvPr/>
        </p:nvSpPr>
        <p:spPr bwMode="auto">
          <a:xfrm>
            <a:off x="785813" y="428625"/>
            <a:ext cx="7143750" cy="369888"/>
          </a:xfrm>
          <a:prstGeom prst="rect">
            <a:avLst/>
          </a:prstGeom>
          <a:noFill/>
          <a:ln w="9525">
            <a:noFill/>
            <a:miter lim="800000"/>
            <a:headEnd/>
            <a:tailEnd/>
          </a:ln>
        </p:spPr>
        <p:txBody>
          <a:bodyPr>
            <a:spAutoFit/>
          </a:bodyPr>
          <a:lstStyle/>
          <a:p>
            <a:r>
              <a:rPr lang="it-IT"/>
              <a:t>Tavola 3a – Ambiti Matematica</a:t>
            </a:r>
          </a:p>
        </p:txBody>
      </p:sp>
      <p:pic>
        <p:nvPicPr>
          <p:cNvPr id="79878" name="Immagine 9" descr="Tavola 3a.jpg"/>
          <p:cNvPicPr>
            <a:picLocks noChangeAspect="1"/>
          </p:cNvPicPr>
          <p:nvPr/>
        </p:nvPicPr>
        <p:blipFill>
          <a:blip r:embed="rId4" cstate="print"/>
          <a:srcRect/>
          <a:stretch>
            <a:fillRect/>
          </a:stretch>
        </p:blipFill>
        <p:spPr bwMode="auto">
          <a:xfrm>
            <a:off x="323850" y="1412874"/>
            <a:ext cx="8501063" cy="3960342"/>
          </a:xfrm>
          <a:prstGeom prst="rect">
            <a:avLst/>
          </a:prstGeom>
          <a:noFill/>
          <a:ln w="9525">
            <a:noFill/>
            <a:miter lim="800000"/>
            <a:headEnd/>
            <a:tailEnd/>
          </a:ln>
        </p:spPr>
      </p:pic>
      <p:grpSp>
        <p:nvGrpSpPr>
          <p:cNvPr id="2" name="Gruppo 15"/>
          <p:cNvGrpSpPr>
            <a:grpSpLocks/>
          </p:cNvGrpSpPr>
          <p:nvPr/>
        </p:nvGrpSpPr>
        <p:grpSpPr bwMode="auto">
          <a:xfrm>
            <a:off x="1331913" y="1412875"/>
            <a:ext cx="1439862" cy="287338"/>
            <a:chOff x="1691680" y="1368064"/>
            <a:chExt cx="1440160" cy="404752"/>
          </a:xfrm>
        </p:grpSpPr>
        <p:cxnSp>
          <p:nvCxnSpPr>
            <p:cNvPr id="11" name="Connettore 1 10"/>
            <p:cNvCxnSpPr/>
            <p:nvPr/>
          </p:nvCxnSpPr>
          <p:spPr>
            <a:xfrm>
              <a:off x="1691680" y="1772816"/>
              <a:ext cx="1440160" cy="0"/>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flipV="1">
              <a:off x="3131840" y="1412788"/>
              <a:ext cx="0" cy="360028"/>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1691680" y="1368064"/>
              <a:ext cx="1440160" cy="0"/>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flipV="1">
              <a:off x="1691680" y="1412788"/>
              <a:ext cx="0" cy="360028"/>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grpSp>
      <p:grpSp>
        <p:nvGrpSpPr>
          <p:cNvPr id="3" name="Gruppo 16"/>
          <p:cNvGrpSpPr>
            <a:grpSpLocks/>
          </p:cNvGrpSpPr>
          <p:nvPr/>
        </p:nvGrpSpPr>
        <p:grpSpPr bwMode="auto">
          <a:xfrm>
            <a:off x="2843213" y="1412875"/>
            <a:ext cx="1439862" cy="287338"/>
            <a:chOff x="1691680" y="1368064"/>
            <a:chExt cx="1440160" cy="404752"/>
          </a:xfrm>
        </p:grpSpPr>
        <p:cxnSp>
          <p:nvCxnSpPr>
            <p:cNvPr id="18" name="Connettore 1 17"/>
            <p:cNvCxnSpPr/>
            <p:nvPr/>
          </p:nvCxnSpPr>
          <p:spPr>
            <a:xfrm>
              <a:off x="1691680" y="1772816"/>
              <a:ext cx="1440160" cy="0"/>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flipV="1">
              <a:off x="3131840" y="1412788"/>
              <a:ext cx="0" cy="360028"/>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a:off x="1691680" y="1368064"/>
              <a:ext cx="1440160" cy="0"/>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flipV="1">
              <a:off x="1691680" y="1412788"/>
              <a:ext cx="0" cy="360028"/>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grpSp>
      <p:grpSp>
        <p:nvGrpSpPr>
          <p:cNvPr id="4" name="Gruppo 21"/>
          <p:cNvGrpSpPr>
            <a:grpSpLocks/>
          </p:cNvGrpSpPr>
          <p:nvPr/>
        </p:nvGrpSpPr>
        <p:grpSpPr bwMode="auto">
          <a:xfrm>
            <a:off x="4356100" y="1412875"/>
            <a:ext cx="1439863" cy="287338"/>
            <a:chOff x="1691680" y="1368064"/>
            <a:chExt cx="1440160" cy="404752"/>
          </a:xfrm>
        </p:grpSpPr>
        <p:cxnSp>
          <p:nvCxnSpPr>
            <p:cNvPr id="23" name="Connettore 1 22"/>
            <p:cNvCxnSpPr/>
            <p:nvPr/>
          </p:nvCxnSpPr>
          <p:spPr>
            <a:xfrm>
              <a:off x="1691680" y="1772816"/>
              <a:ext cx="1440160" cy="0"/>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flipV="1">
              <a:off x="3131840" y="1412788"/>
              <a:ext cx="0" cy="360028"/>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a:off x="1691680" y="1368064"/>
              <a:ext cx="1440160" cy="0"/>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26" name="Connettore 1 25"/>
            <p:cNvCxnSpPr/>
            <p:nvPr/>
          </p:nvCxnSpPr>
          <p:spPr>
            <a:xfrm flipV="1">
              <a:off x="1691680" y="1412788"/>
              <a:ext cx="0" cy="360028"/>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grpSp>
      <p:grpSp>
        <p:nvGrpSpPr>
          <p:cNvPr id="5" name="Gruppo 26"/>
          <p:cNvGrpSpPr>
            <a:grpSpLocks/>
          </p:cNvGrpSpPr>
          <p:nvPr/>
        </p:nvGrpSpPr>
        <p:grpSpPr bwMode="auto">
          <a:xfrm>
            <a:off x="5795963" y="1412875"/>
            <a:ext cx="1439862" cy="287338"/>
            <a:chOff x="1691680" y="1368064"/>
            <a:chExt cx="1440160" cy="404752"/>
          </a:xfrm>
        </p:grpSpPr>
        <p:cxnSp>
          <p:nvCxnSpPr>
            <p:cNvPr id="28" name="Connettore 1 27"/>
            <p:cNvCxnSpPr/>
            <p:nvPr/>
          </p:nvCxnSpPr>
          <p:spPr>
            <a:xfrm>
              <a:off x="1691680" y="1772816"/>
              <a:ext cx="1440160" cy="0"/>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29" name="Connettore 1 28"/>
            <p:cNvCxnSpPr/>
            <p:nvPr/>
          </p:nvCxnSpPr>
          <p:spPr>
            <a:xfrm flipV="1">
              <a:off x="3131840" y="1412788"/>
              <a:ext cx="0" cy="360028"/>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30" name="Connettore 1 29"/>
            <p:cNvCxnSpPr/>
            <p:nvPr/>
          </p:nvCxnSpPr>
          <p:spPr>
            <a:xfrm>
              <a:off x="1691680" y="1368064"/>
              <a:ext cx="1440160" cy="0"/>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31" name="Connettore 1 30"/>
            <p:cNvCxnSpPr/>
            <p:nvPr/>
          </p:nvCxnSpPr>
          <p:spPr>
            <a:xfrm flipV="1">
              <a:off x="1691680" y="1412788"/>
              <a:ext cx="0" cy="360028"/>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grpSp>
      <p:grpSp>
        <p:nvGrpSpPr>
          <p:cNvPr id="6" name="Gruppo 31"/>
          <p:cNvGrpSpPr>
            <a:grpSpLocks/>
          </p:cNvGrpSpPr>
          <p:nvPr/>
        </p:nvGrpSpPr>
        <p:grpSpPr bwMode="auto">
          <a:xfrm>
            <a:off x="7308850" y="1341438"/>
            <a:ext cx="1489075" cy="358775"/>
            <a:chOff x="1644221" y="1412507"/>
            <a:chExt cx="1487619" cy="360309"/>
          </a:xfrm>
        </p:grpSpPr>
        <p:cxnSp>
          <p:nvCxnSpPr>
            <p:cNvPr id="33" name="Connettore 1 32"/>
            <p:cNvCxnSpPr/>
            <p:nvPr/>
          </p:nvCxnSpPr>
          <p:spPr>
            <a:xfrm>
              <a:off x="1691799" y="1772816"/>
              <a:ext cx="1440041" cy="0"/>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34" name="Connettore 1 33"/>
            <p:cNvCxnSpPr/>
            <p:nvPr/>
          </p:nvCxnSpPr>
          <p:spPr>
            <a:xfrm flipV="1">
              <a:off x="3131840" y="1412507"/>
              <a:ext cx="0" cy="360309"/>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35" name="Connettore 1 34"/>
            <p:cNvCxnSpPr/>
            <p:nvPr/>
          </p:nvCxnSpPr>
          <p:spPr>
            <a:xfrm>
              <a:off x="1644221" y="1484249"/>
              <a:ext cx="1440041" cy="0"/>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36" name="Connettore 1 35"/>
            <p:cNvCxnSpPr/>
            <p:nvPr/>
          </p:nvCxnSpPr>
          <p:spPr>
            <a:xfrm flipV="1">
              <a:off x="1691799" y="1412507"/>
              <a:ext cx="0" cy="360309"/>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4)">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4)">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4)">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Box 6"/>
          <p:cNvSpPr txBox="1">
            <a:spLocks noChangeArrowheads="1"/>
          </p:cNvSpPr>
          <p:nvPr/>
        </p:nvSpPr>
        <p:spPr bwMode="auto">
          <a:xfrm>
            <a:off x="4140200" y="1125538"/>
            <a:ext cx="184150" cy="336550"/>
          </a:xfrm>
          <a:prstGeom prst="rect">
            <a:avLst/>
          </a:prstGeom>
          <a:noFill/>
          <a:ln w="9525" algn="ctr">
            <a:noFill/>
            <a:miter lim="800000"/>
            <a:headEnd/>
            <a:tailEnd/>
          </a:ln>
        </p:spPr>
        <p:txBody>
          <a:bodyPr wrap="none">
            <a:spAutoFit/>
          </a:bodyPr>
          <a:lstStyle/>
          <a:p>
            <a:pPr eaLnBrk="0" hangingPunct="0"/>
            <a:endParaRPr lang="en-US" sz="1600">
              <a:cs typeface="Arial" charset="0"/>
            </a:endParaRPr>
          </a:p>
        </p:txBody>
      </p:sp>
      <p:pic>
        <p:nvPicPr>
          <p:cNvPr id="81922" name="Picture 13"/>
          <p:cNvPicPr>
            <a:picLocks noChangeAspect="1" noChangeArrowheads="1"/>
          </p:cNvPicPr>
          <p:nvPr/>
        </p:nvPicPr>
        <p:blipFill>
          <a:blip r:embed="rId3" cstate="print"/>
          <a:srcRect/>
          <a:stretch>
            <a:fillRect/>
          </a:stretch>
        </p:blipFill>
        <p:spPr bwMode="auto">
          <a:xfrm>
            <a:off x="8201025" y="0"/>
            <a:ext cx="942975" cy="1171575"/>
          </a:xfrm>
          <a:prstGeom prst="rect">
            <a:avLst/>
          </a:prstGeom>
          <a:noFill/>
          <a:ln w="9525">
            <a:noFill/>
            <a:miter lim="800000"/>
            <a:headEnd/>
            <a:tailEnd/>
          </a:ln>
        </p:spPr>
      </p:pic>
      <p:sp>
        <p:nvSpPr>
          <p:cNvPr id="81923" name="CasellaDiTesto 9"/>
          <p:cNvSpPr txBox="1">
            <a:spLocks noChangeArrowheads="1"/>
          </p:cNvSpPr>
          <p:nvPr/>
        </p:nvSpPr>
        <p:spPr bwMode="auto">
          <a:xfrm>
            <a:off x="785813" y="428625"/>
            <a:ext cx="7143750" cy="369888"/>
          </a:xfrm>
          <a:prstGeom prst="rect">
            <a:avLst/>
          </a:prstGeom>
          <a:noFill/>
          <a:ln w="9525">
            <a:noFill/>
            <a:miter lim="800000"/>
            <a:headEnd/>
            <a:tailEnd/>
          </a:ln>
        </p:spPr>
        <p:txBody>
          <a:bodyPr>
            <a:spAutoFit/>
          </a:bodyPr>
          <a:lstStyle/>
          <a:p>
            <a:r>
              <a:rPr lang="it-IT"/>
              <a:t>Tavola 3b – Processi</a:t>
            </a:r>
          </a:p>
        </p:txBody>
      </p:sp>
      <p:pic>
        <p:nvPicPr>
          <p:cNvPr id="16393" name="Immagine 8" descr="Tavola 3b.jpg"/>
          <p:cNvPicPr>
            <a:picLocks noChangeAspect="1"/>
          </p:cNvPicPr>
          <p:nvPr/>
        </p:nvPicPr>
        <p:blipFill>
          <a:blip r:embed="rId4" cstate="print"/>
          <a:srcRect/>
          <a:stretch>
            <a:fillRect/>
          </a:stretch>
        </p:blipFill>
        <p:spPr bwMode="auto">
          <a:xfrm>
            <a:off x="738188" y="1052513"/>
            <a:ext cx="8405812" cy="2643187"/>
          </a:xfrm>
          <a:prstGeom prst="rect">
            <a:avLst/>
          </a:prstGeom>
          <a:noFill/>
          <a:ln w="9525">
            <a:noFill/>
            <a:miter lim="800000"/>
            <a:headEnd/>
            <a:tailEnd/>
          </a:ln>
        </p:spPr>
      </p:pic>
      <p:pic>
        <p:nvPicPr>
          <p:cNvPr id="16395" name="Picture 11"/>
          <p:cNvPicPr>
            <a:picLocks noChangeAspect="1" noChangeArrowheads="1"/>
          </p:cNvPicPr>
          <p:nvPr/>
        </p:nvPicPr>
        <p:blipFill>
          <a:blip r:embed="rId5" cstate="print"/>
          <a:srcRect/>
          <a:stretch>
            <a:fillRect/>
          </a:stretch>
        </p:blipFill>
        <p:spPr bwMode="auto">
          <a:xfrm>
            <a:off x="755650" y="1268413"/>
            <a:ext cx="8388350" cy="4610100"/>
          </a:xfrm>
          <a:prstGeom prst="rect">
            <a:avLst/>
          </a:prstGeom>
          <a:noFill/>
          <a:ln w="9525">
            <a:noFill/>
            <a:miter lim="800000"/>
            <a:headEnd/>
            <a:tailEnd/>
          </a:ln>
        </p:spPr>
      </p:pic>
      <p:grpSp>
        <p:nvGrpSpPr>
          <p:cNvPr id="2" name="Gruppo 15"/>
          <p:cNvGrpSpPr>
            <a:grpSpLocks/>
          </p:cNvGrpSpPr>
          <p:nvPr/>
        </p:nvGrpSpPr>
        <p:grpSpPr bwMode="auto">
          <a:xfrm>
            <a:off x="1258888" y="1268413"/>
            <a:ext cx="1512887" cy="720725"/>
            <a:chOff x="1259632" y="1268760"/>
            <a:chExt cx="1512168" cy="720080"/>
          </a:xfrm>
        </p:grpSpPr>
        <p:cxnSp>
          <p:nvCxnSpPr>
            <p:cNvPr id="12" name="Connettore 2 11"/>
            <p:cNvCxnSpPr/>
            <p:nvPr/>
          </p:nvCxnSpPr>
          <p:spPr>
            <a:xfrm flipH="1">
              <a:off x="1259632" y="1268760"/>
              <a:ext cx="1080573" cy="4314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flipH="1">
              <a:off x="1259632" y="1268760"/>
              <a:ext cx="1512168" cy="7200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8" name="Connettore 2 17"/>
          <p:cNvCxnSpPr/>
          <p:nvPr/>
        </p:nvCxnSpPr>
        <p:spPr>
          <a:xfrm flipH="1">
            <a:off x="1258888" y="1268413"/>
            <a:ext cx="5545137" cy="25209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 name="Gruppo 38"/>
          <p:cNvGrpSpPr>
            <a:grpSpLocks/>
          </p:cNvGrpSpPr>
          <p:nvPr/>
        </p:nvGrpSpPr>
        <p:grpSpPr bwMode="auto">
          <a:xfrm>
            <a:off x="1116013" y="1268413"/>
            <a:ext cx="3221037" cy="4105275"/>
            <a:chOff x="1115616" y="1268760"/>
            <a:chExt cx="3220790" cy="4104456"/>
          </a:xfrm>
        </p:grpSpPr>
        <p:cxnSp>
          <p:nvCxnSpPr>
            <p:cNvPr id="19" name="Connettore 2 18"/>
            <p:cNvCxnSpPr/>
            <p:nvPr/>
          </p:nvCxnSpPr>
          <p:spPr>
            <a:xfrm flipH="1">
              <a:off x="1187048" y="1268760"/>
              <a:ext cx="2449325" cy="100786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flipH="1">
              <a:off x="1115616" y="1268760"/>
              <a:ext cx="3220790" cy="41044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uppo 37"/>
          <p:cNvGrpSpPr>
            <a:grpSpLocks/>
          </p:cNvGrpSpPr>
          <p:nvPr/>
        </p:nvGrpSpPr>
        <p:grpSpPr bwMode="auto">
          <a:xfrm>
            <a:off x="1074738" y="1196975"/>
            <a:ext cx="4576762" cy="3240088"/>
            <a:chOff x="1074672" y="1196752"/>
            <a:chExt cx="4577448" cy="3240360"/>
          </a:xfrm>
        </p:grpSpPr>
        <p:cxnSp>
          <p:nvCxnSpPr>
            <p:cNvPr id="26" name="Connettore 2 25"/>
            <p:cNvCxnSpPr/>
            <p:nvPr/>
          </p:nvCxnSpPr>
          <p:spPr>
            <a:xfrm flipH="1">
              <a:off x="1074672" y="1196752"/>
              <a:ext cx="3888370" cy="151142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ttore 2 33"/>
            <p:cNvCxnSpPr/>
            <p:nvPr/>
          </p:nvCxnSpPr>
          <p:spPr>
            <a:xfrm flipH="1">
              <a:off x="1115953" y="1268196"/>
              <a:ext cx="4175751" cy="20893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ttore 2 35"/>
            <p:cNvCxnSpPr/>
            <p:nvPr/>
          </p:nvCxnSpPr>
          <p:spPr>
            <a:xfrm flipH="1">
              <a:off x="1187401" y="1268196"/>
              <a:ext cx="4464719" cy="316891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393"/>
                                        </p:tgtEl>
                                        <p:attrNameLst>
                                          <p:attrName>style.visibility</p:attrName>
                                        </p:attrNameLst>
                                      </p:cBhvr>
                                      <p:to>
                                        <p:strVal val="visible"/>
                                      </p:to>
                                    </p:set>
                                    <p:animEffect transition="in" filter="wipe(left)">
                                      <p:cBhvr>
                                        <p:cTn id="7" dur="500"/>
                                        <p:tgtEl>
                                          <p:spTgt spid="163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6395"/>
                                        </p:tgtEl>
                                        <p:attrNameLst>
                                          <p:attrName>style.visibility</p:attrName>
                                        </p:attrNameLst>
                                      </p:cBhvr>
                                      <p:to>
                                        <p:strVal val="visible"/>
                                      </p:to>
                                    </p:set>
                                    <p:animEffect transition="in" filter="wipe(left)">
                                      <p:cBhvr>
                                        <p:cTn id="12" dur="500"/>
                                        <p:tgtEl>
                                          <p:spTgt spid="163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piè di pagina 3"/>
          <p:cNvSpPr txBox="1">
            <a:spLocks noGrp="1"/>
          </p:cNvSpPr>
          <p:nvPr/>
        </p:nvSpPr>
        <p:spPr bwMode="auto">
          <a:xfrm>
            <a:off x="6659563" y="6092825"/>
            <a:ext cx="1943100" cy="365125"/>
          </a:xfrm>
          <a:prstGeom prst="rect">
            <a:avLst/>
          </a:prstGeom>
          <a:noFill/>
          <a:ln w="9525">
            <a:noFill/>
            <a:miter lim="800000"/>
            <a:headEnd/>
            <a:tailEnd/>
          </a:ln>
        </p:spPr>
        <p:txBody>
          <a:bodyPr anchor="b"/>
          <a:lstStyle/>
          <a:p>
            <a:r>
              <a:rPr lang="it-IT" sz="1000">
                <a:solidFill>
                  <a:srgbClr val="AAA393"/>
                </a:solidFill>
                <a:latin typeface="Verdana" pitchFamily="34" charset="0"/>
              </a:rPr>
              <a:t>Ischia 2010</a:t>
            </a:r>
          </a:p>
          <a:p>
            <a:r>
              <a:rPr lang="it-IT" sz="1000">
                <a:solidFill>
                  <a:srgbClr val="AAA393"/>
                </a:solidFill>
                <a:latin typeface="Verdana" pitchFamily="34" charset="0"/>
              </a:rPr>
              <a:t>Damiano Previtali                          </a:t>
            </a:r>
          </a:p>
        </p:txBody>
      </p:sp>
      <p:sp>
        <p:nvSpPr>
          <p:cNvPr id="5" name="Segnaposto numero diapositiva 4"/>
          <p:cNvSpPr txBox="1">
            <a:spLocks noGrp="1"/>
          </p:cNvSpPr>
          <p:nvPr/>
        </p:nvSpPr>
        <p:spPr>
          <a:xfrm>
            <a:off x="8348663" y="6111875"/>
            <a:ext cx="457200" cy="365125"/>
          </a:xfrm>
          <a:prstGeom prst="rect">
            <a:avLst/>
          </a:prstGeom>
          <a:noFill/>
        </p:spPr>
        <p:txBody>
          <a:bodyPr anchor="b"/>
          <a:lstStyle/>
          <a:p>
            <a:pPr algn="r" fontAlgn="auto">
              <a:spcBef>
                <a:spcPts val="0"/>
              </a:spcBef>
              <a:spcAft>
                <a:spcPts val="0"/>
              </a:spcAft>
              <a:defRPr/>
            </a:pPr>
            <a:fld id="{839E57C1-71D2-4B81-98AC-EC4EE3F7CB73}" type="slidenum">
              <a:rPr lang="it-IT" sz="1000">
                <a:solidFill>
                  <a:schemeClr val="bg2">
                    <a:shade val="50000"/>
                  </a:schemeClr>
                </a:solidFill>
                <a:latin typeface="+mn-lt"/>
                <a:cs typeface="+mn-cs"/>
              </a:rPr>
              <a:pPr algn="r" fontAlgn="auto">
                <a:spcBef>
                  <a:spcPts val="0"/>
                </a:spcBef>
                <a:spcAft>
                  <a:spcPts val="0"/>
                </a:spcAft>
                <a:defRPr/>
              </a:pPr>
              <a:t>42</a:t>
            </a:fld>
            <a:endParaRPr lang="it-IT" sz="1000">
              <a:solidFill>
                <a:schemeClr val="bg2">
                  <a:shade val="50000"/>
                </a:schemeClr>
              </a:solidFill>
              <a:latin typeface="+mn-lt"/>
              <a:cs typeface="+mn-cs"/>
            </a:endParaRPr>
          </a:p>
        </p:txBody>
      </p:sp>
      <p:pic>
        <p:nvPicPr>
          <p:cNvPr id="38916" name="Picture 4"/>
          <p:cNvPicPr>
            <a:picLocks noGrp="1" noChangeAspect="1" noChangeArrowheads="1"/>
          </p:cNvPicPr>
          <p:nvPr>
            <p:ph idx="4294967295"/>
          </p:nvPr>
        </p:nvPicPr>
        <p:blipFill>
          <a:blip r:embed="rId2" cstate="print"/>
          <a:srcRect/>
          <a:stretch>
            <a:fillRect/>
          </a:stretch>
        </p:blipFill>
        <p:spPr>
          <a:xfrm>
            <a:off x="0" y="1916113"/>
            <a:ext cx="9144000" cy="4941887"/>
          </a:xfrm>
        </p:spPr>
      </p:pic>
      <p:sp>
        <p:nvSpPr>
          <p:cNvPr id="154629" name="Text Box 5"/>
          <p:cNvSpPr txBox="1">
            <a:spLocks noChangeArrowheads="1"/>
          </p:cNvSpPr>
          <p:nvPr/>
        </p:nvSpPr>
        <p:spPr bwMode="auto">
          <a:xfrm>
            <a:off x="0" y="0"/>
            <a:ext cx="9144000" cy="1930400"/>
          </a:xfrm>
          <a:prstGeom prst="rect">
            <a:avLst/>
          </a:prstGeom>
          <a:solidFill>
            <a:schemeClr val="bg1"/>
          </a:solidFill>
          <a:ln w="9525">
            <a:solidFill>
              <a:srgbClr val="FFFF00"/>
            </a:solidFill>
            <a:miter lim="800000"/>
            <a:headEnd/>
            <a:tailEnd/>
          </a:ln>
          <a:effectLst/>
        </p:spPr>
        <p:txBody>
          <a:bodyPr>
            <a:spAutoFit/>
          </a:bodyPr>
          <a:lstStyle/>
          <a:p>
            <a:pPr algn="ctr" fontAlgn="auto">
              <a:spcBef>
                <a:spcPct val="50000"/>
              </a:spcBef>
              <a:spcAft>
                <a:spcPts val="0"/>
              </a:spcAft>
              <a:defRPr/>
            </a:pPr>
            <a:r>
              <a:rPr lang="it-IT" sz="2000" b="1">
                <a:latin typeface="+mn-lt"/>
                <a:cs typeface="+mn-cs"/>
              </a:rPr>
              <a:t>PROVA NAZIONALE DI MATEMATICA</a:t>
            </a:r>
          </a:p>
          <a:p>
            <a:pPr algn="ctr" fontAlgn="auto">
              <a:spcBef>
                <a:spcPct val="50000"/>
              </a:spcBef>
              <a:spcAft>
                <a:spcPts val="0"/>
              </a:spcAft>
              <a:defRPr/>
            </a:pPr>
            <a:r>
              <a:rPr lang="it-IT" sz="2000" b="1">
                <a:latin typeface="+mn-lt"/>
                <a:cs typeface="+mn-cs"/>
              </a:rPr>
              <a:t>Scuola secondaria di I grado classe III</a:t>
            </a:r>
          </a:p>
          <a:p>
            <a:pPr algn="ctr" fontAlgn="auto">
              <a:spcBef>
                <a:spcPct val="50000"/>
              </a:spcBef>
              <a:spcAft>
                <a:spcPts val="0"/>
              </a:spcAft>
              <a:defRPr/>
            </a:pPr>
            <a:r>
              <a:rPr lang="it-IT" sz="2000" b="1" i="1">
                <a:latin typeface="+mn-lt"/>
                <a:cs typeface="+mn-cs"/>
              </a:rPr>
              <a:t>D20.	</a:t>
            </a:r>
            <a:r>
              <a:rPr lang="it-IT" sz="2000" b="1">
                <a:latin typeface="+mn-lt"/>
                <a:cs typeface="+mn-cs"/>
              </a:rPr>
              <a:t>Il </a:t>
            </a:r>
            <a:r>
              <a:rPr lang="it-IT" sz="2000" b="1" i="1">
                <a:effectLst>
                  <a:outerShdw blurRad="38100" dist="38100" dir="2700000" algn="tl">
                    <a:srgbClr val="C0C0C0"/>
                  </a:outerShdw>
                </a:effectLst>
                <a:latin typeface="+mn-lt"/>
                <a:cs typeface="+mn-cs"/>
              </a:rPr>
              <a:t>Signor Carlo</a:t>
            </a:r>
            <a:r>
              <a:rPr lang="it-IT" sz="2000" b="1">
                <a:latin typeface="+mn-lt"/>
                <a:cs typeface="+mn-cs"/>
              </a:rPr>
              <a:t> scende dal tram all’incrocio di via Pietro Micca con via Antonio Giuseppe Bertola (nella mappa che vedi qui sotto il punto è contrassegnato da un asterisco).</a:t>
            </a:r>
          </a:p>
        </p:txBody>
      </p:sp>
      <p:sp>
        <p:nvSpPr>
          <p:cNvPr id="13" name="Oval 12"/>
          <p:cNvSpPr/>
          <p:nvPr/>
        </p:nvSpPr>
        <p:spPr>
          <a:xfrm>
            <a:off x="3492500" y="3933825"/>
            <a:ext cx="1223963" cy="714375"/>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0" y="0"/>
            <a:ext cx="9144000" cy="2565400"/>
          </a:xfrm>
          <a:solidFill>
            <a:schemeClr val="bg1"/>
          </a:solidFill>
        </p:spPr>
        <p:txBody>
          <a:bodyPr rtlCol="0">
            <a:normAutofit/>
          </a:bodyPr>
          <a:lstStyle/>
          <a:p>
            <a:pPr eaLnBrk="1" fontAlgn="auto" hangingPunct="1">
              <a:spcAft>
                <a:spcPts val="0"/>
              </a:spcAft>
              <a:defRPr/>
            </a:pPr>
            <a:r>
              <a:rPr lang="it-IT" sz="2000">
                <a:effectLst>
                  <a:outerShdw blurRad="38100" dist="38100" dir="2700000" algn="tl">
                    <a:srgbClr val="C0C0C0"/>
                  </a:outerShdw>
                </a:effectLst>
              </a:rPr>
              <a:t>Percorre 200 metri di </a:t>
            </a:r>
            <a:r>
              <a:rPr lang="it-IT" sz="2000" i="1">
                <a:effectLst>
                  <a:outerShdw blurRad="38100" dist="38100" dir="2700000" algn="tl">
                    <a:srgbClr val="C0C0C0"/>
                  </a:outerShdw>
                </a:effectLst>
              </a:rPr>
              <a:t>via Bertola</a:t>
            </a:r>
            <a:r>
              <a:rPr lang="it-IT" sz="2000">
                <a:effectLst>
                  <a:outerShdw blurRad="38100" dist="38100" dir="2700000" algn="tl">
                    <a:srgbClr val="C0C0C0"/>
                  </a:outerShdw>
                </a:effectLst>
              </a:rPr>
              <a:t> e all’incrocio con </a:t>
            </a:r>
            <a:r>
              <a:rPr lang="it-IT" sz="2000" i="1">
                <a:effectLst>
                  <a:outerShdw blurRad="38100" dist="38100" dir="2700000" algn="tl">
                    <a:srgbClr val="C0C0C0"/>
                  </a:outerShdw>
                </a:effectLst>
              </a:rPr>
              <a:t>via 20 Settembre</a:t>
            </a:r>
            <a:r>
              <a:rPr lang="it-IT" sz="2000">
                <a:effectLst>
                  <a:outerShdw blurRad="38100" dist="38100" dir="2700000" algn="tl">
                    <a:srgbClr val="C0C0C0"/>
                  </a:outerShdw>
                </a:effectLst>
              </a:rPr>
              <a:t> svolta a sinistra; dopo aver camminato per 150 metri, raggiunge l’incrocio con </a:t>
            </a:r>
            <a:r>
              <a:rPr lang="it-IT" sz="2000" i="1">
                <a:effectLst>
                  <a:outerShdw blurRad="38100" dist="38100" dir="2700000" algn="tl">
                    <a:srgbClr val="C0C0C0"/>
                  </a:outerShdw>
                </a:effectLst>
              </a:rPr>
              <a:t>via Pietro Micca. </a:t>
            </a:r>
            <a:r>
              <a:rPr lang="it-IT" sz="2000">
                <a:effectLst>
                  <a:outerShdw blurRad="38100" dist="38100" dir="2700000" algn="tl">
                    <a:srgbClr val="C0C0C0"/>
                  </a:outerShdw>
                </a:effectLst>
              </a:rPr>
              <a:t>Da lì decide di tornare al punto di partenza per </a:t>
            </a:r>
            <a:r>
              <a:rPr lang="it-IT" sz="2000" i="1">
                <a:effectLst>
                  <a:outerShdw blurRad="38100" dist="38100" dir="2700000" algn="tl">
                    <a:srgbClr val="C0C0C0"/>
                  </a:outerShdw>
                </a:effectLst>
              </a:rPr>
              <a:t>via Pietro Micca.</a:t>
            </a:r>
            <a:r>
              <a:rPr lang="it-IT" sz="2000">
                <a:effectLst>
                  <a:outerShdw blurRad="38100" dist="38100" dir="2700000" algn="tl">
                    <a:srgbClr val="C0C0C0"/>
                  </a:outerShdw>
                </a:effectLst>
              </a:rPr>
              <a:t> Quanti metri all’incirca percorre al ritorno?</a:t>
            </a:r>
            <a:br>
              <a:rPr lang="it-IT" sz="2000">
                <a:effectLst>
                  <a:outerShdw blurRad="38100" dist="38100" dir="2700000" algn="tl">
                    <a:srgbClr val="C0C0C0"/>
                  </a:outerShdw>
                </a:effectLst>
              </a:rPr>
            </a:br>
            <a:r>
              <a:rPr lang="it-IT" sz="2000">
                <a:effectLst>
                  <a:outerShdw blurRad="38100" dist="38100" dir="2700000" algn="tl">
                    <a:srgbClr val="C0C0C0"/>
                  </a:outerShdw>
                </a:effectLst>
              </a:rPr>
              <a:t>□	A.	200 m</a:t>
            </a:r>
            <a:br>
              <a:rPr lang="it-IT" sz="2000">
                <a:effectLst>
                  <a:outerShdw blurRad="38100" dist="38100" dir="2700000" algn="tl">
                    <a:srgbClr val="C0C0C0"/>
                  </a:outerShdw>
                </a:effectLst>
              </a:rPr>
            </a:br>
            <a:r>
              <a:rPr lang="it-IT" sz="2000">
                <a:effectLst>
                  <a:outerShdw blurRad="38100" dist="38100" dir="2700000" algn="tl">
                    <a:srgbClr val="C0C0C0"/>
                  </a:outerShdw>
                </a:effectLst>
              </a:rPr>
              <a:t>□	B.	250 m</a:t>
            </a:r>
            <a:br>
              <a:rPr lang="it-IT" sz="2000">
                <a:effectLst>
                  <a:outerShdw blurRad="38100" dist="38100" dir="2700000" algn="tl">
                    <a:srgbClr val="C0C0C0"/>
                  </a:outerShdw>
                </a:effectLst>
              </a:rPr>
            </a:br>
            <a:r>
              <a:rPr lang="it-IT" sz="2000">
                <a:effectLst>
                  <a:outerShdw blurRad="38100" dist="38100" dir="2700000" algn="tl">
                    <a:srgbClr val="C0C0C0"/>
                  </a:outerShdw>
                </a:effectLst>
              </a:rPr>
              <a:t>□	C.	350 m </a:t>
            </a:r>
            <a:br>
              <a:rPr lang="it-IT" sz="2000">
                <a:effectLst>
                  <a:outerShdw blurRad="38100" dist="38100" dir="2700000" algn="tl">
                    <a:srgbClr val="C0C0C0"/>
                  </a:outerShdw>
                </a:effectLst>
              </a:rPr>
            </a:br>
            <a:r>
              <a:rPr lang="it-IT" sz="2000">
                <a:effectLst>
                  <a:outerShdw blurRad="38100" dist="38100" dir="2700000" algn="tl">
                    <a:srgbClr val="C0C0C0"/>
                  </a:outerShdw>
                </a:effectLst>
              </a:rPr>
              <a:t>□	D.	600 m</a:t>
            </a:r>
          </a:p>
        </p:txBody>
      </p:sp>
      <p:sp>
        <p:nvSpPr>
          <p:cNvPr id="39939" name="Segnaposto piè di pagina 3"/>
          <p:cNvSpPr txBox="1">
            <a:spLocks noGrp="1"/>
          </p:cNvSpPr>
          <p:nvPr/>
        </p:nvSpPr>
        <p:spPr bwMode="auto">
          <a:xfrm>
            <a:off x="6659563" y="6092825"/>
            <a:ext cx="1943100" cy="365125"/>
          </a:xfrm>
          <a:prstGeom prst="rect">
            <a:avLst/>
          </a:prstGeom>
          <a:noFill/>
          <a:ln w="9525">
            <a:noFill/>
            <a:miter lim="800000"/>
            <a:headEnd/>
            <a:tailEnd/>
          </a:ln>
        </p:spPr>
        <p:txBody>
          <a:bodyPr anchor="b"/>
          <a:lstStyle/>
          <a:p>
            <a:r>
              <a:rPr lang="it-IT" sz="1000">
                <a:solidFill>
                  <a:srgbClr val="AAA393"/>
                </a:solidFill>
                <a:latin typeface="Verdana" pitchFamily="34" charset="0"/>
              </a:rPr>
              <a:t>Ischia 2010</a:t>
            </a:r>
          </a:p>
          <a:p>
            <a:r>
              <a:rPr lang="it-IT" sz="1000">
                <a:solidFill>
                  <a:srgbClr val="AAA393"/>
                </a:solidFill>
                <a:latin typeface="Verdana" pitchFamily="34" charset="0"/>
              </a:rPr>
              <a:t>Damiano Previtali                          </a:t>
            </a:r>
          </a:p>
        </p:txBody>
      </p:sp>
      <p:sp>
        <p:nvSpPr>
          <p:cNvPr id="5" name="Segnaposto numero diapositiva 4"/>
          <p:cNvSpPr txBox="1">
            <a:spLocks noGrp="1"/>
          </p:cNvSpPr>
          <p:nvPr/>
        </p:nvSpPr>
        <p:spPr>
          <a:xfrm>
            <a:off x="8348663" y="6111875"/>
            <a:ext cx="457200" cy="365125"/>
          </a:xfrm>
          <a:prstGeom prst="rect">
            <a:avLst/>
          </a:prstGeom>
          <a:noFill/>
        </p:spPr>
        <p:txBody>
          <a:bodyPr anchor="b"/>
          <a:lstStyle/>
          <a:p>
            <a:pPr algn="r" fontAlgn="auto">
              <a:spcBef>
                <a:spcPts val="0"/>
              </a:spcBef>
              <a:spcAft>
                <a:spcPts val="0"/>
              </a:spcAft>
              <a:defRPr/>
            </a:pPr>
            <a:fld id="{1856D03B-3FEA-43F8-8F4F-D13CF88C8931}" type="slidenum">
              <a:rPr lang="it-IT" sz="1000">
                <a:solidFill>
                  <a:schemeClr val="bg2">
                    <a:shade val="50000"/>
                  </a:schemeClr>
                </a:solidFill>
                <a:latin typeface="+mn-lt"/>
                <a:cs typeface="+mn-cs"/>
              </a:rPr>
              <a:pPr algn="r" fontAlgn="auto">
                <a:spcBef>
                  <a:spcPts val="0"/>
                </a:spcBef>
                <a:spcAft>
                  <a:spcPts val="0"/>
                </a:spcAft>
                <a:defRPr/>
              </a:pPr>
              <a:t>43</a:t>
            </a:fld>
            <a:endParaRPr lang="it-IT" sz="1000">
              <a:solidFill>
                <a:schemeClr val="bg2">
                  <a:shade val="50000"/>
                </a:schemeClr>
              </a:solidFill>
              <a:latin typeface="+mn-lt"/>
              <a:cs typeface="+mn-cs"/>
            </a:endParaRPr>
          </a:p>
        </p:txBody>
      </p:sp>
      <p:pic>
        <p:nvPicPr>
          <p:cNvPr id="39941" name="Picture 5"/>
          <p:cNvPicPr>
            <a:picLocks noGrp="1" noChangeAspect="1" noChangeArrowheads="1"/>
          </p:cNvPicPr>
          <p:nvPr>
            <p:ph idx="4294967295"/>
          </p:nvPr>
        </p:nvPicPr>
        <p:blipFill>
          <a:blip r:embed="rId2" cstate="print"/>
          <a:srcRect/>
          <a:stretch>
            <a:fillRect/>
          </a:stretch>
        </p:blipFill>
        <p:spPr>
          <a:xfrm>
            <a:off x="0" y="2565400"/>
            <a:ext cx="9144000" cy="4292600"/>
          </a:xfrm>
        </p:spPr>
      </p:pic>
      <p:sp>
        <p:nvSpPr>
          <p:cNvPr id="13" name="Oval 12"/>
          <p:cNvSpPr/>
          <p:nvPr/>
        </p:nvSpPr>
        <p:spPr>
          <a:xfrm>
            <a:off x="4067175" y="3141663"/>
            <a:ext cx="4826000" cy="3167062"/>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0" y="0"/>
            <a:ext cx="9144000" cy="692150"/>
          </a:xfrm>
          <a:solidFill>
            <a:srgbClr val="CCFF99"/>
          </a:solidFill>
        </p:spPr>
        <p:txBody>
          <a:bodyPr rtlCol="0">
            <a:normAutofit/>
          </a:bodyPr>
          <a:lstStyle/>
          <a:p>
            <a:pPr eaLnBrk="1" fontAlgn="auto" hangingPunct="1">
              <a:spcAft>
                <a:spcPts val="0"/>
              </a:spcAft>
              <a:defRPr/>
            </a:pPr>
            <a:r>
              <a:rPr lang="it-IT" sz="3200">
                <a:solidFill>
                  <a:srgbClr val="003399"/>
                </a:solidFill>
                <a:effectLst>
                  <a:outerShdw blurRad="38100" dist="38100" dir="2700000" algn="tl">
                    <a:srgbClr val="000000"/>
                  </a:outerShdw>
                </a:effectLst>
              </a:rPr>
              <a:t>L’allievo</a:t>
            </a:r>
          </a:p>
        </p:txBody>
      </p:sp>
      <p:sp>
        <p:nvSpPr>
          <p:cNvPr id="44035" name="Segnaposto piè di pagina 3"/>
          <p:cNvSpPr txBox="1">
            <a:spLocks noGrp="1"/>
          </p:cNvSpPr>
          <p:nvPr/>
        </p:nvSpPr>
        <p:spPr bwMode="auto">
          <a:xfrm>
            <a:off x="7019925" y="6308725"/>
            <a:ext cx="1943100" cy="365125"/>
          </a:xfrm>
          <a:prstGeom prst="rect">
            <a:avLst/>
          </a:prstGeom>
          <a:noFill/>
          <a:ln w="9525">
            <a:noFill/>
            <a:miter lim="800000"/>
            <a:headEnd/>
            <a:tailEnd/>
          </a:ln>
        </p:spPr>
        <p:txBody>
          <a:bodyPr anchor="b"/>
          <a:lstStyle/>
          <a:p>
            <a:r>
              <a:rPr lang="it-IT" sz="1000">
                <a:solidFill>
                  <a:srgbClr val="AAA393"/>
                </a:solidFill>
                <a:latin typeface="Verdana" pitchFamily="34" charset="0"/>
              </a:rPr>
              <a:t>Ischia 2010</a:t>
            </a:r>
          </a:p>
          <a:p>
            <a:r>
              <a:rPr lang="it-IT" sz="1000">
                <a:solidFill>
                  <a:srgbClr val="AAA393"/>
                </a:solidFill>
                <a:latin typeface="Verdana" pitchFamily="34" charset="0"/>
              </a:rPr>
              <a:t>Damiano Previtali                          </a:t>
            </a:r>
          </a:p>
        </p:txBody>
      </p:sp>
      <p:sp>
        <p:nvSpPr>
          <p:cNvPr id="5" name="Segnaposto numero diapositiva 4"/>
          <p:cNvSpPr txBox="1">
            <a:spLocks noGrp="1"/>
          </p:cNvSpPr>
          <p:nvPr/>
        </p:nvSpPr>
        <p:spPr>
          <a:xfrm>
            <a:off x="8348663" y="6111875"/>
            <a:ext cx="457200" cy="365125"/>
          </a:xfrm>
          <a:prstGeom prst="rect">
            <a:avLst/>
          </a:prstGeom>
          <a:noFill/>
        </p:spPr>
        <p:txBody>
          <a:bodyPr anchor="b"/>
          <a:lstStyle/>
          <a:p>
            <a:pPr algn="r" fontAlgn="auto">
              <a:spcBef>
                <a:spcPts val="0"/>
              </a:spcBef>
              <a:spcAft>
                <a:spcPts val="0"/>
              </a:spcAft>
              <a:defRPr/>
            </a:pPr>
            <a:fld id="{FD3C254B-2BF0-441A-822E-8929F06596C4}" type="slidenum">
              <a:rPr lang="it-IT" sz="1000">
                <a:solidFill>
                  <a:schemeClr val="bg2">
                    <a:shade val="50000"/>
                  </a:schemeClr>
                </a:solidFill>
                <a:latin typeface="+mn-lt"/>
                <a:cs typeface="+mn-cs"/>
              </a:rPr>
              <a:pPr algn="r" fontAlgn="auto">
                <a:spcBef>
                  <a:spcPts val="0"/>
                </a:spcBef>
                <a:spcAft>
                  <a:spcPts val="0"/>
                </a:spcAft>
                <a:defRPr/>
              </a:pPr>
              <a:t>44</a:t>
            </a:fld>
            <a:endParaRPr lang="it-IT" sz="1000">
              <a:solidFill>
                <a:schemeClr val="bg2">
                  <a:shade val="50000"/>
                </a:schemeClr>
              </a:solidFill>
              <a:latin typeface="+mn-lt"/>
              <a:cs typeface="+mn-cs"/>
            </a:endParaRPr>
          </a:p>
        </p:txBody>
      </p:sp>
      <p:graphicFrame>
        <p:nvGraphicFramePr>
          <p:cNvPr id="156677" name="Group 5"/>
          <p:cNvGraphicFramePr>
            <a:graphicFrameLocks noGrp="1"/>
          </p:cNvGraphicFramePr>
          <p:nvPr>
            <p:ph idx="4294967295"/>
          </p:nvPr>
        </p:nvGraphicFramePr>
        <p:xfrm>
          <a:off x="395288" y="765175"/>
          <a:ext cx="4392612" cy="5327652"/>
        </p:xfrm>
        <a:graphic>
          <a:graphicData uri="http://schemas.openxmlformats.org/drawingml/2006/table">
            <a:tbl>
              <a:tblPr/>
              <a:tblGrid>
                <a:gridCol w="1244600"/>
                <a:gridCol w="3148012"/>
              </a:tblGrid>
              <a:tr h="360363">
                <a:tc>
                  <a:txBody>
                    <a:bodyPr/>
                    <a:lstStyle/>
                    <a:p>
                      <a:pPr marL="0" marR="0" lvl="0" indent="0" algn="l" defTabSz="914400" rtl="0" eaLnBrk="1" fontAlgn="base" latinLnBrk="0" hangingPunct="1">
                        <a:lnSpc>
                          <a:spcPct val="115000"/>
                        </a:lnSpc>
                        <a:spcBef>
                          <a:spcPct val="0"/>
                        </a:spcBef>
                        <a:spcAft>
                          <a:spcPct val="0"/>
                        </a:spcAft>
                        <a:buClr>
                          <a:schemeClr val="tx1"/>
                        </a:buClr>
                        <a:buSzPct val="75000"/>
                        <a:buFont typeface="Wingdings" pitchFamily="2" charset="2"/>
                        <a:buNone/>
                        <a:tabLst/>
                      </a:pPr>
                      <a:endParaRPr kumimoji="0" lang="it-IT" sz="1800" b="0" i="0" u="none" strike="noStrike" cap="none" normalizeH="0" baseline="0" smtClean="0">
                        <a:ln>
                          <a:noFill/>
                        </a:ln>
                        <a:solidFill>
                          <a:srgbClr val="000000"/>
                        </a:solidFill>
                        <a:effectLst/>
                        <a:latin typeface="CBJOEK+Arial"/>
                        <a:cs typeface="Times New Roman" pitchFamily="18" charset="0"/>
                      </a:endParaRPr>
                    </a:p>
                  </a:txBody>
                  <a:tcPr marL="49178" marR="49178"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15000"/>
                        </a:lnSpc>
                        <a:spcBef>
                          <a:spcPct val="0"/>
                        </a:spcBef>
                        <a:spcAft>
                          <a:spcPct val="0"/>
                        </a:spcAft>
                        <a:buClr>
                          <a:schemeClr val="tx1"/>
                        </a:buClr>
                        <a:buSzPct val="75000"/>
                        <a:buFont typeface="Wingdings" pitchFamily="2" charset="2"/>
                        <a:buNone/>
                        <a:tabLst/>
                      </a:pPr>
                      <a:r>
                        <a:rPr kumimoji="0" lang="it-IT" sz="1800" b="1" i="0" u="none" strike="noStrike" cap="none" normalizeH="0" baseline="0" smtClean="0">
                          <a:ln>
                            <a:noFill/>
                          </a:ln>
                          <a:solidFill>
                            <a:srgbClr val="282828"/>
                          </a:solidFill>
                          <a:effectLst/>
                          <a:latin typeface="CBJOEK+Arial"/>
                          <a:ea typeface="Times New Roman" pitchFamily="18" charset="0"/>
                          <a:cs typeface="CBJOEK+Arial"/>
                        </a:rPr>
                        <a:t>Allievo “diligente” </a:t>
                      </a:r>
                      <a:endParaRPr kumimoji="0" lang="it-IT" sz="1800" b="1" i="0" u="none" strike="noStrike" cap="none" normalizeH="0" baseline="0" smtClean="0">
                        <a:ln>
                          <a:noFill/>
                        </a:ln>
                        <a:solidFill>
                          <a:srgbClr val="000000"/>
                        </a:solidFill>
                        <a:effectLst/>
                        <a:latin typeface="CBJOEK+Arial"/>
                        <a:ea typeface="Times New Roman" pitchFamily="18" charset="0"/>
                        <a:cs typeface="CBJOEK+Arial"/>
                      </a:endParaRPr>
                    </a:p>
                  </a:txBody>
                  <a:tcPr marL="49178" marR="491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1443038">
                <a:tc>
                  <a:txBody>
                    <a:bodyPr/>
                    <a:lstStyle/>
                    <a:p>
                      <a:pPr marL="0" marR="0" lvl="0" indent="0" algn="ctr" defTabSz="914400" rtl="0" eaLnBrk="1" fontAlgn="base" latinLnBrk="0" hangingPunct="1">
                        <a:lnSpc>
                          <a:spcPct val="115000"/>
                        </a:lnSpc>
                        <a:spcBef>
                          <a:spcPct val="0"/>
                        </a:spcBef>
                        <a:spcAft>
                          <a:spcPct val="0"/>
                        </a:spcAft>
                        <a:buClr>
                          <a:schemeClr val="tx1"/>
                        </a:buClr>
                        <a:buSzPct val="75000"/>
                        <a:buFont typeface="Wingdings" pitchFamily="2" charset="2"/>
                        <a:buNone/>
                        <a:tabLst/>
                      </a:pPr>
                      <a:r>
                        <a:rPr kumimoji="0" lang="it-IT" sz="1600" b="1" i="0" u="none" strike="noStrike" cap="none" normalizeH="0" baseline="0" smtClean="0">
                          <a:ln>
                            <a:noFill/>
                          </a:ln>
                          <a:solidFill>
                            <a:srgbClr val="282828"/>
                          </a:solidFill>
                          <a:effectLst/>
                          <a:latin typeface="Arial" pitchFamily="34" charset="0"/>
                          <a:ea typeface="Times New Roman" pitchFamily="18" charset="0"/>
                          <a:cs typeface="CBJOEK+Arial"/>
                        </a:rPr>
                        <a:t>Risorse</a:t>
                      </a:r>
                    </a:p>
                    <a:p>
                      <a:pPr marL="0" marR="0" lvl="0" indent="0" algn="ctr" defTabSz="914400" rtl="0" eaLnBrk="1" fontAlgn="base" latinLnBrk="0" hangingPunct="1">
                        <a:lnSpc>
                          <a:spcPct val="115000"/>
                        </a:lnSpc>
                        <a:spcBef>
                          <a:spcPct val="0"/>
                        </a:spcBef>
                        <a:spcAft>
                          <a:spcPct val="0"/>
                        </a:spcAft>
                        <a:buClr>
                          <a:schemeClr val="tx1"/>
                        </a:buClr>
                        <a:buSzPct val="75000"/>
                        <a:buFont typeface="Wingdings" pitchFamily="2" charset="2"/>
                        <a:buNone/>
                        <a:tabLst/>
                      </a:pPr>
                      <a:r>
                        <a:rPr kumimoji="0" lang="it-IT" sz="1600" b="1" i="0" u="none" strike="noStrike" cap="none" normalizeH="0" baseline="0" smtClean="0">
                          <a:ln>
                            <a:noFill/>
                          </a:ln>
                          <a:solidFill>
                            <a:srgbClr val="282828"/>
                          </a:solidFill>
                          <a:effectLst/>
                          <a:latin typeface="Arial" pitchFamily="34" charset="0"/>
                          <a:ea typeface="Times New Roman" pitchFamily="18" charset="0"/>
                          <a:cs typeface="CBJOEK+Arial"/>
                        </a:rPr>
                        <a:t>cognitive </a:t>
                      </a:r>
                      <a:endParaRPr kumimoji="0" lang="it-IT" sz="1600" b="1" i="0" u="none" strike="noStrike" cap="none" normalizeH="0" baseline="0" smtClean="0">
                        <a:ln>
                          <a:noFill/>
                        </a:ln>
                        <a:solidFill>
                          <a:srgbClr val="000000"/>
                        </a:solidFill>
                        <a:effectLst/>
                        <a:latin typeface="Arial" pitchFamily="34" charset="0"/>
                        <a:ea typeface="Times New Roman" pitchFamily="18" charset="0"/>
                        <a:cs typeface="CBJOEK+Arial"/>
                      </a:endParaRPr>
                    </a:p>
                  </a:txBody>
                  <a:tcPr marL="49178" marR="49178"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15000"/>
                        </a:lnSpc>
                        <a:spcBef>
                          <a:spcPct val="0"/>
                        </a:spcBef>
                        <a:spcAft>
                          <a:spcPct val="0"/>
                        </a:spcAft>
                        <a:buClr>
                          <a:schemeClr val="tx1"/>
                        </a:buClr>
                        <a:buSzPct val="75000"/>
                        <a:buFont typeface="Wingdings" pitchFamily="2" charset="2"/>
                        <a:buNone/>
                        <a:tabLst/>
                      </a:pPr>
                      <a:r>
                        <a:rPr kumimoji="0" lang="it-IT" sz="1400" b="0" i="0" u="none" strike="noStrike" cap="none" normalizeH="0" baseline="0" smtClean="0">
                          <a:ln>
                            <a:noFill/>
                          </a:ln>
                          <a:solidFill>
                            <a:srgbClr val="282828"/>
                          </a:solidFill>
                          <a:effectLst/>
                          <a:latin typeface="Arial" pitchFamily="34" charset="0"/>
                          <a:ea typeface="Times New Roman" pitchFamily="18" charset="0"/>
                          <a:cs typeface="CBJOEK+Arial"/>
                        </a:rPr>
                        <a:t>Lettura; comprensione; relazioni spaziali; orientamento; riconoscimento figure; teorema di Pitagora; calcolo mentale; stime; quadrato e radice quadrata. </a:t>
                      </a:r>
                      <a:endParaRPr kumimoji="0" lang="it-IT" sz="1400" b="0" i="0" u="none" strike="noStrike" cap="none" normalizeH="0" baseline="0" smtClean="0">
                        <a:ln>
                          <a:noFill/>
                        </a:ln>
                        <a:solidFill>
                          <a:srgbClr val="000000"/>
                        </a:solidFill>
                        <a:effectLst/>
                        <a:latin typeface="CBJOEK+Arial"/>
                        <a:ea typeface="Times New Roman" pitchFamily="18" charset="0"/>
                        <a:cs typeface="CBJOEK+Arial"/>
                      </a:endParaRPr>
                    </a:p>
                  </a:txBody>
                  <a:tcPr marL="49178" marR="491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r h="877888">
                <a:tc>
                  <a:txBody>
                    <a:bodyPr/>
                    <a:lstStyle/>
                    <a:p>
                      <a:pPr marL="0" marR="0" lvl="0" indent="0" algn="ctr" defTabSz="914400" rtl="0" eaLnBrk="1" fontAlgn="base" latinLnBrk="0" hangingPunct="1">
                        <a:lnSpc>
                          <a:spcPct val="115000"/>
                        </a:lnSpc>
                        <a:spcBef>
                          <a:spcPct val="0"/>
                        </a:spcBef>
                        <a:spcAft>
                          <a:spcPct val="0"/>
                        </a:spcAft>
                        <a:buClr>
                          <a:schemeClr val="tx1"/>
                        </a:buClr>
                        <a:buSzPct val="75000"/>
                        <a:buFont typeface="Wingdings" pitchFamily="2" charset="2"/>
                        <a:buNone/>
                        <a:tabLst/>
                      </a:pPr>
                      <a:r>
                        <a:rPr kumimoji="0" lang="it-IT" sz="1600" b="1" i="0" u="none" strike="noStrike" cap="none" normalizeH="0" baseline="0" smtClean="0">
                          <a:ln>
                            <a:noFill/>
                          </a:ln>
                          <a:solidFill>
                            <a:srgbClr val="282828"/>
                          </a:solidFill>
                          <a:effectLst/>
                          <a:latin typeface="Arial" pitchFamily="34" charset="0"/>
                          <a:ea typeface="Times New Roman" pitchFamily="18" charset="0"/>
                          <a:cs typeface="CBJOEK+Arial"/>
                        </a:rPr>
                        <a:t>Euristiche </a:t>
                      </a:r>
                      <a:endParaRPr kumimoji="0" lang="it-IT" sz="1600" b="1" i="0" u="none" strike="noStrike" cap="none" normalizeH="0" baseline="0" smtClean="0">
                        <a:ln>
                          <a:noFill/>
                        </a:ln>
                        <a:solidFill>
                          <a:srgbClr val="000000"/>
                        </a:solidFill>
                        <a:effectLst/>
                        <a:latin typeface="Arial" pitchFamily="34" charset="0"/>
                        <a:ea typeface="Times New Roman" pitchFamily="18" charset="0"/>
                        <a:cs typeface="CBJOEK+Arial"/>
                      </a:endParaRPr>
                    </a:p>
                  </a:txBody>
                  <a:tcPr marL="49178" marR="49178"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15000"/>
                        </a:lnSpc>
                        <a:spcBef>
                          <a:spcPct val="0"/>
                        </a:spcBef>
                        <a:spcAft>
                          <a:spcPct val="0"/>
                        </a:spcAft>
                        <a:buClr>
                          <a:schemeClr val="tx1"/>
                        </a:buClr>
                        <a:buSzPct val="75000"/>
                        <a:buFont typeface="Wingdings" pitchFamily="2" charset="2"/>
                        <a:buNone/>
                        <a:tabLst/>
                      </a:pPr>
                      <a:r>
                        <a:rPr kumimoji="0" lang="it-IT" sz="1400" b="0" i="0" u="none" strike="noStrike" cap="none" normalizeH="0" baseline="0" smtClean="0">
                          <a:ln>
                            <a:noFill/>
                          </a:ln>
                          <a:solidFill>
                            <a:srgbClr val="282828"/>
                          </a:solidFill>
                          <a:effectLst/>
                          <a:latin typeface="CBJOEK+Arial"/>
                          <a:ea typeface="Times New Roman" pitchFamily="18" charset="0"/>
                          <a:cs typeface="CBJOEK+Arial"/>
                        </a:rPr>
                        <a:t>Si chiede: -</a:t>
                      </a:r>
                      <a:r>
                        <a:rPr kumimoji="0" lang="it-IT" sz="1400" b="0" i="1" u="none" strike="noStrike" cap="none" normalizeH="0" baseline="0" smtClean="0">
                          <a:ln>
                            <a:noFill/>
                          </a:ln>
                          <a:solidFill>
                            <a:srgbClr val="282828"/>
                          </a:solidFill>
                          <a:effectLst/>
                          <a:latin typeface="CBJOEK+Arial"/>
                          <a:ea typeface="Times New Roman" pitchFamily="18" charset="0"/>
                          <a:cs typeface="CBJOEK+Arial"/>
                        </a:rPr>
                        <a:t>Quando abbiamo fatto queste cose a scuola</a:t>
                      </a:r>
                      <a:r>
                        <a:rPr kumimoji="0" lang="it-IT" sz="1400" b="0" i="0" u="none" strike="noStrike" cap="none" normalizeH="0" baseline="0" smtClean="0">
                          <a:ln>
                            <a:noFill/>
                          </a:ln>
                          <a:solidFill>
                            <a:srgbClr val="282828"/>
                          </a:solidFill>
                          <a:effectLst/>
                          <a:latin typeface="CBJOEK+Arial"/>
                          <a:ea typeface="Times New Roman" pitchFamily="18" charset="0"/>
                          <a:cs typeface="CBJOEK+Arial"/>
                        </a:rPr>
                        <a:t>?- </a:t>
                      </a:r>
                      <a:endParaRPr kumimoji="0" lang="it-IT" sz="1400" b="0" i="0" u="none" strike="noStrike" cap="none" normalizeH="0" baseline="0" smtClean="0">
                        <a:ln>
                          <a:noFill/>
                        </a:ln>
                        <a:solidFill>
                          <a:srgbClr val="000000"/>
                        </a:solidFill>
                        <a:effectLst/>
                        <a:latin typeface="CBJOEK+Arial"/>
                        <a:ea typeface="Times New Roman" pitchFamily="18" charset="0"/>
                        <a:cs typeface="CBJOEK+Arial"/>
                      </a:endParaRPr>
                    </a:p>
                  </a:txBody>
                  <a:tcPr marL="49178" marR="491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AEAEA"/>
                    </a:solidFill>
                  </a:tcPr>
                </a:tc>
              </a:tr>
              <a:tr h="1154113">
                <a:tc>
                  <a:txBody>
                    <a:bodyPr/>
                    <a:lstStyle/>
                    <a:p>
                      <a:pPr marL="0" marR="0" lvl="0" indent="0" algn="ctr" defTabSz="914400" rtl="0" eaLnBrk="1" fontAlgn="base" latinLnBrk="0" hangingPunct="1">
                        <a:lnSpc>
                          <a:spcPct val="115000"/>
                        </a:lnSpc>
                        <a:spcBef>
                          <a:spcPct val="0"/>
                        </a:spcBef>
                        <a:spcAft>
                          <a:spcPct val="0"/>
                        </a:spcAft>
                        <a:buClr>
                          <a:schemeClr val="tx1"/>
                        </a:buClr>
                        <a:buSzPct val="75000"/>
                        <a:buFont typeface="Wingdings" pitchFamily="2" charset="2"/>
                        <a:buNone/>
                        <a:tabLst/>
                      </a:pPr>
                      <a:r>
                        <a:rPr kumimoji="0" lang="it-IT" sz="1600" b="1" i="0" u="none" strike="noStrike" cap="none" normalizeH="0" baseline="0" smtClean="0">
                          <a:ln>
                            <a:noFill/>
                          </a:ln>
                          <a:solidFill>
                            <a:srgbClr val="000000"/>
                          </a:solidFill>
                          <a:effectLst/>
                          <a:latin typeface="Arial" pitchFamily="34" charset="0"/>
                          <a:ea typeface="Times New Roman" pitchFamily="18" charset="0"/>
                          <a:cs typeface="CBJOEK+Arial"/>
                        </a:rPr>
                        <a:t>Controllo</a:t>
                      </a:r>
                    </a:p>
                  </a:txBody>
                  <a:tcPr marL="49178" marR="49178"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15000"/>
                        </a:lnSpc>
                        <a:spcBef>
                          <a:spcPct val="0"/>
                        </a:spcBef>
                        <a:spcAft>
                          <a:spcPct val="0"/>
                        </a:spcAft>
                        <a:buClr>
                          <a:schemeClr val="tx1"/>
                        </a:buClr>
                        <a:buSzPct val="75000"/>
                        <a:buFont typeface="Wingdings" pitchFamily="2" charset="2"/>
                        <a:buNone/>
                        <a:tabLst/>
                      </a:pPr>
                      <a:r>
                        <a:rPr kumimoji="0" lang="it-IT" sz="1400" b="0" i="0" u="none" strike="noStrike" cap="none" normalizeH="0" baseline="0" smtClean="0">
                          <a:ln>
                            <a:noFill/>
                          </a:ln>
                          <a:solidFill>
                            <a:srgbClr val="000000"/>
                          </a:solidFill>
                          <a:effectLst/>
                          <a:latin typeface="CBJOEK+Arial"/>
                          <a:ea typeface="Times New Roman" pitchFamily="18" charset="0"/>
                          <a:cs typeface="CBJOEK+Arial"/>
                        </a:rPr>
                        <a:t>Non trova soluzione. Panico. </a:t>
                      </a:r>
                      <a:r>
                        <a:rPr kumimoji="0" lang="it-IT" sz="1400" b="0" i="0" u="none" strike="noStrike" cap="none" normalizeH="0" baseline="0" smtClean="0">
                          <a:ln>
                            <a:noFill/>
                          </a:ln>
                          <a:solidFill>
                            <a:srgbClr val="282828"/>
                          </a:solidFill>
                          <a:effectLst/>
                          <a:latin typeface="CBJOEK+Arial"/>
                          <a:ea typeface="Times New Roman" pitchFamily="18" charset="0"/>
                          <a:cs typeface="CBJOEK+Arial"/>
                        </a:rPr>
                        <a:t>Rinuncia a risolvere il problema (</a:t>
                      </a:r>
                      <a:r>
                        <a:rPr kumimoji="0" lang="it-IT" sz="1400" b="0" i="1" u="none" strike="noStrike" cap="none" normalizeH="0" baseline="0" smtClean="0">
                          <a:ln>
                            <a:noFill/>
                          </a:ln>
                          <a:solidFill>
                            <a:srgbClr val="282828"/>
                          </a:solidFill>
                          <a:effectLst/>
                          <a:latin typeface="CBJOEK+Arial"/>
                          <a:ea typeface="Times New Roman" pitchFamily="18" charset="0"/>
                          <a:cs typeface="CBJOEK+Arial"/>
                        </a:rPr>
                        <a:t>Non lo abbiamo trattato a scuola!</a:t>
                      </a:r>
                      <a:r>
                        <a:rPr kumimoji="0" lang="it-IT" sz="1400" b="0" i="0" u="none" strike="noStrike" cap="none" normalizeH="0" baseline="0" smtClean="0">
                          <a:ln>
                            <a:noFill/>
                          </a:ln>
                          <a:solidFill>
                            <a:srgbClr val="282828"/>
                          </a:solidFill>
                          <a:effectLst/>
                          <a:latin typeface="CBJOEK+Arial"/>
                          <a:ea typeface="Times New Roman" pitchFamily="18" charset="0"/>
                          <a:cs typeface="CBJOEK+Arial"/>
                        </a:rPr>
                        <a:t>) </a:t>
                      </a:r>
                      <a:endParaRPr kumimoji="0" lang="it-IT" sz="1400" b="0" i="0" u="none" strike="noStrike" cap="none" normalizeH="0" baseline="0" smtClean="0">
                        <a:ln>
                          <a:noFill/>
                        </a:ln>
                        <a:solidFill>
                          <a:srgbClr val="000000"/>
                        </a:solidFill>
                        <a:effectLst/>
                        <a:latin typeface="CBJOEK+Arial"/>
                        <a:ea typeface="Times New Roman" pitchFamily="18" charset="0"/>
                        <a:cs typeface="CBJOEK+Arial"/>
                      </a:endParaRPr>
                    </a:p>
                  </a:txBody>
                  <a:tcPr marL="49178" marR="491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1492250">
                <a:tc>
                  <a:txBody>
                    <a:bodyPr/>
                    <a:lstStyle/>
                    <a:p>
                      <a:pPr marL="0" marR="0" lvl="0" indent="0" algn="ctr" defTabSz="914400" rtl="0" eaLnBrk="1" fontAlgn="base" latinLnBrk="0" hangingPunct="1">
                        <a:lnSpc>
                          <a:spcPct val="115000"/>
                        </a:lnSpc>
                        <a:spcBef>
                          <a:spcPct val="0"/>
                        </a:spcBef>
                        <a:spcAft>
                          <a:spcPct val="0"/>
                        </a:spcAft>
                        <a:buClr>
                          <a:schemeClr val="tx1"/>
                        </a:buClr>
                        <a:buSzPct val="75000"/>
                        <a:buFont typeface="Wingdings" pitchFamily="2" charset="2"/>
                        <a:buNone/>
                        <a:tabLst/>
                      </a:pPr>
                      <a:r>
                        <a:rPr kumimoji="0" lang="it-IT" sz="1600" b="1" i="1" u="none" strike="noStrike" cap="none" normalizeH="0" baseline="0" smtClean="0">
                          <a:ln>
                            <a:noFill/>
                          </a:ln>
                          <a:solidFill>
                            <a:schemeClr val="tx1"/>
                          </a:solidFill>
                          <a:effectLst/>
                          <a:latin typeface="Arial" pitchFamily="34" charset="0"/>
                        </a:rPr>
                        <a:t>Belief system</a:t>
                      </a:r>
                    </a:p>
                  </a:txBody>
                  <a:tcPr marL="49178" marR="49178"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15000"/>
                        </a:lnSpc>
                        <a:spcBef>
                          <a:spcPct val="0"/>
                        </a:spcBef>
                        <a:spcAft>
                          <a:spcPct val="0"/>
                        </a:spcAft>
                        <a:buClr>
                          <a:schemeClr val="tx1"/>
                        </a:buClr>
                        <a:buSzPct val="75000"/>
                        <a:buFont typeface="Wingdings" pitchFamily="2" charset="2"/>
                        <a:buNone/>
                        <a:tabLst/>
                      </a:pPr>
                      <a:endParaRPr kumimoji="0" lang="it-IT" sz="1400" b="0" i="0" u="none" strike="noStrike" cap="none" normalizeH="0" baseline="0" smtClean="0">
                        <a:ln>
                          <a:noFill/>
                        </a:ln>
                        <a:solidFill>
                          <a:srgbClr val="000000"/>
                        </a:solidFill>
                        <a:effectLst/>
                        <a:latin typeface="CBJOEK+Arial"/>
                        <a:ea typeface="Times New Roman" pitchFamily="18" charset="0"/>
                        <a:cs typeface="CBJOEK+Arial"/>
                      </a:endParaRPr>
                    </a:p>
                    <a:p>
                      <a:pPr marL="0" marR="0" lvl="0" indent="0" algn="ctr" defTabSz="914400" rtl="0" eaLnBrk="1" fontAlgn="base" latinLnBrk="0" hangingPunct="1">
                        <a:lnSpc>
                          <a:spcPct val="115000"/>
                        </a:lnSpc>
                        <a:spcBef>
                          <a:spcPct val="0"/>
                        </a:spcBef>
                        <a:spcAft>
                          <a:spcPct val="0"/>
                        </a:spcAft>
                        <a:buClr>
                          <a:schemeClr val="tx1"/>
                        </a:buClr>
                        <a:buSzPct val="75000"/>
                        <a:buFont typeface="Wingdings" pitchFamily="2" charset="2"/>
                        <a:buNone/>
                        <a:tabLst/>
                      </a:pPr>
                      <a:r>
                        <a:rPr kumimoji="0" lang="it-IT" sz="1400" b="0" i="0" u="none" strike="noStrike" cap="none" normalizeH="0" baseline="0" smtClean="0">
                          <a:ln>
                            <a:noFill/>
                          </a:ln>
                          <a:solidFill>
                            <a:srgbClr val="000000"/>
                          </a:solidFill>
                          <a:effectLst/>
                          <a:latin typeface="CBJOEK+Arial"/>
                          <a:ea typeface="Times New Roman" pitchFamily="18" charset="0"/>
                          <a:cs typeface="CBJOEK+Arial"/>
                        </a:rPr>
                        <a:t>Le discipline sono chiuse -  “edite” </a:t>
                      </a:r>
                    </a:p>
                  </a:txBody>
                  <a:tcPr marL="49178" marR="491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AEAEA"/>
                    </a:solidFill>
                  </a:tcPr>
                </a:tc>
              </a:tr>
            </a:tbl>
          </a:graphicData>
        </a:graphic>
      </p:graphicFrame>
      <p:graphicFrame>
        <p:nvGraphicFramePr>
          <p:cNvPr id="156697" name="Group 25"/>
          <p:cNvGraphicFramePr>
            <a:graphicFrameLocks noGrp="1"/>
          </p:cNvGraphicFramePr>
          <p:nvPr/>
        </p:nvGraphicFramePr>
        <p:xfrm>
          <a:off x="5076825" y="765175"/>
          <a:ext cx="3832225" cy="5327650"/>
        </p:xfrm>
        <a:graphic>
          <a:graphicData uri="http://schemas.openxmlformats.org/drawingml/2006/table">
            <a:tbl>
              <a:tblPr/>
              <a:tblGrid>
                <a:gridCol w="3832225"/>
              </a:tblGrid>
              <a:tr h="390525">
                <a:tc>
                  <a:txBody>
                    <a:bodyPr/>
                    <a:lstStyle/>
                    <a:p>
                      <a:pPr marL="0" marR="0" lvl="0" indent="0" algn="ctr" defTabSz="914400" rtl="0" eaLnBrk="1" fontAlgn="base" latinLnBrk="0" hangingPunct="1">
                        <a:lnSpc>
                          <a:spcPct val="115000"/>
                        </a:lnSpc>
                        <a:spcBef>
                          <a:spcPct val="0"/>
                        </a:spcBef>
                        <a:spcAft>
                          <a:spcPct val="0"/>
                        </a:spcAft>
                        <a:buClr>
                          <a:schemeClr val="tx1"/>
                        </a:buClr>
                        <a:buSzPct val="75000"/>
                        <a:buFont typeface="Wingdings" pitchFamily="2" charset="2"/>
                        <a:buNone/>
                        <a:tabLst/>
                      </a:pPr>
                      <a:r>
                        <a:rPr kumimoji="0" lang="it-IT" sz="1800" b="1" i="0" u="none" strike="noStrike" cap="none" normalizeH="0" baseline="0" smtClean="0">
                          <a:ln>
                            <a:noFill/>
                          </a:ln>
                          <a:solidFill>
                            <a:srgbClr val="282828"/>
                          </a:solidFill>
                          <a:effectLst/>
                          <a:latin typeface="CBJOEK+Arial"/>
                          <a:ea typeface="Times New Roman" pitchFamily="18" charset="0"/>
                          <a:cs typeface="CBJOEK+Arial"/>
                        </a:rPr>
                        <a:t>Allievo “competente” </a:t>
                      </a:r>
                      <a:endParaRPr kumimoji="0" lang="it-IT" sz="1800" b="1" i="0" u="none" strike="noStrike" cap="none" normalizeH="0" baseline="0" smtClean="0">
                        <a:ln>
                          <a:noFill/>
                        </a:ln>
                        <a:solidFill>
                          <a:srgbClr val="000000"/>
                        </a:solidFill>
                        <a:effectLst/>
                        <a:latin typeface="CBJOEK+Arial"/>
                        <a:ea typeface="Times New Roman" pitchFamily="18" charset="0"/>
                        <a:cs typeface="CBJOEK+Arial"/>
                      </a:endParaRPr>
                    </a:p>
                  </a:txBody>
                  <a:tcPr marL="49178" marR="49178"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5A5F9"/>
                    </a:solidFill>
                  </a:tcPr>
                </a:tc>
              </a:tr>
              <a:tr h="1463675">
                <a:tc>
                  <a:txBody>
                    <a:bodyPr/>
                    <a:lstStyle/>
                    <a:p>
                      <a:pPr marL="0" marR="0" lvl="0" indent="0" algn="ctr" defTabSz="914400" rtl="0" eaLnBrk="1" fontAlgn="base" latinLnBrk="0" hangingPunct="1">
                        <a:lnSpc>
                          <a:spcPct val="115000"/>
                        </a:lnSpc>
                        <a:spcBef>
                          <a:spcPct val="0"/>
                        </a:spcBef>
                        <a:spcAft>
                          <a:spcPct val="0"/>
                        </a:spcAft>
                        <a:buClr>
                          <a:schemeClr val="tx1"/>
                        </a:buClr>
                        <a:buSzPct val="75000"/>
                        <a:buFont typeface="Wingdings" pitchFamily="2" charset="2"/>
                        <a:buNone/>
                        <a:tabLst/>
                      </a:pPr>
                      <a:r>
                        <a:rPr kumimoji="0" lang="it-IT" sz="1400" b="0" i="0" u="none" strike="noStrike" cap="none" normalizeH="0" baseline="0" smtClean="0">
                          <a:ln>
                            <a:noFill/>
                          </a:ln>
                          <a:solidFill>
                            <a:srgbClr val="282828"/>
                          </a:solidFill>
                          <a:effectLst/>
                          <a:latin typeface="Arial" pitchFamily="34" charset="0"/>
                          <a:ea typeface="Times New Roman" pitchFamily="18" charset="0"/>
                          <a:cs typeface="CBJOEK+Arial"/>
                        </a:rPr>
                        <a:t>Lettura; comprensione; relazioni spaziali; orientamento; riconoscimento figure; teorema di Pitagora; calcolo mentale; stime; quadrato e radice quadrata. </a:t>
                      </a:r>
                      <a:endParaRPr kumimoji="0" lang="it-IT" sz="1400" b="1" i="0" u="none" strike="noStrike" cap="none" normalizeH="0" baseline="0" smtClean="0">
                        <a:ln>
                          <a:noFill/>
                        </a:ln>
                        <a:solidFill>
                          <a:srgbClr val="000000"/>
                        </a:solidFill>
                        <a:effectLst/>
                        <a:latin typeface="CBJOEK+Arial"/>
                        <a:ea typeface="Times New Roman" pitchFamily="18" charset="0"/>
                        <a:cs typeface="CBJOEK+Arial"/>
                      </a:endParaRPr>
                    </a:p>
                  </a:txBody>
                  <a:tcPr marL="49178" marR="49178"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r h="996950">
                <a:tc>
                  <a:txBody>
                    <a:bodyPr/>
                    <a:lstStyle/>
                    <a:p>
                      <a:pPr marL="0" marR="0" lvl="0" indent="0" algn="ctr" defTabSz="914400" rtl="0" eaLnBrk="1" fontAlgn="base" latinLnBrk="0" hangingPunct="1">
                        <a:lnSpc>
                          <a:spcPct val="115000"/>
                        </a:lnSpc>
                        <a:spcBef>
                          <a:spcPct val="0"/>
                        </a:spcBef>
                        <a:spcAft>
                          <a:spcPct val="0"/>
                        </a:spcAft>
                        <a:buClr>
                          <a:schemeClr val="tx1"/>
                        </a:buClr>
                        <a:buSzPct val="75000"/>
                        <a:buFont typeface="Wingdings" pitchFamily="2" charset="2"/>
                        <a:buNone/>
                        <a:tabLst/>
                      </a:pPr>
                      <a:r>
                        <a:rPr kumimoji="0" lang="it-IT" sz="1400" b="0" i="0" u="none" strike="noStrike" cap="none" normalizeH="0" baseline="0" smtClean="0">
                          <a:ln>
                            <a:noFill/>
                          </a:ln>
                          <a:solidFill>
                            <a:srgbClr val="282828"/>
                          </a:solidFill>
                          <a:effectLst/>
                          <a:latin typeface="CBJOEK+Arial"/>
                          <a:ea typeface="Times New Roman" pitchFamily="18" charset="0"/>
                          <a:cs typeface="CBJOEK+Arial"/>
                        </a:rPr>
                        <a:t>Legge la situazione e si chiede: - </a:t>
                      </a:r>
                      <a:r>
                        <a:rPr kumimoji="0" lang="it-IT" sz="1400" b="0" i="1" u="none" strike="noStrike" cap="none" normalizeH="0" baseline="0" smtClean="0">
                          <a:ln>
                            <a:noFill/>
                          </a:ln>
                          <a:solidFill>
                            <a:srgbClr val="282828"/>
                          </a:solidFill>
                          <a:effectLst/>
                          <a:latin typeface="CBJOEK+Arial"/>
                          <a:ea typeface="Times New Roman" pitchFamily="18" charset="0"/>
                          <a:cs typeface="CBJOEK+Arial"/>
                        </a:rPr>
                        <a:t>Come “trasformo” le cose che conosco in questa situazione nuova</a:t>
                      </a:r>
                      <a:r>
                        <a:rPr kumimoji="0" lang="it-IT" sz="1400" b="0" i="0" u="none" strike="noStrike" cap="none" normalizeH="0" baseline="0" smtClean="0">
                          <a:ln>
                            <a:noFill/>
                          </a:ln>
                          <a:solidFill>
                            <a:srgbClr val="282828"/>
                          </a:solidFill>
                          <a:effectLst/>
                          <a:latin typeface="CBJOEK+Arial"/>
                          <a:ea typeface="Times New Roman" pitchFamily="18" charset="0"/>
                          <a:cs typeface="CBJOEK+Arial"/>
                        </a:rPr>
                        <a:t>? </a:t>
                      </a:r>
                      <a:endParaRPr kumimoji="0" lang="it-IT" sz="1400" b="0" i="0" u="none" strike="noStrike" cap="none" normalizeH="0" baseline="0" smtClean="0">
                        <a:ln>
                          <a:noFill/>
                        </a:ln>
                        <a:solidFill>
                          <a:srgbClr val="000000"/>
                        </a:solidFill>
                        <a:effectLst/>
                        <a:latin typeface="CBJOEK+Arial"/>
                        <a:ea typeface="Times New Roman" pitchFamily="18" charset="0"/>
                        <a:cs typeface="CBJOEK+Arial"/>
                      </a:endParaRPr>
                    </a:p>
                  </a:txBody>
                  <a:tcPr marL="49178" marR="49178"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AEAEA"/>
                    </a:solidFill>
                  </a:tcPr>
                </a:tc>
              </a:tr>
              <a:tr h="1171575">
                <a:tc>
                  <a:txBody>
                    <a:bodyPr/>
                    <a:lstStyle/>
                    <a:p>
                      <a:pPr marL="0" marR="0" lvl="0" indent="0" algn="ctr" defTabSz="914400" rtl="0" eaLnBrk="1" fontAlgn="base" latinLnBrk="0" hangingPunct="1">
                        <a:lnSpc>
                          <a:spcPct val="115000"/>
                        </a:lnSpc>
                        <a:spcBef>
                          <a:spcPct val="0"/>
                        </a:spcBef>
                        <a:spcAft>
                          <a:spcPct val="0"/>
                        </a:spcAft>
                        <a:buClr>
                          <a:schemeClr val="tx1"/>
                        </a:buClr>
                        <a:buSzPct val="75000"/>
                        <a:buFont typeface="Wingdings" pitchFamily="2" charset="2"/>
                        <a:buNone/>
                        <a:tabLst/>
                      </a:pPr>
                      <a:r>
                        <a:rPr kumimoji="0" lang="it-IT" sz="1400" b="0" i="0" u="none" strike="noStrike" cap="none" normalizeH="0" baseline="0" smtClean="0">
                          <a:ln>
                            <a:noFill/>
                          </a:ln>
                          <a:solidFill>
                            <a:srgbClr val="282828"/>
                          </a:solidFill>
                          <a:effectLst/>
                          <a:latin typeface="Arial" pitchFamily="34" charset="0"/>
                          <a:ea typeface="Times New Roman" pitchFamily="18" charset="0"/>
                          <a:cs typeface="CBJOEK+Arial"/>
                        </a:rPr>
                        <a:t>La trasformazione non porta ad una soluzione, si applica, cerca trasformazioni alternative e innovative (il desiderio della scoperta)</a:t>
                      </a:r>
                      <a:endParaRPr kumimoji="0" lang="it-IT" sz="1400" b="0" i="0" u="none" strike="noStrike" cap="none" normalizeH="0" baseline="0" smtClean="0">
                        <a:ln>
                          <a:noFill/>
                        </a:ln>
                        <a:solidFill>
                          <a:srgbClr val="000000"/>
                        </a:solidFill>
                        <a:effectLst/>
                        <a:latin typeface="Arial" pitchFamily="34" charset="0"/>
                        <a:ea typeface="Times New Roman" pitchFamily="18" charset="0"/>
                        <a:cs typeface="CBJOEK+Arial"/>
                      </a:endParaRPr>
                    </a:p>
                  </a:txBody>
                  <a:tcPr marL="49178" marR="49178"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r h="1304925">
                <a:tc>
                  <a:txBody>
                    <a:bodyPr/>
                    <a:lstStyle/>
                    <a:p>
                      <a:pPr marL="0" marR="0" lvl="0" indent="0" algn="ctr" defTabSz="914400" rtl="0" eaLnBrk="1" fontAlgn="base" latinLnBrk="0" hangingPunct="1">
                        <a:lnSpc>
                          <a:spcPct val="115000"/>
                        </a:lnSpc>
                        <a:spcBef>
                          <a:spcPct val="0"/>
                        </a:spcBef>
                        <a:spcAft>
                          <a:spcPct val="0"/>
                        </a:spcAft>
                        <a:buClr>
                          <a:schemeClr val="tx1"/>
                        </a:buClr>
                        <a:buSzPct val="75000"/>
                        <a:buFont typeface="Wingdings" pitchFamily="2" charset="2"/>
                        <a:buNone/>
                        <a:tabLst/>
                      </a:pPr>
                      <a:r>
                        <a:rPr kumimoji="0" lang="it-IT" sz="1400" b="0" i="0" u="none" strike="noStrike" cap="none" normalizeH="0" baseline="0" smtClean="0">
                          <a:ln>
                            <a:noFill/>
                          </a:ln>
                          <a:solidFill>
                            <a:srgbClr val="000000"/>
                          </a:solidFill>
                          <a:effectLst/>
                          <a:latin typeface="CBJOEK+Arial"/>
                          <a:ea typeface="Times New Roman" pitchFamily="18" charset="0"/>
                          <a:cs typeface="CBJOEK+Arial"/>
                        </a:rPr>
                        <a:t>Interdisciplinarietà ed apertura “all’inedito” </a:t>
                      </a:r>
                    </a:p>
                  </a:txBody>
                  <a:tcPr marL="49178" marR="49178"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AEAEA"/>
                    </a:solidFill>
                  </a:tcPr>
                </a:tc>
              </a:tr>
            </a:tbl>
          </a:graphicData>
        </a:graphic>
      </p:graphicFrame>
      <p:sp>
        <p:nvSpPr>
          <p:cNvPr id="44071" name="Titolo 1"/>
          <p:cNvSpPr>
            <a:spLocks/>
          </p:cNvSpPr>
          <p:nvPr/>
        </p:nvSpPr>
        <p:spPr bwMode="auto">
          <a:xfrm>
            <a:off x="0" y="6165850"/>
            <a:ext cx="9144000" cy="692150"/>
          </a:xfrm>
          <a:prstGeom prst="rect">
            <a:avLst/>
          </a:prstGeom>
          <a:solidFill>
            <a:srgbClr val="CCFF99"/>
          </a:solidFill>
          <a:ln w="9525">
            <a:noFill/>
            <a:miter lim="800000"/>
            <a:headEnd/>
            <a:tailEnd/>
          </a:ln>
        </p:spPr>
        <p:txBody>
          <a:bodyPr anchor="b"/>
          <a:lstStyle/>
          <a:p>
            <a:pPr algn="ctr">
              <a:lnSpc>
                <a:spcPct val="90000"/>
              </a:lnSpc>
            </a:pPr>
            <a:r>
              <a:rPr lang="it-IT" b="1">
                <a:solidFill>
                  <a:schemeClr val="tx2"/>
                </a:solidFill>
                <a:latin typeface="Calibri" pitchFamily="34" charset="0"/>
              </a:rPr>
              <a:t>Un modello di PROBLEM SOLVING matematico (Schoenfeld)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56677"/>
                                        </p:tgtEl>
                                        <p:attrNameLst>
                                          <p:attrName>style.visibility</p:attrName>
                                        </p:attrNameLst>
                                      </p:cBhvr>
                                      <p:to>
                                        <p:strVal val="visible"/>
                                      </p:to>
                                    </p:set>
                                    <p:anim calcmode="lin" valueType="num">
                                      <p:cBhvr>
                                        <p:cTn id="7" dur="500" fill="hold"/>
                                        <p:tgtEl>
                                          <p:spTgt spid="156677"/>
                                        </p:tgtEl>
                                        <p:attrNameLst>
                                          <p:attrName>ppt_w</p:attrName>
                                        </p:attrNameLst>
                                      </p:cBhvr>
                                      <p:tavLst>
                                        <p:tav tm="0">
                                          <p:val>
                                            <p:fltVal val="0"/>
                                          </p:val>
                                        </p:tav>
                                        <p:tav tm="100000">
                                          <p:val>
                                            <p:strVal val="#ppt_w"/>
                                          </p:val>
                                        </p:tav>
                                      </p:tavLst>
                                    </p:anim>
                                    <p:anim calcmode="lin" valueType="num">
                                      <p:cBhvr>
                                        <p:cTn id="8" dur="500" fill="hold"/>
                                        <p:tgtEl>
                                          <p:spTgt spid="15667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56697"/>
                                        </p:tgtEl>
                                        <p:attrNameLst>
                                          <p:attrName>style.visibility</p:attrName>
                                        </p:attrNameLst>
                                      </p:cBhvr>
                                      <p:to>
                                        <p:strVal val="visible"/>
                                      </p:to>
                                    </p:set>
                                    <p:anim calcmode="lin" valueType="num">
                                      <p:cBhvr>
                                        <p:cTn id="12" dur="500" fill="hold"/>
                                        <p:tgtEl>
                                          <p:spTgt spid="156697"/>
                                        </p:tgtEl>
                                        <p:attrNameLst>
                                          <p:attrName>ppt_w</p:attrName>
                                        </p:attrNameLst>
                                      </p:cBhvr>
                                      <p:tavLst>
                                        <p:tav tm="0">
                                          <p:val>
                                            <p:fltVal val="0"/>
                                          </p:val>
                                        </p:tav>
                                        <p:tav tm="100000">
                                          <p:val>
                                            <p:strVal val="#ppt_w"/>
                                          </p:val>
                                        </p:tav>
                                      </p:tavLst>
                                    </p:anim>
                                    <p:anim calcmode="lin" valueType="num">
                                      <p:cBhvr>
                                        <p:cTn id="13" dur="500" fill="hold"/>
                                        <p:tgtEl>
                                          <p:spTgt spid="1566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Grp="1" noChangeArrowheads="1"/>
          </p:cNvSpPr>
          <p:nvPr>
            <p:ph type="title"/>
          </p:nvPr>
        </p:nvSpPr>
        <p:spPr/>
        <p:txBody>
          <a:bodyPr/>
          <a:lstStyle/>
          <a:p>
            <a:pPr eaLnBrk="1" hangingPunct="1"/>
            <a:r>
              <a:rPr lang="it-IT" smtClean="0">
                <a:solidFill>
                  <a:srgbClr val="003399"/>
                </a:solidFill>
              </a:rPr>
              <a:t>“Le capacità non-cognitive”</a:t>
            </a:r>
          </a:p>
        </p:txBody>
      </p:sp>
      <p:sp>
        <p:nvSpPr>
          <p:cNvPr id="45059" name="Rectangle 3"/>
          <p:cNvSpPr>
            <a:spLocks noGrp="1" noChangeArrowheads="1"/>
          </p:cNvSpPr>
          <p:nvPr>
            <p:ph type="body" idx="1"/>
          </p:nvPr>
        </p:nvSpPr>
        <p:spPr/>
        <p:txBody>
          <a:bodyPr/>
          <a:lstStyle/>
          <a:p>
            <a:pPr eaLnBrk="1" hangingPunct="1">
              <a:buFont typeface="Wingdings" pitchFamily="2" charset="2"/>
              <a:buNone/>
            </a:pPr>
            <a:endParaRPr lang="it-IT" smtClean="0"/>
          </a:p>
        </p:txBody>
      </p:sp>
      <p:sp>
        <p:nvSpPr>
          <p:cNvPr id="45060" name="Text Box 4"/>
          <p:cNvSpPr txBox="1">
            <a:spLocks noChangeArrowheads="1"/>
          </p:cNvSpPr>
          <p:nvPr/>
        </p:nvSpPr>
        <p:spPr bwMode="auto">
          <a:xfrm>
            <a:off x="468313" y="1773238"/>
            <a:ext cx="8135937" cy="4092575"/>
          </a:xfrm>
          <a:prstGeom prst="rect">
            <a:avLst/>
          </a:prstGeom>
          <a:solidFill>
            <a:schemeClr val="bg1"/>
          </a:solidFill>
          <a:ln w="9525">
            <a:noFill/>
            <a:miter lim="800000"/>
            <a:headEnd/>
            <a:tailEnd/>
          </a:ln>
        </p:spPr>
        <p:txBody>
          <a:bodyPr>
            <a:spAutoFit/>
          </a:bodyPr>
          <a:lstStyle/>
          <a:p>
            <a:pPr algn="ctr">
              <a:spcBef>
                <a:spcPct val="50000"/>
              </a:spcBef>
            </a:pPr>
            <a:r>
              <a:rPr lang="it-IT" sz="2400">
                <a:latin typeface="Calibri" pitchFamily="34" charset="0"/>
              </a:rPr>
              <a:t>-</a:t>
            </a:r>
            <a:r>
              <a:rPr lang="it-IT" sz="2400" b="1">
                <a:latin typeface="Calibri" pitchFamily="34" charset="0"/>
              </a:rPr>
              <a:t> perseveranza, </a:t>
            </a:r>
          </a:p>
          <a:p>
            <a:pPr algn="ctr">
              <a:spcBef>
                <a:spcPct val="50000"/>
              </a:spcBef>
              <a:buFontTx/>
              <a:buChar char="-"/>
            </a:pPr>
            <a:r>
              <a:rPr lang="it-IT" sz="2400" b="1">
                <a:latin typeface="Calibri" pitchFamily="34" charset="0"/>
              </a:rPr>
              <a:t> motivazione, </a:t>
            </a:r>
          </a:p>
          <a:p>
            <a:pPr algn="ctr">
              <a:spcBef>
                <a:spcPct val="50000"/>
              </a:spcBef>
              <a:buFontTx/>
              <a:buChar char="-"/>
            </a:pPr>
            <a:r>
              <a:rPr lang="it-IT" sz="2400" b="1">
                <a:latin typeface="Calibri" pitchFamily="34" charset="0"/>
              </a:rPr>
              <a:t> gestione del rischio,</a:t>
            </a:r>
          </a:p>
          <a:p>
            <a:pPr algn="ctr">
              <a:spcBef>
                <a:spcPct val="50000"/>
              </a:spcBef>
              <a:buFontTx/>
              <a:buChar char="-"/>
            </a:pPr>
            <a:r>
              <a:rPr lang="it-IT" sz="2400" b="1">
                <a:latin typeface="Calibri" pitchFamily="34" charset="0"/>
              </a:rPr>
              <a:t> stima di sé,</a:t>
            </a:r>
          </a:p>
          <a:p>
            <a:pPr algn="ctr">
              <a:spcBef>
                <a:spcPct val="50000"/>
              </a:spcBef>
              <a:buFontTx/>
              <a:buChar char="-"/>
            </a:pPr>
            <a:r>
              <a:rPr lang="it-IT" sz="2400" b="1">
                <a:latin typeface="Calibri" pitchFamily="34" charset="0"/>
              </a:rPr>
              <a:t> capacità di autocontrollo,</a:t>
            </a:r>
          </a:p>
          <a:p>
            <a:pPr algn="ctr">
              <a:spcBef>
                <a:spcPct val="50000"/>
              </a:spcBef>
              <a:buFontTx/>
              <a:buChar char="-"/>
            </a:pPr>
            <a:r>
              <a:rPr lang="it-IT" sz="2400" b="1">
                <a:latin typeface="Calibri" pitchFamily="34" charset="0"/>
              </a:rPr>
              <a:t> coscienziosità e comportamento lungimirante</a:t>
            </a:r>
            <a:r>
              <a:rPr lang="it-IT" sz="2800" b="1">
                <a:latin typeface="Calibri" pitchFamily="34" charset="0"/>
              </a:rPr>
              <a:t> </a:t>
            </a:r>
          </a:p>
          <a:p>
            <a:pPr algn="ctr">
              <a:spcBef>
                <a:spcPct val="50000"/>
              </a:spcBef>
            </a:pPr>
            <a:endParaRPr lang="it-IT" sz="1000">
              <a:latin typeface="Calibri" pitchFamily="34" charset="0"/>
            </a:endParaRPr>
          </a:p>
          <a:p>
            <a:pPr algn="ctr">
              <a:spcBef>
                <a:spcPct val="50000"/>
              </a:spcBef>
            </a:pPr>
            <a:endParaRPr lang="it-IT" sz="1000">
              <a:latin typeface="Calibri" pitchFamily="34" charset="0"/>
            </a:endParaRPr>
          </a:p>
          <a:p>
            <a:pPr algn="ctr"/>
            <a:r>
              <a:rPr lang="en-GB" sz="2000">
                <a:latin typeface="Calibri" pitchFamily="34" charset="0"/>
              </a:rPr>
              <a:t>James J. Heckman 2008, Nobel in </a:t>
            </a:r>
            <a:r>
              <a:rPr lang="en-GB" sz="2000" i="1">
                <a:latin typeface="Calibri" pitchFamily="34" charset="0"/>
              </a:rPr>
              <a:t>Economic Sciences </a:t>
            </a:r>
            <a:r>
              <a:rPr lang="en-GB" sz="2000">
                <a:latin typeface="Calibri" pitchFamily="34" charset="0"/>
              </a:rPr>
              <a:t>nel 2000</a:t>
            </a:r>
            <a:endParaRPr lang="it-IT" sz="2000">
              <a:latin typeface="Calibri"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755650" y="476250"/>
            <a:ext cx="7704138" cy="5948363"/>
          </a:xfrm>
          <a:prstGeom prst="rect">
            <a:avLst/>
          </a:prstGeom>
          <a:solidFill>
            <a:schemeClr val="bg1"/>
          </a:solidFill>
          <a:ln w="9525">
            <a:noFill/>
            <a:miter lim="800000"/>
            <a:headEnd/>
            <a:tailEnd/>
          </a:ln>
        </p:spPr>
        <p:txBody>
          <a:bodyPr>
            <a:spAutoFit/>
          </a:bodyPr>
          <a:lstStyle/>
          <a:p>
            <a:pPr algn="ctr"/>
            <a:r>
              <a:rPr lang="it-IT" sz="3200">
                <a:latin typeface="Calibri" pitchFamily="34" charset="0"/>
              </a:rPr>
              <a:t>Un progetto educativo per la scuola del ventunesimo secolo è fatto di</a:t>
            </a:r>
          </a:p>
          <a:p>
            <a:pPr algn="ctr"/>
            <a:endParaRPr lang="it-IT" sz="3200">
              <a:latin typeface="Calibri" pitchFamily="34" charset="0"/>
            </a:endParaRPr>
          </a:p>
          <a:p>
            <a:pPr algn="ctr"/>
            <a:r>
              <a:rPr lang="it-IT" sz="3600">
                <a:latin typeface="Calibri" pitchFamily="34" charset="0"/>
              </a:rPr>
              <a:t>“</a:t>
            </a:r>
            <a:r>
              <a:rPr lang="it-IT" sz="3600" i="1">
                <a:latin typeface="Calibri" pitchFamily="34" charset="0"/>
              </a:rPr>
              <a:t>quattro pilastri: </a:t>
            </a:r>
          </a:p>
          <a:p>
            <a:pPr algn="ctr"/>
            <a:r>
              <a:rPr lang="it-IT" sz="3600" i="1">
                <a:latin typeface="Calibri" pitchFamily="34" charset="0"/>
              </a:rPr>
              <a:t>imparare a essere, </a:t>
            </a:r>
          </a:p>
          <a:p>
            <a:pPr algn="ctr"/>
            <a:r>
              <a:rPr lang="it-IT" sz="3600" i="1">
                <a:latin typeface="Calibri" pitchFamily="34" charset="0"/>
              </a:rPr>
              <a:t>imparare a conoscere, </a:t>
            </a:r>
          </a:p>
          <a:p>
            <a:pPr algn="ctr"/>
            <a:r>
              <a:rPr lang="it-IT" sz="3600" i="1">
                <a:latin typeface="Calibri" pitchFamily="34" charset="0"/>
              </a:rPr>
              <a:t>imparare a fare, </a:t>
            </a:r>
          </a:p>
          <a:p>
            <a:pPr algn="ctr"/>
            <a:r>
              <a:rPr lang="it-IT" sz="3600" i="1">
                <a:latin typeface="Calibri" pitchFamily="34" charset="0"/>
              </a:rPr>
              <a:t>imparare a vivere insieme</a:t>
            </a:r>
            <a:r>
              <a:rPr lang="it-IT" sz="3600">
                <a:latin typeface="Calibri" pitchFamily="34" charset="0"/>
              </a:rPr>
              <a:t>”</a:t>
            </a:r>
          </a:p>
          <a:p>
            <a:endParaRPr lang="it-IT" sz="3600">
              <a:latin typeface="Calibri" pitchFamily="34" charset="0"/>
            </a:endParaRPr>
          </a:p>
          <a:p>
            <a:r>
              <a:rPr lang="it-IT">
                <a:latin typeface="Calibri" pitchFamily="34" charset="0"/>
              </a:rPr>
              <a:t>		</a:t>
            </a:r>
          </a:p>
          <a:p>
            <a:r>
              <a:rPr lang="it-IT">
                <a:latin typeface="Calibri" pitchFamily="34" charset="0"/>
              </a:rPr>
              <a:t>		      </a:t>
            </a:r>
          </a:p>
          <a:p>
            <a:r>
              <a:rPr lang="it-IT">
                <a:latin typeface="Calibri" pitchFamily="34" charset="0"/>
              </a:rPr>
              <a:t>		       (Jacques Delors: </a:t>
            </a:r>
            <a:r>
              <a:rPr lang="it-IT" i="1">
                <a:latin typeface="Calibri" pitchFamily="34" charset="0"/>
              </a:rPr>
              <a:t>Nell'educazione un tesoro</a:t>
            </a:r>
            <a:r>
              <a:rPr lang="it-IT">
                <a:latin typeface="Calibri" pitchFamily="34" charset="0"/>
              </a:rPr>
              <a:t>,1999) </a:t>
            </a:r>
          </a:p>
          <a:p>
            <a:endParaRPr lang="it-IT" b="1">
              <a:latin typeface="Calibri"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755650" y="260350"/>
            <a:ext cx="7358063" cy="504825"/>
          </a:xfrm>
        </p:spPr>
        <p:txBody>
          <a:bodyPr/>
          <a:lstStyle/>
          <a:p>
            <a:pPr algn="l" eaLnBrk="1" hangingPunct="1">
              <a:defRPr/>
            </a:pPr>
            <a:r>
              <a:rPr lang="it-IT" sz="2800" b="1" smtClean="0">
                <a:solidFill>
                  <a:srgbClr val="4D4D4D"/>
                </a:solidFill>
                <a:effectLst>
                  <a:outerShdw blurRad="38100" dist="38100" dir="2700000" algn="tl">
                    <a:srgbClr val="000000"/>
                  </a:outerShdw>
                </a:effectLst>
                <a:latin typeface="Book Antiqua" pitchFamily="18" charset="0"/>
              </a:rPr>
              <a:t>Perché misurare</a:t>
            </a:r>
          </a:p>
        </p:txBody>
      </p:sp>
      <p:sp>
        <p:nvSpPr>
          <p:cNvPr id="41986" name="Content Placeholder 6"/>
          <p:cNvSpPr>
            <a:spLocks noGrp="1"/>
          </p:cNvSpPr>
          <p:nvPr>
            <p:ph idx="4294967295"/>
          </p:nvPr>
        </p:nvSpPr>
        <p:spPr>
          <a:xfrm>
            <a:off x="827088" y="1196975"/>
            <a:ext cx="7470775" cy="4143375"/>
          </a:xfrm>
        </p:spPr>
        <p:txBody>
          <a:bodyPr/>
          <a:lstStyle/>
          <a:p>
            <a:pPr>
              <a:buFontTx/>
              <a:buNone/>
            </a:pPr>
            <a:r>
              <a:rPr lang="it-IT" sz="2400" b="1" smtClean="0">
                <a:solidFill>
                  <a:srgbClr val="006699"/>
                </a:solidFill>
                <a:latin typeface="Book Antiqua" pitchFamily="18" charset="0"/>
              </a:rPr>
              <a:t>Scopo delle misurazioni:</a:t>
            </a:r>
          </a:p>
          <a:p>
            <a:pPr>
              <a:buClr>
                <a:schemeClr val="folHlink"/>
              </a:buClr>
              <a:buFont typeface="Wingdings" pitchFamily="2" charset="2"/>
              <a:buChar char="v"/>
            </a:pPr>
            <a:r>
              <a:rPr lang="it-IT" sz="2000" smtClean="0">
                <a:latin typeface="Book Antiqua" pitchFamily="18" charset="0"/>
              </a:rPr>
              <a:t>Le prove INVALSI hanno lo scopo principale di </a:t>
            </a:r>
            <a:r>
              <a:rPr lang="it-IT" sz="2400" b="1" smtClean="0">
                <a:latin typeface="Book Antiqua" pitchFamily="18" charset="0"/>
              </a:rPr>
              <a:t>misurare</a:t>
            </a:r>
            <a:r>
              <a:rPr lang="it-IT" sz="2000" smtClean="0">
                <a:latin typeface="Book Antiqua" pitchFamily="18" charset="0"/>
              </a:rPr>
              <a:t> i livelli di apprendimento raggiunti dagli studenti italiani relativamente ad alcuni aspetti di base di due ambiti fondamentali: la comprensione della lettura e la matematica.</a:t>
            </a:r>
          </a:p>
          <a:p>
            <a:pPr>
              <a:buClr>
                <a:schemeClr val="folHlink"/>
              </a:buClr>
              <a:buFont typeface="Wingdings" pitchFamily="2" charset="2"/>
              <a:buChar char="v"/>
            </a:pPr>
            <a:r>
              <a:rPr lang="it-IT" sz="2000" smtClean="0">
                <a:latin typeface="Book Antiqua" pitchFamily="18" charset="0"/>
              </a:rPr>
              <a:t>La letteratura dimostra che la conoscenza in alcune discipline fondamentali (lettura, matematica) ha un ruolo di primo piano nell’</a:t>
            </a:r>
            <a:r>
              <a:rPr lang="it-IT" sz="2000" b="1" smtClean="0">
                <a:latin typeface="Book Antiqua" pitchFamily="18" charset="0"/>
              </a:rPr>
              <a:t>avanzamento individuale e dell’intera società</a:t>
            </a:r>
            <a:endParaRPr lang="it-IT" sz="2000" smtClean="0">
              <a:latin typeface="Book Antiqua" pitchFamily="18" charset="0"/>
            </a:endParaRPr>
          </a:p>
          <a:p>
            <a:pPr>
              <a:buClr>
                <a:schemeClr val="folHlink"/>
              </a:buClr>
              <a:buFont typeface="Wingdings" pitchFamily="2" charset="2"/>
              <a:buChar char="v"/>
            </a:pPr>
            <a:r>
              <a:rPr lang="it-IT" sz="2000" smtClean="0">
                <a:latin typeface="Book Antiqua" pitchFamily="18" charset="0"/>
              </a:rPr>
              <a:t>gli ambiti oggetto di misurazione delle prove INVALSI </a:t>
            </a:r>
            <a:r>
              <a:rPr lang="it-IT" sz="2000" b="1" smtClean="0">
                <a:latin typeface="Book Antiqua" pitchFamily="18" charset="0"/>
              </a:rPr>
              <a:t>non esauriscono di certo i saperi e le competenze prodotte dalla scuola.</a:t>
            </a:r>
          </a:p>
        </p:txBody>
      </p:sp>
      <p:grpSp>
        <p:nvGrpSpPr>
          <p:cNvPr id="2" name="Group 5"/>
          <p:cNvGrpSpPr>
            <a:grpSpLocks/>
          </p:cNvGrpSpPr>
          <p:nvPr/>
        </p:nvGrpSpPr>
        <p:grpSpPr bwMode="auto">
          <a:xfrm>
            <a:off x="250825" y="377825"/>
            <a:ext cx="8229600" cy="6096000"/>
            <a:chOff x="158" y="238"/>
            <a:chExt cx="5184" cy="3840"/>
          </a:xfrm>
        </p:grpSpPr>
        <p:sp>
          <p:nvSpPr>
            <p:cNvPr id="41991" name="Rectangle 2"/>
            <p:cNvSpPr>
              <a:spLocks noChangeArrowheads="1"/>
            </p:cNvSpPr>
            <p:nvPr/>
          </p:nvSpPr>
          <p:spPr bwMode="auto">
            <a:xfrm>
              <a:off x="158" y="572"/>
              <a:ext cx="5184" cy="23"/>
            </a:xfrm>
            <a:prstGeom prst="rect">
              <a:avLst/>
            </a:prstGeom>
            <a:solidFill>
              <a:srgbClr val="006699"/>
            </a:solidFill>
            <a:ln w="9525">
              <a:solidFill>
                <a:srgbClr val="FF9900"/>
              </a:solidFill>
              <a:miter lim="800000"/>
              <a:headEnd/>
              <a:tailEnd/>
            </a:ln>
          </p:spPr>
          <p:txBody>
            <a:bodyPr wrap="none" anchor="ctr"/>
            <a:lstStyle/>
            <a:p>
              <a:endParaRPr lang="it-IT">
                <a:solidFill>
                  <a:srgbClr val="006699"/>
                </a:solidFill>
                <a:cs typeface="Arial" charset="0"/>
              </a:endParaRPr>
            </a:p>
          </p:txBody>
        </p:sp>
        <p:sp>
          <p:nvSpPr>
            <p:cNvPr id="41992" name="Rectangle 3"/>
            <p:cNvSpPr>
              <a:spLocks noChangeArrowheads="1"/>
            </p:cNvSpPr>
            <p:nvPr/>
          </p:nvSpPr>
          <p:spPr bwMode="auto">
            <a:xfrm rot="5400000">
              <a:off x="-1550" y="2146"/>
              <a:ext cx="3840" cy="23"/>
            </a:xfrm>
            <a:prstGeom prst="rect">
              <a:avLst/>
            </a:prstGeom>
            <a:solidFill>
              <a:srgbClr val="006699"/>
            </a:solidFill>
            <a:ln w="9525">
              <a:solidFill>
                <a:srgbClr val="FF9900"/>
              </a:solidFill>
              <a:miter lim="800000"/>
              <a:headEnd/>
              <a:tailEnd/>
            </a:ln>
          </p:spPr>
          <p:txBody>
            <a:bodyPr rot="10800000" vert="eaVert" wrap="none" anchor="ctr"/>
            <a:lstStyle/>
            <a:p>
              <a:endParaRPr lang="it-IT">
                <a:solidFill>
                  <a:srgbClr val="006699"/>
                </a:solidFill>
                <a:cs typeface="Arial" charset="0"/>
              </a:endParaRPr>
            </a:p>
          </p:txBody>
        </p:sp>
      </p:grpSp>
      <p:sp>
        <p:nvSpPr>
          <p:cNvPr id="41989" name="Oval 9"/>
          <p:cNvSpPr>
            <a:spLocks noChangeArrowheads="1"/>
          </p:cNvSpPr>
          <p:nvPr/>
        </p:nvSpPr>
        <p:spPr bwMode="auto">
          <a:xfrm>
            <a:off x="6659563" y="1628775"/>
            <a:ext cx="1368425" cy="504825"/>
          </a:xfrm>
          <a:prstGeom prst="ellipse">
            <a:avLst/>
          </a:prstGeom>
          <a:noFill/>
          <a:ln w="22225">
            <a:solidFill>
              <a:srgbClr val="FF0000"/>
            </a:solidFill>
            <a:round/>
            <a:headEnd/>
            <a:tailEnd/>
          </a:ln>
        </p:spPr>
        <p:txBody>
          <a:bodyPr wrap="none" anchor="ctr"/>
          <a:lstStyle/>
          <a:p>
            <a:endParaRPr lang="it-IT"/>
          </a:p>
        </p:txBody>
      </p:sp>
      <p:pic>
        <p:nvPicPr>
          <p:cNvPr id="41990" name="Picture 13"/>
          <p:cNvPicPr>
            <a:picLocks noChangeAspect="1" noChangeArrowheads="1"/>
          </p:cNvPicPr>
          <p:nvPr/>
        </p:nvPicPr>
        <p:blipFill>
          <a:blip r:embed="rId3" cstate="print"/>
          <a:srcRect/>
          <a:stretch>
            <a:fillRect/>
          </a:stretch>
        </p:blipFill>
        <p:spPr bwMode="auto">
          <a:xfrm>
            <a:off x="8201025" y="0"/>
            <a:ext cx="942975" cy="1171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755650" y="260350"/>
            <a:ext cx="7358063" cy="504825"/>
          </a:xfrm>
        </p:spPr>
        <p:txBody>
          <a:bodyPr/>
          <a:lstStyle/>
          <a:p>
            <a:pPr algn="l" eaLnBrk="1" hangingPunct="1">
              <a:defRPr/>
            </a:pPr>
            <a:r>
              <a:rPr lang="it-IT" sz="2800" b="1" smtClean="0">
                <a:solidFill>
                  <a:srgbClr val="4D4D4D"/>
                </a:solidFill>
                <a:effectLst>
                  <a:outerShdw blurRad="38100" dist="38100" dir="2700000" algn="tl">
                    <a:srgbClr val="000000"/>
                  </a:outerShdw>
                </a:effectLst>
                <a:latin typeface="Book Antiqua" pitchFamily="18" charset="0"/>
              </a:rPr>
              <a:t>Organizzazione delle rilevazioni</a:t>
            </a:r>
          </a:p>
        </p:txBody>
      </p:sp>
      <p:sp>
        <p:nvSpPr>
          <p:cNvPr id="44034" name="Content Placeholder 6"/>
          <p:cNvSpPr>
            <a:spLocks noGrp="1"/>
          </p:cNvSpPr>
          <p:nvPr>
            <p:ph idx="4294967295"/>
          </p:nvPr>
        </p:nvSpPr>
        <p:spPr>
          <a:xfrm>
            <a:off x="827088" y="1196975"/>
            <a:ext cx="7993062" cy="5184775"/>
          </a:xfrm>
        </p:spPr>
        <p:txBody>
          <a:bodyPr/>
          <a:lstStyle/>
          <a:p>
            <a:pPr lvl="1">
              <a:buClr>
                <a:schemeClr val="folHlink"/>
              </a:buClr>
              <a:buFont typeface="Wingdings" pitchFamily="2" charset="2"/>
              <a:buNone/>
            </a:pPr>
            <a:endParaRPr lang="it-IT" sz="2000" b="1" smtClean="0">
              <a:latin typeface="Book Antiqua" pitchFamily="18" charset="0"/>
            </a:endParaRPr>
          </a:p>
          <a:p>
            <a:pPr>
              <a:buClr>
                <a:schemeClr val="folHlink"/>
              </a:buClr>
              <a:buFont typeface="Wingdings" pitchFamily="2" charset="2"/>
              <a:buChar char="v"/>
            </a:pPr>
            <a:r>
              <a:rPr lang="it-IT" sz="2400" b="1" smtClean="0">
                <a:latin typeface="Book Antiqua" pitchFamily="18" charset="0"/>
              </a:rPr>
              <a:t>ATTENZIONE:</a:t>
            </a:r>
          </a:p>
          <a:p>
            <a:r>
              <a:rPr lang="it-IT" sz="2000" b="1" smtClean="0">
                <a:latin typeface="Book Antiqua" pitchFamily="18" charset="0"/>
              </a:rPr>
              <a:t>La composizione di una prova standardizzata</a:t>
            </a:r>
            <a:r>
              <a:rPr lang="it-IT" smtClean="0"/>
              <a:t> </a:t>
            </a:r>
            <a:r>
              <a:rPr lang="it-IT" sz="2000" b="1" smtClean="0">
                <a:latin typeface="Book Antiqua" pitchFamily="18" charset="0"/>
              </a:rPr>
              <a:t>rivolta all’accertamento su scala nazionale dei livelli di apprendimento non risponde agli stessi criteri che guidano la costruzione delle verifiche di classe.</a:t>
            </a:r>
          </a:p>
          <a:p>
            <a:r>
              <a:rPr lang="it-IT" sz="2000" b="1" smtClean="0">
                <a:latin typeface="Book Antiqua" pitchFamily="18" charset="0"/>
              </a:rPr>
              <a:t>Una prova standardizzata nazionale deve essere in grado di misurare i risultati degli studenti all’interno di una scala di abilità/competenza molto lunga, dai livelli più bassi a quelli di eccellenza.</a:t>
            </a:r>
          </a:p>
          <a:p>
            <a:pPr>
              <a:buClr>
                <a:schemeClr val="folHlink"/>
              </a:buClr>
              <a:buFont typeface="Wingdings" pitchFamily="2" charset="2"/>
              <a:buChar char="v"/>
            </a:pPr>
            <a:endParaRPr lang="it-IT" sz="2000" b="1" smtClean="0">
              <a:latin typeface="Book Antiqua" pitchFamily="18" charset="0"/>
            </a:endParaRPr>
          </a:p>
          <a:p>
            <a:pPr>
              <a:buFontTx/>
              <a:buNone/>
            </a:pPr>
            <a:endParaRPr lang="it-IT" sz="2000" b="1" smtClean="0">
              <a:latin typeface="Book Antiqua" pitchFamily="18" charset="0"/>
            </a:endParaRPr>
          </a:p>
        </p:txBody>
      </p:sp>
      <p:grpSp>
        <p:nvGrpSpPr>
          <p:cNvPr id="2" name="Group 5"/>
          <p:cNvGrpSpPr>
            <a:grpSpLocks/>
          </p:cNvGrpSpPr>
          <p:nvPr/>
        </p:nvGrpSpPr>
        <p:grpSpPr bwMode="auto">
          <a:xfrm>
            <a:off x="250825" y="377825"/>
            <a:ext cx="8229600" cy="6096000"/>
            <a:chOff x="158" y="238"/>
            <a:chExt cx="5184" cy="3840"/>
          </a:xfrm>
        </p:grpSpPr>
        <p:sp>
          <p:nvSpPr>
            <p:cNvPr id="44037" name="Rectangle 2"/>
            <p:cNvSpPr>
              <a:spLocks noChangeArrowheads="1"/>
            </p:cNvSpPr>
            <p:nvPr/>
          </p:nvSpPr>
          <p:spPr bwMode="auto">
            <a:xfrm>
              <a:off x="158" y="572"/>
              <a:ext cx="5184" cy="23"/>
            </a:xfrm>
            <a:prstGeom prst="rect">
              <a:avLst/>
            </a:prstGeom>
            <a:solidFill>
              <a:srgbClr val="006699"/>
            </a:solidFill>
            <a:ln w="9525">
              <a:solidFill>
                <a:srgbClr val="FF9900"/>
              </a:solidFill>
              <a:miter lim="800000"/>
              <a:headEnd/>
              <a:tailEnd/>
            </a:ln>
          </p:spPr>
          <p:txBody>
            <a:bodyPr wrap="none" anchor="ctr"/>
            <a:lstStyle/>
            <a:p>
              <a:endParaRPr lang="it-IT">
                <a:solidFill>
                  <a:srgbClr val="006699"/>
                </a:solidFill>
                <a:latin typeface="Arial" charset="0"/>
                <a:cs typeface="Arial" charset="0"/>
              </a:endParaRPr>
            </a:p>
          </p:txBody>
        </p:sp>
        <p:sp>
          <p:nvSpPr>
            <p:cNvPr id="44038" name="Rectangle 3"/>
            <p:cNvSpPr>
              <a:spLocks noChangeArrowheads="1"/>
            </p:cNvSpPr>
            <p:nvPr/>
          </p:nvSpPr>
          <p:spPr bwMode="auto">
            <a:xfrm rot="5400000">
              <a:off x="-1550" y="2146"/>
              <a:ext cx="3840" cy="23"/>
            </a:xfrm>
            <a:prstGeom prst="rect">
              <a:avLst/>
            </a:prstGeom>
            <a:solidFill>
              <a:srgbClr val="006699"/>
            </a:solidFill>
            <a:ln w="9525">
              <a:solidFill>
                <a:srgbClr val="FF9900"/>
              </a:solidFill>
              <a:miter lim="800000"/>
              <a:headEnd/>
              <a:tailEnd/>
            </a:ln>
          </p:spPr>
          <p:txBody>
            <a:bodyPr rot="10800000" vert="eaVert" wrap="none" anchor="ctr"/>
            <a:lstStyle/>
            <a:p>
              <a:endParaRPr lang="it-IT">
                <a:solidFill>
                  <a:srgbClr val="006699"/>
                </a:solidFill>
                <a:latin typeface="Arial" charset="0"/>
                <a:cs typeface="Arial" charset="0"/>
              </a:endParaRPr>
            </a:p>
          </p:txBody>
        </p:sp>
      </p:grpSp>
      <p:pic>
        <p:nvPicPr>
          <p:cNvPr id="44036" name="Picture 13"/>
          <p:cNvPicPr>
            <a:picLocks noChangeAspect="1" noChangeArrowheads="1"/>
          </p:cNvPicPr>
          <p:nvPr/>
        </p:nvPicPr>
        <p:blipFill>
          <a:blip r:embed="rId3" cstate="print"/>
          <a:srcRect/>
          <a:stretch>
            <a:fillRect/>
          </a:stretch>
        </p:blipFill>
        <p:spPr bwMode="auto">
          <a:xfrm>
            <a:off x="8201025" y="0"/>
            <a:ext cx="942975" cy="1171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6"/>
          <p:cNvSpPr txBox="1">
            <a:spLocks noChangeArrowheads="1"/>
          </p:cNvSpPr>
          <p:nvPr/>
        </p:nvSpPr>
        <p:spPr bwMode="auto">
          <a:xfrm>
            <a:off x="4140200" y="1125538"/>
            <a:ext cx="184150" cy="336550"/>
          </a:xfrm>
          <a:prstGeom prst="rect">
            <a:avLst/>
          </a:prstGeom>
          <a:noFill/>
          <a:ln w="9525" algn="ctr">
            <a:noFill/>
            <a:miter lim="800000"/>
            <a:headEnd/>
            <a:tailEnd/>
          </a:ln>
        </p:spPr>
        <p:txBody>
          <a:bodyPr wrap="none">
            <a:spAutoFit/>
          </a:bodyPr>
          <a:lstStyle/>
          <a:p>
            <a:pPr eaLnBrk="0" hangingPunct="0"/>
            <a:endParaRPr lang="en-US" sz="1600"/>
          </a:p>
        </p:txBody>
      </p:sp>
      <p:pic>
        <p:nvPicPr>
          <p:cNvPr id="46082" name="Picture 13"/>
          <p:cNvPicPr>
            <a:picLocks noChangeAspect="1" noChangeArrowheads="1"/>
          </p:cNvPicPr>
          <p:nvPr/>
        </p:nvPicPr>
        <p:blipFill>
          <a:blip r:embed="rId3" cstate="print"/>
          <a:srcRect/>
          <a:stretch>
            <a:fillRect/>
          </a:stretch>
        </p:blipFill>
        <p:spPr bwMode="auto">
          <a:xfrm>
            <a:off x="8201025" y="0"/>
            <a:ext cx="942975" cy="1171575"/>
          </a:xfrm>
          <a:prstGeom prst="rect">
            <a:avLst/>
          </a:prstGeom>
          <a:noFill/>
          <a:ln w="9525">
            <a:noFill/>
            <a:miter lim="800000"/>
            <a:headEnd/>
            <a:tailEnd/>
          </a:ln>
        </p:spPr>
      </p:pic>
      <p:sp>
        <p:nvSpPr>
          <p:cNvPr id="46083" name="Text Box 9"/>
          <p:cNvSpPr txBox="1">
            <a:spLocks noChangeArrowheads="1"/>
          </p:cNvSpPr>
          <p:nvPr/>
        </p:nvSpPr>
        <p:spPr bwMode="auto">
          <a:xfrm>
            <a:off x="684213" y="260350"/>
            <a:ext cx="7427912" cy="646113"/>
          </a:xfrm>
          <a:prstGeom prst="rect">
            <a:avLst/>
          </a:prstGeom>
          <a:noFill/>
          <a:ln w="9525">
            <a:noFill/>
            <a:miter lim="800000"/>
            <a:headEnd/>
            <a:tailEnd/>
          </a:ln>
        </p:spPr>
        <p:txBody>
          <a:bodyPr>
            <a:spAutoFit/>
          </a:bodyPr>
          <a:lstStyle/>
          <a:p>
            <a:pPr algn="ctr">
              <a:spcBef>
                <a:spcPct val="50000"/>
              </a:spcBef>
            </a:pPr>
            <a:r>
              <a:rPr lang="it-IT" sz="3600" b="1" i="1">
                <a:solidFill>
                  <a:srgbClr val="006699"/>
                </a:solidFill>
              </a:rPr>
              <a:t>Uso dei dati INVALSI</a:t>
            </a:r>
          </a:p>
        </p:txBody>
      </p:sp>
      <p:sp>
        <p:nvSpPr>
          <p:cNvPr id="11" name="Segnaposto contenuto 2"/>
          <p:cNvSpPr txBox="1">
            <a:spLocks/>
          </p:cNvSpPr>
          <p:nvPr/>
        </p:nvSpPr>
        <p:spPr bwMode="auto">
          <a:xfrm>
            <a:off x="755650" y="1844675"/>
            <a:ext cx="7345363" cy="3671888"/>
          </a:xfrm>
          <a:prstGeom prst="rect">
            <a:avLst/>
          </a:prstGeom>
          <a:noFill/>
          <a:ln w="9525">
            <a:noFill/>
            <a:miter lim="800000"/>
            <a:headEnd/>
            <a:tailEnd/>
          </a:ln>
        </p:spPr>
        <p:txBody>
          <a:bodyPr/>
          <a:lstStyle/>
          <a:p>
            <a:pPr algn="just">
              <a:defRPr/>
            </a:pPr>
            <a:r>
              <a:rPr lang="it-IT" sz="2000" b="1" dirty="0"/>
              <a:t>L’INVALSI restituisce ad ogni singola scuola dati sull’andamento:</a:t>
            </a:r>
          </a:p>
          <a:p>
            <a:pPr algn="just">
              <a:defRPr/>
            </a:pPr>
            <a:endParaRPr lang="it-IT" sz="2000" b="1" dirty="0"/>
          </a:p>
          <a:p>
            <a:pPr marL="363538" indent="-363538" algn="just">
              <a:buFont typeface="Wingdings" pitchFamily="2" charset="2"/>
              <a:buChar char="v"/>
              <a:defRPr/>
            </a:pPr>
            <a:r>
              <a:rPr lang="it-IT" sz="2000" b="1" dirty="0"/>
              <a:t>complessivo dei livelli di apprendimento degli studenti della scuola rispetto alla media dell’Italia, dell’area geografica e della regione di appartenenza;</a:t>
            </a:r>
          </a:p>
          <a:p>
            <a:pPr marL="363538" indent="-363538" algn="just">
              <a:buFont typeface="Wingdings" pitchFamily="2" charset="2"/>
              <a:buChar char="v"/>
              <a:defRPr/>
            </a:pPr>
            <a:endParaRPr lang="it-IT" sz="2000" b="1" dirty="0"/>
          </a:p>
          <a:p>
            <a:pPr marL="363538" indent="-363538" algn="just">
              <a:buFont typeface="Wingdings" pitchFamily="2" charset="2"/>
              <a:buChar char="v"/>
              <a:defRPr/>
            </a:pPr>
            <a:r>
              <a:rPr lang="it-IT" sz="2000" b="1" dirty="0"/>
              <a:t>delle singoli classi nelle prove di italiano e di matematica nel loro complesso;</a:t>
            </a:r>
          </a:p>
          <a:p>
            <a:pPr marL="363538" indent="-363538" algn="just">
              <a:buFont typeface="Wingdings" pitchFamily="2" charset="2"/>
              <a:buChar char="v"/>
              <a:defRPr/>
            </a:pPr>
            <a:endParaRPr lang="it-IT" sz="2000" b="1" dirty="0"/>
          </a:p>
          <a:p>
            <a:pPr marL="363538" indent="-363538" algn="just">
              <a:buFont typeface="Wingdings" pitchFamily="2" charset="2"/>
              <a:buChar char="v"/>
              <a:defRPr/>
            </a:pPr>
            <a:r>
              <a:rPr lang="it-IT" sz="2000" b="1" dirty="0"/>
              <a:t>della singola classe e (su richiesta) del singolo studente analizzato nel dettaglio di ogni singola prova.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wipe(left)">
                                      <p:cBhvr>
                                        <p:cTn id="12" dur="500"/>
                                        <p:tgtEl>
                                          <p:spTgt spid="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wipe(left)">
                                      <p:cBhvr>
                                        <p:cTn id="17" dur="500"/>
                                        <p:tgtEl>
                                          <p:spTgt spid="1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wipe(left)">
                                      <p:cBhvr>
                                        <p:cTn id="22"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50825" y="1412875"/>
            <a:ext cx="8640763" cy="5262563"/>
          </a:xfrm>
          <a:prstGeom prst="rect">
            <a:avLst/>
          </a:prstGeom>
          <a:solidFill>
            <a:schemeClr val="bg1"/>
          </a:solidFill>
          <a:ln w="76200" cmpd="tri">
            <a:solidFill>
              <a:srgbClr val="CC0000"/>
            </a:solidFill>
            <a:miter lim="800000"/>
            <a:headEnd/>
            <a:tailEnd/>
          </a:ln>
        </p:spPr>
        <p:txBody>
          <a:bodyPr>
            <a:spAutoFit/>
          </a:bodyPr>
          <a:lstStyle/>
          <a:p>
            <a:pPr algn="ctr">
              <a:defRPr/>
            </a:pPr>
            <a:r>
              <a:rPr lang="it-IT" sz="2400" dirty="0">
                <a:latin typeface="Arial" charset="0"/>
              </a:rPr>
              <a:t>Il regolamento individua </a:t>
            </a:r>
            <a:r>
              <a:rPr lang="it-IT" sz="2400" b="1" dirty="0">
                <a:latin typeface="Arial" charset="0"/>
              </a:rPr>
              <a:t>il Sistema nazionale per la valutazione del servizio educativo di istruzione e formazione, </a:t>
            </a:r>
            <a:r>
              <a:rPr lang="it-IT" sz="2400" dirty="0">
                <a:latin typeface="Arial" charset="0"/>
              </a:rPr>
              <a:t>e  ne definisce struttura e funzionamento organizzativo  ai sensi: </a:t>
            </a:r>
          </a:p>
          <a:p>
            <a:pPr>
              <a:defRPr/>
            </a:pPr>
            <a:endParaRPr lang="it-IT" sz="2400" dirty="0">
              <a:latin typeface="Arial" charset="0"/>
            </a:endParaRPr>
          </a:p>
          <a:p>
            <a:pPr>
              <a:buFontTx/>
              <a:buChar char="-"/>
              <a:defRPr/>
            </a:pPr>
            <a:r>
              <a:rPr lang="it-IT" sz="2600" dirty="0">
                <a:latin typeface="Arial" charset="0"/>
              </a:rPr>
              <a:t>  dell’articolo 2, comma 4 – </a:t>
            </a:r>
            <a:r>
              <a:rPr lang="it-IT" sz="2600" dirty="0" err="1">
                <a:latin typeface="Arial" charset="0"/>
              </a:rPr>
              <a:t>undevicies</a:t>
            </a:r>
            <a:r>
              <a:rPr lang="it-IT" sz="2600" dirty="0">
                <a:latin typeface="Arial" charset="0"/>
              </a:rPr>
              <a:t>, del decreto legge 29 dicembre 2010, n. 225, convertito, con modificazioni, dalla </a:t>
            </a:r>
            <a:r>
              <a:rPr lang="it-IT" sz="2600" b="1" dirty="0">
                <a:latin typeface="Arial" charset="0"/>
              </a:rPr>
              <a:t>legge 26 febbraio 2011, n. 10</a:t>
            </a:r>
          </a:p>
          <a:p>
            <a:pPr>
              <a:defRPr/>
            </a:pPr>
            <a:r>
              <a:rPr lang="it-IT" sz="2600" b="1" dirty="0">
                <a:latin typeface="Arial" charset="0"/>
              </a:rPr>
              <a:t> </a:t>
            </a:r>
          </a:p>
          <a:p>
            <a:pPr>
              <a:defRPr/>
            </a:pPr>
            <a:r>
              <a:rPr lang="it-IT" sz="2600" dirty="0">
                <a:latin typeface="Arial" charset="0"/>
              </a:rPr>
              <a:t>-  dell’articolo 51 del decreto legge 9 febbraio 2012, n. 5, recante disposizioni urgenti in materia di semplificazioni e sviluppo, convertito con modificazioni dalla </a:t>
            </a:r>
            <a:r>
              <a:rPr lang="it-IT" sz="2600" b="1" dirty="0">
                <a:latin typeface="Arial" charset="0"/>
              </a:rPr>
              <a:t>legge 4 aprile 2012, n. 35</a:t>
            </a:r>
            <a:r>
              <a:rPr lang="it-IT" sz="2600" dirty="0">
                <a:latin typeface="Arial" charset="0"/>
              </a:rPr>
              <a:t>.</a:t>
            </a:r>
          </a:p>
          <a:p>
            <a:pPr marL="342900" indent="-342900" algn="just">
              <a:defRPr/>
            </a:pPr>
            <a:endParaRPr lang="it-IT" sz="3200" dirty="0">
              <a:solidFill>
                <a:srgbClr val="003399"/>
              </a:solidFill>
              <a:latin typeface="Arial" charset="0"/>
            </a:endParaRPr>
          </a:p>
        </p:txBody>
      </p:sp>
      <p:sp>
        <p:nvSpPr>
          <p:cNvPr id="25603" name="Text Box 3"/>
          <p:cNvSpPr txBox="1">
            <a:spLocks noChangeArrowheads="1"/>
          </p:cNvSpPr>
          <p:nvPr/>
        </p:nvSpPr>
        <p:spPr bwMode="auto">
          <a:xfrm>
            <a:off x="1258888" y="476250"/>
            <a:ext cx="6480175" cy="646113"/>
          </a:xfrm>
          <a:prstGeom prst="rect">
            <a:avLst/>
          </a:prstGeom>
          <a:noFill/>
          <a:ln w="9525">
            <a:noFill/>
            <a:miter lim="800000"/>
            <a:headEnd/>
            <a:tailEnd/>
          </a:ln>
        </p:spPr>
        <p:txBody>
          <a:bodyPr>
            <a:spAutoFit/>
          </a:bodyPr>
          <a:lstStyle/>
          <a:p>
            <a:pPr algn="ctr">
              <a:spcBef>
                <a:spcPct val="50000"/>
              </a:spcBef>
            </a:pPr>
            <a:r>
              <a:rPr lang="it-IT" sz="3600" b="1">
                <a:solidFill>
                  <a:srgbClr val="003399"/>
                </a:solidFill>
              </a:rPr>
              <a:t>La delega</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1979613" y="3716338"/>
            <a:ext cx="6875462" cy="2678112"/>
          </a:xfrm>
          <a:prstGeom prst="rect">
            <a:avLst/>
          </a:prstGeom>
          <a:solidFill>
            <a:srgbClr val="EAEAEA"/>
          </a:solidFill>
          <a:ln w="28575">
            <a:solidFill>
              <a:schemeClr val="tx2"/>
            </a:solidFill>
            <a:prstDash val="sysDot"/>
            <a:miter lim="800000"/>
            <a:headEnd/>
            <a:tailEnd/>
          </a:ln>
        </p:spPr>
        <p:txBody>
          <a:bodyPr>
            <a:spAutoFit/>
          </a:bodyPr>
          <a:lstStyle/>
          <a:p>
            <a:pPr>
              <a:spcAft>
                <a:spcPts val="600"/>
              </a:spcAft>
              <a:defRPr/>
            </a:pPr>
            <a:r>
              <a:rPr lang="it-IT" sz="2000" b="1" dirty="0">
                <a:solidFill>
                  <a:srgbClr val="336699"/>
                </a:solidFill>
              </a:rPr>
              <a:t>i diversi profili di accesso ai dati INVALSI</a:t>
            </a:r>
          </a:p>
          <a:p>
            <a:pPr marL="363538" indent="-363538">
              <a:spcAft>
                <a:spcPts val="600"/>
              </a:spcAft>
              <a:buClr>
                <a:srgbClr val="336699"/>
              </a:buClr>
              <a:buFont typeface="Wingdings" pitchFamily="2" charset="2"/>
              <a:buChar char="v"/>
              <a:defRPr/>
            </a:pPr>
            <a:r>
              <a:rPr lang="it-IT" sz="1600" dirty="0"/>
              <a:t>Dirigente e Referente per la valutazione: vedono tutti i dati restituiti dall</a:t>
            </a:r>
            <a:r>
              <a:rPr lang="it-IT" altLang="it-IT" sz="1600" dirty="0"/>
              <a:t>’</a:t>
            </a:r>
            <a:r>
              <a:rPr lang="it-IT" sz="1600" dirty="0"/>
              <a:t>INVALSI</a:t>
            </a:r>
          </a:p>
          <a:p>
            <a:pPr marL="363538" indent="-363538">
              <a:spcAft>
                <a:spcPts val="600"/>
              </a:spcAft>
              <a:buClr>
                <a:srgbClr val="336699"/>
              </a:buClr>
              <a:buFont typeface="Wingdings" pitchFamily="2" charset="2"/>
              <a:buChar char="v"/>
              <a:defRPr/>
            </a:pPr>
            <a:r>
              <a:rPr lang="it-IT" sz="1600" dirty="0"/>
              <a:t>Presidente </a:t>
            </a:r>
            <a:r>
              <a:rPr lang="it-IT" sz="1600" dirty="0" err="1"/>
              <a:t>CdI</a:t>
            </a:r>
            <a:r>
              <a:rPr lang="it-IT" altLang="ja-JP" sz="1600" dirty="0"/>
              <a:t>: vede i dati della scuola nel suo complesso compresi i dati sul </a:t>
            </a:r>
            <a:r>
              <a:rPr lang="it-IT" altLang="ja-JP" sz="1600" i="1" dirty="0" err="1"/>
              <a:t>cheating</a:t>
            </a:r>
            <a:r>
              <a:rPr lang="it-IT" altLang="ja-JP" sz="1600" dirty="0"/>
              <a:t> (anche delle singole classi) e sul ESCS (ma solo della scuola)</a:t>
            </a:r>
          </a:p>
          <a:p>
            <a:pPr marL="363538" indent="-363538">
              <a:spcAft>
                <a:spcPts val="600"/>
              </a:spcAft>
              <a:buClr>
                <a:srgbClr val="336699"/>
              </a:buClr>
              <a:buFont typeface="Wingdings" pitchFamily="2" charset="2"/>
              <a:buChar char="v"/>
              <a:defRPr/>
            </a:pPr>
            <a:r>
              <a:rPr lang="it-IT" sz="1600" dirty="0"/>
              <a:t>Insegnanti del collegio docenti: vedono i risultati complessivi della scuola</a:t>
            </a:r>
          </a:p>
          <a:p>
            <a:pPr marL="363538" indent="-363538">
              <a:spcAft>
                <a:spcPts val="600"/>
              </a:spcAft>
              <a:buClr>
                <a:srgbClr val="336699"/>
              </a:buClr>
              <a:buFont typeface="Wingdings" pitchFamily="2" charset="2"/>
              <a:buChar char="v"/>
              <a:defRPr/>
            </a:pPr>
            <a:r>
              <a:rPr lang="it-IT" sz="1600" dirty="0"/>
              <a:t>Insegnanti di classe: vedono anche i dati della loro classe</a:t>
            </a:r>
          </a:p>
        </p:txBody>
      </p:sp>
      <p:sp>
        <p:nvSpPr>
          <p:cNvPr id="7171" name="Rectangle 4"/>
          <p:cNvSpPr>
            <a:spLocks noChangeArrowheads="1"/>
          </p:cNvSpPr>
          <p:nvPr/>
        </p:nvSpPr>
        <p:spPr bwMode="auto">
          <a:xfrm>
            <a:off x="539750" y="549275"/>
            <a:ext cx="6911975" cy="2754313"/>
          </a:xfrm>
          <a:prstGeom prst="rect">
            <a:avLst/>
          </a:prstGeom>
          <a:solidFill>
            <a:srgbClr val="EAEAEA"/>
          </a:solidFill>
          <a:ln w="28575">
            <a:solidFill>
              <a:schemeClr val="tx2"/>
            </a:solidFill>
            <a:prstDash val="sysDot"/>
            <a:miter lim="800000"/>
            <a:headEnd/>
            <a:tailEnd/>
          </a:ln>
        </p:spPr>
        <p:txBody>
          <a:bodyPr>
            <a:spAutoFit/>
          </a:bodyPr>
          <a:lstStyle/>
          <a:p>
            <a:pPr>
              <a:spcAft>
                <a:spcPts val="600"/>
              </a:spcAft>
              <a:defRPr/>
            </a:pPr>
            <a:r>
              <a:rPr lang="it-IT" sz="2000" b="1" dirty="0">
                <a:solidFill>
                  <a:srgbClr val="336699"/>
                </a:solidFill>
              </a:rPr>
              <a:t>dall</a:t>
            </a:r>
            <a:r>
              <a:rPr lang="it-IT" altLang="it-IT" sz="2000" b="1" dirty="0">
                <a:solidFill>
                  <a:srgbClr val="336699"/>
                </a:solidFill>
              </a:rPr>
              <a:t>’</a:t>
            </a:r>
            <a:r>
              <a:rPr lang="it-IT" sz="2000" b="1" dirty="0">
                <a:solidFill>
                  <a:srgbClr val="336699"/>
                </a:solidFill>
              </a:rPr>
              <a:t>anno scolastico 2011-2012 :</a:t>
            </a:r>
          </a:p>
          <a:p>
            <a:pPr marL="363538" indent="-363538" algn="just">
              <a:spcAft>
                <a:spcPts val="600"/>
              </a:spcAft>
              <a:buClr>
                <a:srgbClr val="336699"/>
              </a:buClr>
              <a:buFont typeface="Wingdings" pitchFamily="2" charset="2"/>
              <a:buChar char="v"/>
              <a:defRPr/>
            </a:pPr>
            <a:r>
              <a:rPr lang="it-IT" sz="1600" dirty="0"/>
              <a:t>i profili di accesso alla restituzione dei dati sono differenziati</a:t>
            </a:r>
          </a:p>
          <a:p>
            <a:pPr marL="363538" indent="-363538" algn="just">
              <a:spcAft>
                <a:spcPts val="600"/>
              </a:spcAft>
              <a:buClr>
                <a:srgbClr val="336699"/>
              </a:buClr>
              <a:buFont typeface="Wingdings" pitchFamily="2" charset="2"/>
              <a:buChar char="v"/>
              <a:defRPr/>
            </a:pPr>
            <a:r>
              <a:rPr lang="it-IT" sz="1600" dirty="0"/>
              <a:t>i dati sono corretti dal </a:t>
            </a:r>
            <a:r>
              <a:rPr lang="it-IT" sz="1600" i="1" dirty="0" err="1"/>
              <a:t>cheating</a:t>
            </a:r>
            <a:endParaRPr lang="it-IT" sz="1600" i="1" dirty="0"/>
          </a:p>
          <a:p>
            <a:pPr marL="363538" indent="-363538" algn="just">
              <a:spcAft>
                <a:spcPts val="600"/>
              </a:spcAft>
              <a:buClr>
                <a:srgbClr val="336699"/>
              </a:buClr>
              <a:buFont typeface="Wingdings" pitchFamily="2" charset="2"/>
              <a:buChar char="v"/>
              <a:defRPr/>
            </a:pPr>
            <a:r>
              <a:rPr lang="it-IT" sz="1600" dirty="0"/>
              <a:t>è possibile il confronto con il punteggio medio conseguito da un gruppo di 200 classi/scuole con analogo </a:t>
            </a:r>
            <a:r>
              <a:rPr lang="it-IT" sz="1600" i="1" dirty="0"/>
              <a:t>background</a:t>
            </a:r>
            <a:r>
              <a:rPr lang="it-IT" sz="1600" dirty="0"/>
              <a:t> </a:t>
            </a:r>
            <a:r>
              <a:rPr lang="it-IT" sz="1600" dirty="0" err="1"/>
              <a:t>socio-economico-culturale</a:t>
            </a:r>
            <a:r>
              <a:rPr lang="it-IT" sz="1600" dirty="0"/>
              <a:t> degli studenti</a:t>
            </a:r>
          </a:p>
          <a:p>
            <a:pPr marL="363538" indent="-363538" algn="just">
              <a:spcAft>
                <a:spcPts val="600"/>
              </a:spcAft>
              <a:buClr>
                <a:srgbClr val="336699"/>
              </a:buClr>
              <a:buFont typeface="Wingdings" pitchFamily="2" charset="2"/>
              <a:buChar char="v"/>
              <a:defRPr/>
            </a:pPr>
            <a:r>
              <a:rPr lang="it-IT" sz="1600" dirty="0"/>
              <a:t>alcuni dati restituiti sotto forma di grafico vengono pubblicati, previa autorizzazione del DS, sul sito “Scuole in Chiaro”</a:t>
            </a:r>
          </a:p>
          <a:p>
            <a:pPr marL="363538" indent="-363538" algn="just">
              <a:spcAft>
                <a:spcPts val="600"/>
              </a:spcAft>
              <a:buClr>
                <a:srgbClr val="336699"/>
              </a:buClr>
              <a:buFont typeface="Wingdings" pitchFamily="2" charset="2"/>
              <a:buChar char="v"/>
              <a:defRPr/>
            </a:pPr>
            <a:r>
              <a:rPr lang="it-IT" sz="1600" dirty="0"/>
              <a:t>sono stati reintrodotti i livelli di apprendimento </a:t>
            </a:r>
          </a:p>
        </p:txBody>
      </p:sp>
      <p:pic>
        <p:nvPicPr>
          <p:cNvPr id="50179" name="Picture 13"/>
          <p:cNvPicPr>
            <a:picLocks noChangeAspect="1" noChangeArrowheads="1"/>
          </p:cNvPicPr>
          <p:nvPr/>
        </p:nvPicPr>
        <p:blipFill>
          <a:blip r:embed="rId2" cstate="print"/>
          <a:srcRect/>
          <a:stretch>
            <a:fillRect/>
          </a:stretch>
        </p:blipFill>
        <p:spPr bwMode="auto">
          <a:xfrm>
            <a:off x="8201025" y="0"/>
            <a:ext cx="942975" cy="1171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0" y="0"/>
            <a:ext cx="9553575" cy="7277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188" y="1341438"/>
            <a:ext cx="8137525" cy="3209925"/>
          </a:xfrm>
          <a:extLst/>
        </p:spPr>
        <p:txBody>
          <a:bodyPr rtlCol="0">
            <a:normAutofit/>
          </a:bodyPr>
          <a:lstStyle/>
          <a:p>
            <a:pPr algn="ctr" eaLnBrk="1" fontAlgn="auto" hangingPunct="1">
              <a:spcAft>
                <a:spcPts val="0"/>
              </a:spcAft>
              <a:defRPr/>
            </a:pPr>
            <a:r>
              <a:rPr lang="it-IT" sz="3600" i="1" dirty="0" smtClean="0">
                <a:solidFill>
                  <a:srgbClr val="0070C0"/>
                </a:solidFill>
                <a:latin typeface="Book Antiqua" pitchFamily="18" charset="0"/>
                <a:ea typeface="+mn-ea"/>
                <a:cs typeface="+mn-cs"/>
              </a:rPr>
              <a:t/>
            </a:r>
            <a:br>
              <a:rPr lang="it-IT" sz="3600" i="1" dirty="0" smtClean="0">
                <a:solidFill>
                  <a:srgbClr val="0070C0"/>
                </a:solidFill>
                <a:latin typeface="Book Antiqua" pitchFamily="18" charset="0"/>
                <a:ea typeface="+mn-ea"/>
                <a:cs typeface="+mn-cs"/>
              </a:rPr>
            </a:br>
            <a:r>
              <a:rPr lang="it-IT" sz="3600" i="1" dirty="0" smtClean="0">
                <a:solidFill>
                  <a:srgbClr val="0070C0"/>
                </a:solidFill>
                <a:latin typeface="Book Antiqua" pitchFamily="18" charset="0"/>
                <a:ea typeface="+mn-ea"/>
                <a:cs typeface="+mn-cs"/>
              </a:rPr>
              <a:t/>
            </a:r>
            <a:br>
              <a:rPr lang="it-IT" sz="3600" i="1" dirty="0" smtClean="0">
                <a:solidFill>
                  <a:srgbClr val="0070C0"/>
                </a:solidFill>
                <a:latin typeface="Book Antiqua" pitchFamily="18" charset="0"/>
                <a:ea typeface="+mn-ea"/>
                <a:cs typeface="+mn-cs"/>
              </a:rPr>
            </a:br>
            <a:r>
              <a:rPr lang="it-IT" sz="3600" i="1" dirty="0" smtClean="0">
                <a:solidFill>
                  <a:srgbClr val="0070C0"/>
                </a:solidFill>
                <a:latin typeface="Book Antiqua" pitchFamily="18" charset="0"/>
                <a:ea typeface="+mn-ea"/>
                <a:cs typeface="+mn-cs"/>
              </a:rPr>
              <a:t>U</a:t>
            </a:r>
            <a:r>
              <a:rPr lang="it-IT" sz="3600" i="1" cap="none" dirty="0" smtClean="0">
                <a:solidFill>
                  <a:srgbClr val="0070C0"/>
                </a:solidFill>
                <a:latin typeface="Book Antiqua" pitchFamily="18" charset="0"/>
                <a:ea typeface="+mn-ea"/>
                <a:cs typeface="+mn-cs"/>
              </a:rPr>
              <a:t>tilizzare i risultati delle prove per</a:t>
            </a:r>
            <a:br>
              <a:rPr lang="it-IT" sz="3600" i="1" cap="none" dirty="0" smtClean="0">
                <a:solidFill>
                  <a:srgbClr val="0070C0"/>
                </a:solidFill>
                <a:latin typeface="Book Antiqua" pitchFamily="18" charset="0"/>
                <a:ea typeface="+mn-ea"/>
                <a:cs typeface="+mn-cs"/>
              </a:rPr>
            </a:br>
            <a:r>
              <a:rPr lang="it-IT" sz="3600" i="1" cap="none" dirty="0" smtClean="0">
                <a:solidFill>
                  <a:srgbClr val="0070C0"/>
                </a:solidFill>
                <a:latin typeface="Book Antiqua" pitchFamily="18" charset="0"/>
                <a:ea typeface="+mn-ea"/>
                <a:cs typeface="+mn-cs"/>
              </a:rPr>
              <a:t>l’autovalutazione</a:t>
            </a:r>
            <a:endParaRPr lang="it-IT" sz="3600" i="1" dirty="0">
              <a:solidFill>
                <a:srgbClr val="0070C0"/>
              </a:solidFill>
              <a:latin typeface="Book Antiqua" pitchFamily="18" charset="0"/>
              <a:ea typeface="+mn-ea"/>
              <a:cs typeface="+mn-cs"/>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olo 5"/>
          <p:cNvSpPr>
            <a:spLocks noGrp="1"/>
          </p:cNvSpPr>
          <p:nvPr>
            <p:ph type="title"/>
          </p:nvPr>
        </p:nvSpPr>
        <p:spPr/>
        <p:txBody>
          <a:bodyPr/>
          <a:lstStyle/>
          <a:p>
            <a:r>
              <a:rPr lang="it-IT" sz="3600" b="1" smtClean="0">
                <a:solidFill>
                  <a:srgbClr val="336699"/>
                </a:solidFill>
                <a:latin typeface="Book Antiqua" pitchFamily="18" charset="0"/>
              </a:rPr>
              <a:t>I dati complessivi di scuola</a:t>
            </a:r>
          </a:p>
        </p:txBody>
      </p:sp>
      <p:sp>
        <p:nvSpPr>
          <p:cNvPr id="4" name="Segnaposto numero diapositiva 3"/>
          <p:cNvSpPr>
            <a:spLocks noGrp="1"/>
          </p:cNvSpPr>
          <p:nvPr>
            <p:ph type="sldNum" sz="quarter" idx="12"/>
          </p:nvPr>
        </p:nvSpPr>
        <p:spPr/>
        <p:txBody>
          <a:bodyPr/>
          <a:lstStyle/>
          <a:p>
            <a:pPr>
              <a:defRPr/>
            </a:pPr>
            <a:fld id="{A75520A6-6C7E-43B1-B5ED-8AC22C952950}" type="slidenum">
              <a:rPr lang="it-IT" smtClean="0"/>
              <a:pPr>
                <a:defRPr/>
              </a:pPr>
              <a:t>53</a:t>
            </a:fld>
            <a:endParaRPr lang="it-IT"/>
          </a:p>
        </p:txBody>
      </p:sp>
      <p:pic>
        <p:nvPicPr>
          <p:cNvPr id="51205" name="Picture 13"/>
          <p:cNvPicPr>
            <a:picLocks noChangeAspect="1" noChangeArrowheads="1"/>
          </p:cNvPicPr>
          <p:nvPr/>
        </p:nvPicPr>
        <p:blipFill>
          <a:blip r:embed="rId2" cstate="print"/>
          <a:srcRect/>
          <a:stretch>
            <a:fillRect/>
          </a:stretch>
        </p:blipFill>
        <p:spPr bwMode="auto">
          <a:xfrm>
            <a:off x="8201025" y="0"/>
            <a:ext cx="942975" cy="1171575"/>
          </a:xfrm>
          <a:prstGeom prst="rect">
            <a:avLst/>
          </a:prstGeom>
          <a:noFill/>
          <a:ln w="9525">
            <a:noFill/>
            <a:miter lim="800000"/>
            <a:headEnd/>
            <a:tailEnd/>
          </a:ln>
        </p:spPr>
      </p:pic>
      <p:pic>
        <p:nvPicPr>
          <p:cNvPr id="8" name="Immagine 14"/>
          <p:cNvPicPr>
            <a:picLocks noChangeAspect="1" noChangeArrowheads="1"/>
          </p:cNvPicPr>
          <p:nvPr/>
        </p:nvPicPr>
        <p:blipFill>
          <a:blip r:embed="rId3" cstate="print"/>
          <a:srcRect l="23174" t="14925" r="16953" b="30348"/>
          <a:stretch>
            <a:fillRect/>
          </a:stretch>
        </p:blipFill>
        <p:spPr bwMode="auto">
          <a:xfrm>
            <a:off x="0" y="1196975"/>
            <a:ext cx="4189413" cy="2952750"/>
          </a:xfrm>
          <a:prstGeom prst="rect">
            <a:avLst/>
          </a:prstGeom>
          <a:noFill/>
          <a:ln w="9525">
            <a:noFill/>
            <a:miter lim="800000"/>
            <a:headEnd/>
            <a:tailEnd/>
          </a:ln>
        </p:spPr>
      </p:pic>
      <p:sp>
        <p:nvSpPr>
          <p:cNvPr id="7" name="CasellaDiTesto 11"/>
          <p:cNvSpPr txBox="1">
            <a:spLocks noChangeArrowheads="1"/>
          </p:cNvSpPr>
          <p:nvPr/>
        </p:nvSpPr>
        <p:spPr bwMode="auto">
          <a:xfrm>
            <a:off x="1116013" y="3068638"/>
            <a:ext cx="7343775" cy="3048000"/>
          </a:xfrm>
          <a:prstGeom prst="rect">
            <a:avLst/>
          </a:prstGeom>
          <a:solidFill>
            <a:schemeClr val="accent1"/>
          </a:solidFill>
          <a:ln w="9525">
            <a:noFill/>
            <a:miter lim="800000"/>
            <a:headEnd/>
            <a:tailEnd/>
          </a:ln>
        </p:spPr>
        <p:txBody>
          <a:bodyPr>
            <a:spAutoFit/>
          </a:bodyPr>
          <a:lstStyle/>
          <a:p>
            <a:pPr>
              <a:buFontTx/>
              <a:buChar char="-"/>
            </a:pPr>
            <a:r>
              <a:rPr lang="it-IT" sz="2400">
                <a:solidFill>
                  <a:schemeClr val="bg1"/>
                </a:solidFill>
              </a:rPr>
              <a:t> I risultati delle classi sono omogenei all’interno della scuola?</a:t>
            </a:r>
          </a:p>
          <a:p>
            <a:pPr>
              <a:buFontTx/>
              <a:buChar char="-"/>
            </a:pPr>
            <a:endParaRPr lang="it-IT" sz="2400">
              <a:solidFill>
                <a:schemeClr val="bg1"/>
              </a:solidFill>
            </a:endParaRPr>
          </a:p>
          <a:p>
            <a:pPr>
              <a:buFontTx/>
              <a:buChar char="-"/>
            </a:pPr>
            <a:r>
              <a:rPr lang="it-IT" sz="2400">
                <a:solidFill>
                  <a:schemeClr val="bg1"/>
                </a:solidFill>
              </a:rPr>
              <a:t> Lo status socio-economico ha effettivamente un peso sui risultati delle classi?</a:t>
            </a:r>
          </a:p>
          <a:p>
            <a:pPr>
              <a:buFontTx/>
              <a:buChar char="-"/>
            </a:pPr>
            <a:endParaRPr lang="it-IT" sz="2400">
              <a:solidFill>
                <a:schemeClr val="bg1"/>
              </a:solidFill>
            </a:endParaRPr>
          </a:p>
          <a:p>
            <a:pPr>
              <a:buFontTx/>
              <a:buChar char="-"/>
            </a:pPr>
            <a:r>
              <a:rPr lang="it-IT" sz="2400">
                <a:solidFill>
                  <a:schemeClr val="bg1"/>
                </a:solidFill>
              </a:rPr>
              <a:t> In quali classi i risultati sono stati inficiati da comportamenti “non corretti”?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wipe(left)">
                                      <p:cBhvr>
                                        <p:cTn id="12" dur="500"/>
                                        <p:tgtEl>
                                          <p:spTgt spid="7">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left)">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Immagine 14"/>
          <p:cNvPicPr>
            <a:picLocks noChangeAspect="1" noChangeArrowheads="1"/>
          </p:cNvPicPr>
          <p:nvPr/>
        </p:nvPicPr>
        <p:blipFill>
          <a:blip r:embed="rId3" cstate="print"/>
          <a:srcRect l="23174" t="14925" r="16953" b="30348"/>
          <a:stretch>
            <a:fillRect/>
          </a:stretch>
        </p:blipFill>
        <p:spPr bwMode="auto">
          <a:xfrm>
            <a:off x="971600" y="1268760"/>
            <a:ext cx="7559675" cy="5327650"/>
          </a:xfrm>
          <a:prstGeom prst="rect">
            <a:avLst/>
          </a:prstGeom>
          <a:noFill/>
          <a:ln w="9525">
            <a:noFill/>
            <a:miter lim="800000"/>
            <a:headEnd/>
            <a:tailEnd/>
          </a:ln>
        </p:spPr>
      </p:pic>
      <p:sp>
        <p:nvSpPr>
          <p:cNvPr id="52226" name="Text Box 6"/>
          <p:cNvSpPr txBox="1">
            <a:spLocks noChangeArrowheads="1"/>
          </p:cNvSpPr>
          <p:nvPr/>
        </p:nvSpPr>
        <p:spPr bwMode="auto">
          <a:xfrm>
            <a:off x="4140200" y="1125538"/>
            <a:ext cx="184150" cy="336550"/>
          </a:xfrm>
          <a:prstGeom prst="rect">
            <a:avLst/>
          </a:prstGeom>
          <a:noFill/>
          <a:ln w="9525" algn="ctr">
            <a:noFill/>
            <a:miter lim="800000"/>
            <a:headEnd/>
            <a:tailEnd/>
          </a:ln>
        </p:spPr>
        <p:txBody>
          <a:bodyPr wrap="none">
            <a:spAutoFit/>
          </a:bodyPr>
          <a:lstStyle/>
          <a:p>
            <a:pPr eaLnBrk="0" hangingPunct="0"/>
            <a:endParaRPr lang="en-US" sz="1600">
              <a:cs typeface="Arial" charset="0"/>
            </a:endParaRPr>
          </a:p>
        </p:txBody>
      </p:sp>
      <p:pic>
        <p:nvPicPr>
          <p:cNvPr id="52227" name="Picture 13"/>
          <p:cNvPicPr>
            <a:picLocks noChangeAspect="1" noChangeArrowheads="1"/>
          </p:cNvPicPr>
          <p:nvPr/>
        </p:nvPicPr>
        <p:blipFill>
          <a:blip r:embed="rId4" cstate="print"/>
          <a:srcRect/>
          <a:stretch>
            <a:fillRect/>
          </a:stretch>
        </p:blipFill>
        <p:spPr bwMode="auto">
          <a:xfrm>
            <a:off x="8201025" y="0"/>
            <a:ext cx="942975" cy="1171575"/>
          </a:xfrm>
          <a:prstGeom prst="rect">
            <a:avLst/>
          </a:prstGeom>
          <a:noFill/>
          <a:ln w="9525">
            <a:noFill/>
            <a:miter lim="800000"/>
            <a:headEnd/>
            <a:tailEnd/>
          </a:ln>
        </p:spPr>
      </p:pic>
      <p:sp>
        <p:nvSpPr>
          <p:cNvPr id="52228" name="CasellaDiTesto 9"/>
          <p:cNvSpPr txBox="1">
            <a:spLocks noChangeArrowheads="1"/>
          </p:cNvSpPr>
          <p:nvPr/>
        </p:nvSpPr>
        <p:spPr bwMode="auto">
          <a:xfrm>
            <a:off x="179388" y="333375"/>
            <a:ext cx="7720012" cy="830263"/>
          </a:xfrm>
          <a:prstGeom prst="rect">
            <a:avLst/>
          </a:prstGeom>
          <a:noFill/>
          <a:ln w="9525">
            <a:noFill/>
            <a:miter lim="800000"/>
            <a:headEnd/>
            <a:tailEnd/>
          </a:ln>
        </p:spPr>
        <p:txBody>
          <a:bodyPr>
            <a:spAutoFit/>
          </a:bodyPr>
          <a:lstStyle/>
          <a:p>
            <a:r>
              <a:rPr lang="it-IT" sz="2400" b="1">
                <a:solidFill>
                  <a:srgbClr val="336699"/>
                </a:solidFill>
              </a:rPr>
              <a:t>Dati complessivi di scuola: </a:t>
            </a:r>
          </a:p>
          <a:p>
            <a:r>
              <a:rPr lang="it-IT" sz="2400" b="1" i="1">
                <a:solidFill>
                  <a:srgbClr val="336699"/>
                </a:solidFill>
              </a:rPr>
              <a:t>Tavola 1a – Italiano; Tavola 1b - Matematica</a:t>
            </a:r>
          </a:p>
        </p:txBody>
      </p:sp>
      <p:sp>
        <p:nvSpPr>
          <p:cNvPr id="20490" name="Text Box 20"/>
          <p:cNvSpPr txBox="1">
            <a:spLocks noChangeArrowheads="1"/>
          </p:cNvSpPr>
          <p:nvPr/>
        </p:nvSpPr>
        <p:spPr bwMode="auto">
          <a:xfrm>
            <a:off x="0" y="3068638"/>
            <a:ext cx="1081088" cy="1384300"/>
          </a:xfrm>
          <a:prstGeom prst="rect">
            <a:avLst/>
          </a:prstGeom>
          <a:solidFill>
            <a:srgbClr val="FFFFFF"/>
          </a:solidFill>
          <a:ln w="9525">
            <a:solidFill>
              <a:srgbClr val="FF9900"/>
            </a:solidFill>
            <a:miter lim="800000"/>
            <a:headEnd/>
            <a:tailEnd/>
          </a:ln>
        </p:spPr>
        <p:txBody>
          <a:bodyPr>
            <a:spAutoFit/>
          </a:bodyPr>
          <a:lstStyle/>
          <a:p>
            <a:pPr algn="ctr">
              <a:defRPr/>
            </a:pPr>
            <a:r>
              <a:rPr lang="it-IT" sz="1050" b="1" dirty="0">
                <a:latin typeface="Verdana" pitchFamily="34" charset="0"/>
              </a:rPr>
              <a:t>punteggio grezzo</a:t>
            </a:r>
          </a:p>
          <a:p>
            <a:pPr algn="ctr">
              <a:defRPr/>
            </a:pPr>
            <a:r>
              <a:rPr lang="it-IT" sz="1050" b="1" dirty="0">
                <a:latin typeface="Verdana" pitchFamily="34" charset="0"/>
              </a:rPr>
              <a:t>–</a:t>
            </a:r>
          </a:p>
          <a:p>
            <a:pPr algn="ctr">
              <a:defRPr/>
            </a:pPr>
            <a:r>
              <a:rPr lang="it-IT" sz="1050" b="1" dirty="0" err="1">
                <a:latin typeface="Verdana" pitchFamily="34" charset="0"/>
              </a:rPr>
              <a:t>cheating</a:t>
            </a:r>
            <a:endParaRPr lang="it-IT" sz="1050" b="1" dirty="0">
              <a:latin typeface="Verdana" pitchFamily="34" charset="0"/>
            </a:endParaRPr>
          </a:p>
          <a:p>
            <a:pPr algn="ctr">
              <a:defRPr/>
            </a:pPr>
            <a:r>
              <a:rPr lang="it-IT" sz="1050" b="1" dirty="0">
                <a:latin typeface="Verdana" pitchFamily="34" charset="0"/>
              </a:rPr>
              <a:t>=</a:t>
            </a:r>
          </a:p>
          <a:p>
            <a:pPr algn="ctr">
              <a:defRPr/>
            </a:pPr>
            <a:r>
              <a:rPr lang="it-IT" sz="1050" b="1" dirty="0">
                <a:latin typeface="Verdana" pitchFamily="34" charset="0"/>
              </a:rPr>
              <a:t>punteggio medio della classe</a:t>
            </a:r>
          </a:p>
        </p:txBody>
      </p:sp>
      <p:sp>
        <p:nvSpPr>
          <p:cNvPr id="7" name="Oval 7"/>
          <p:cNvSpPr>
            <a:spLocks noChangeArrowheads="1"/>
          </p:cNvSpPr>
          <p:nvPr/>
        </p:nvSpPr>
        <p:spPr bwMode="auto">
          <a:xfrm>
            <a:off x="3131840" y="4509120"/>
            <a:ext cx="1584176" cy="576064"/>
          </a:xfrm>
          <a:prstGeom prst="ellipse">
            <a:avLst/>
          </a:prstGeom>
          <a:noFill/>
          <a:ln w="41275">
            <a:solidFill>
              <a:srgbClr val="FF0000"/>
            </a:solidFill>
            <a:round/>
            <a:headEnd/>
            <a:tailEnd/>
          </a:ln>
        </p:spPr>
        <p:txBody>
          <a:bodyPr wrap="none" anchor="ctr"/>
          <a:lstStyle/>
          <a:p>
            <a:pPr algn="ctr"/>
            <a:endParaRPr lang="it-IT" dirty="0"/>
          </a:p>
        </p:txBody>
      </p:sp>
      <p:sp>
        <p:nvSpPr>
          <p:cNvPr id="8" name="Oval 7"/>
          <p:cNvSpPr>
            <a:spLocks noChangeArrowheads="1"/>
          </p:cNvSpPr>
          <p:nvPr/>
        </p:nvSpPr>
        <p:spPr bwMode="auto">
          <a:xfrm>
            <a:off x="3203848" y="3068960"/>
            <a:ext cx="1512168" cy="576065"/>
          </a:xfrm>
          <a:prstGeom prst="ellipse">
            <a:avLst/>
          </a:prstGeom>
          <a:noFill/>
          <a:ln w="41275">
            <a:solidFill>
              <a:srgbClr val="FF0000"/>
            </a:solidFill>
            <a:round/>
            <a:headEnd/>
            <a:tailEnd/>
          </a:ln>
        </p:spPr>
        <p:txBody>
          <a:bodyPr wrap="none" anchor="ctr"/>
          <a:lstStyle/>
          <a:p>
            <a:pPr algn="ctr"/>
            <a:endParaRPr lang="it-IT"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90"/>
                                        </p:tgtEl>
                                        <p:attrNameLst>
                                          <p:attrName>style.visibility</p:attrName>
                                        </p:attrNameLst>
                                      </p:cBhvr>
                                      <p:to>
                                        <p:strVal val="visible"/>
                                      </p:to>
                                    </p:set>
                                    <p:animEffect transition="in" filter="blinds(horizontal)">
                                      <p:cBhvr>
                                        <p:cTn id="7" dur="500"/>
                                        <p:tgtEl>
                                          <p:spTgt spid="20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97AB3462-F546-4DF4-B34C-8C5E4B172D6C}" type="slidenum">
              <a:rPr lang="it-IT"/>
              <a:pPr>
                <a:defRPr/>
              </a:pPr>
              <a:t>55</a:t>
            </a:fld>
            <a:endParaRPr lang="it-IT"/>
          </a:p>
        </p:txBody>
      </p:sp>
      <p:graphicFrame>
        <p:nvGraphicFramePr>
          <p:cNvPr id="4" name="Grafico 3"/>
          <p:cNvGraphicFramePr>
            <a:graphicFrameLocks noGrp="1"/>
          </p:cNvGraphicFramePr>
          <p:nvPr/>
        </p:nvGraphicFramePr>
        <p:xfrm>
          <a:off x="2483768" y="2204864"/>
          <a:ext cx="6376392" cy="4406627"/>
        </p:xfrm>
        <a:graphic>
          <a:graphicData uri="http://schemas.openxmlformats.org/drawingml/2006/chart">
            <c:chart xmlns:c="http://schemas.openxmlformats.org/drawingml/2006/chart" xmlns:r="http://schemas.openxmlformats.org/officeDocument/2006/relationships" r:id="rId2"/>
          </a:graphicData>
        </a:graphic>
      </p:graphicFrame>
      <p:pic>
        <p:nvPicPr>
          <p:cNvPr id="58371" name="Picture 13"/>
          <p:cNvPicPr>
            <a:picLocks noChangeAspect="1" noChangeArrowheads="1"/>
          </p:cNvPicPr>
          <p:nvPr/>
        </p:nvPicPr>
        <p:blipFill>
          <a:blip r:embed="rId3" cstate="print"/>
          <a:srcRect/>
          <a:stretch>
            <a:fillRect/>
          </a:stretch>
        </p:blipFill>
        <p:spPr bwMode="auto">
          <a:xfrm>
            <a:off x="8201025" y="0"/>
            <a:ext cx="942975" cy="1171575"/>
          </a:xfrm>
          <a:prstGeom prst="rect">
            <a:avLst/>
          </a:prstGeom>
          <a:noFill/>
          <a:ln w="9525">
            <a:noFill/>
            <a:miter lim="800000"/>
            <a:headEnd/>
            <a:tailEnd/>
          </a:ln>
        </p:spPr>
      </p:pic>
      <p:pic>
        <p:nvPicPr>
          <p:cNvPr id="58372" name="Immagine 14"/>
          <p:cNvPicPr>
            <a:picLocks noChangeAspect="1" noChangeArrowheads="1"/>
          </p:cNvPicPr>
          <p:nvPr/>
        </p:nvPicPr>
        <p:blipFill>
          <a:blip r:embed="rId4" cstate="print"/>
          <a:srcRect l="23174" t="14925" r="16953" b="30348"/>
          <a:stretch>
            <a:fillRect/>
          </a:stretch>
        </p:blipFill>
        <p:spPr bwMode="auto">
          <a:xfrm>
            <a:off x="323850" y="765175"/>
            <a:ext cx="3165475" cy="2230438"/>
          </a:xfrm>
          <a:prstGeom prst="rect">
            <a:avLst/>
          </a:prstGeom>
          <a:noFill/>
          <a:ln w="38100">
            <a:solidFill>
              <a:srgbClr val="336699"/>
            </a:solidFill>
            <a:miter lim="800000"/>
            <a:headEnd/>
            <a:tailEnd/>
          </a:ln>
        </p:spPr>
      </p:pic>
      <p:sp>
        <p:nvSpPr>
          <p:cNvPr id="58373" name="CasellaDiTesto 8"/>
          <p:cNvSpPr txBox="1">
            <a:spLocks noChangeArrowheads="1"/>
          </p:cNvSpPr>
          <p:nvPr/>
        </p:nvSpPr>
        <p:spPr bwMode="auto">
          <a:xfrm>
            <a:off x="1331913" y="2133600"/>
            <a:ext cx="503237" cy="230188"/>
          </a:xfrm>
          <a:prstGeom prst="rect">
            <a:avLst/>
          </a:prstGeom>
          <a:solidFill>
            <a:srgbClr val="33CC33"/>
          </a:solidFill>
          <a:ln w="9525">
            <a:noFill/>
            <a:miter lim="800000"/>
            <a:headEnd/>
            <a:tailEnd/>
          </a:ln>
        </p:spPr>
        <p:txBody>
          <a:bodyPr>
            <a:spAutoFit/>
          </a:bodyPr>
          <a:lstStyle/>
          <a:p>
            <a:pPr algn="ctr"/>
            <a:r>
              <a:rPr lang="it-IT" sz="900" b="1"/>
              <a:t>+11,5</a:t>
            </a:r>
          </a:p>
        </p:txBody>
      </p:sp>
      <p:sp>
        <p:nvSpPr>
          <p:cNvPr id="12" name="Rettangolo 11"/>
          <p:cNvSpPr/>
          <p:nvPr/>
        </p:nvSpPr>
        <p:spPr>
          <a:xfrm>
            <a:off x="5076825" y="3357563"/>
            <a:ext cx="287338"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14" name="Forma 13"/>
          <p:cNvCxnSpPr>
            <a:stCxn id="58373" idx="2"/>
            <a:endCxn id="12" idx="1"/>
          </p:cNvCxnSpPr>
          <p:nvPr/>
        </p:nvCxnSpPr>
        <p:spPr>
          <a:xfrm rot="16200000" flipH="1">
            <a:off x="2779712" y="1168401"/>
            <a:ext cx="1101725" cy="3492500"/>
          </a:xfrm>
          <a:prstGeom prst="bentConnector2">
            <a:avLst/>
          </a:prstGeom>
          <a:ln w="31750">
            <a:solidFill>
              <a:srgbClr val="33CC33"/>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8376" name="CasellaDiTesto 14"/>
          <p:cNvSpPr txBox="1">
            <a:spLocks noChangeArrowheads="1"/>
          </p:cNvSpPr>
          <p:nvPr/>
        </p:nvSpPr>
        <p:spPr bwMode="auto">
          <a:xfrm>
            <a:off x="1331913" y="1484313"/>
            <a:ext cx="503237" cy="231775"/>
          </a:xfrm>
          <a:prstGeom prst="rect">
            <a:avLst/>
          </a:prstGeom>
          <a:solidFill>
            <a:srgbClr val="FF9900"/>
          </a:solidFill>
          <a:ln w="9525">
            <a:noFill/>
            <a:miter lim="800000"/>
            <a:headEnd/>
            <a:tailEnd/>
          </a:ln>
        </p:spPr>
        <p:txBody>
          <a:bodyPr>
            <a:spAutoFit/>
          </a:bodyPr>
          <a:lstStyle/>
          <a:p>
            <a:pPr algn="ctr"/>
            <a:r>
              <a:rPr lang="it-IT" sz="900" b="1"/>
              <a:t>-1,8</a:t>
            </a:r>
          </a:p>
        </p:txBody>
      </p:sp>
      <p:sp>
        <p:nvSpPr>
          <p:cNvPr id="22" name="Rettangolo 21"/>
          <p:cNvSpPr/>
          <p:nvPr/>
        </p:nvSpPr>
        <p:spPr>
          <a:xfrm>
            <a:off x="3419475" y="4797425"/>
            <a:ext cx="4318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24" name="Connettore 4 23"/>
          <p:cNvCxnSpPr>
            <a:stCxn id="58376" idx="1"/>
            <a:endCxn id="22" idx="1"/>
          </p:cNvCxnSpPr>
          <p:nvPr/>
        </p:nvCxnSpPr>
        <p:spPr>
          <a:xfrm rot="10800000" flipH="1" flipV="1">
            <a:off x="1331913" y="1600200"/>
            <a:ext cx="2087562" cy="3305175"/>
          </a:xfrm>
          <a:prstGeom prst="bentConnector3">
            <a:avLst>
              <a:gd name="adj1" fmla="val -10947"/>
            </a:avLst>
          </a:prstGeom>
          <a:ln w="31750">
            <a:solidFill>
              <a:srgbClr val="FF99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2" name="Freccia in su 31"/>
          <p:cNvSpPr/>
          <p:nvPr/>
        </p:nvSpPr>
        <p:spPr>
          <a:xfrm>
            <a:off x="7812088" y="4581525"/>
            <a:ext cx="144462" cy="287338"/>
          </a:xfrm>
          <a:prstGeom prst="upArrow">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it-IT"/>
          </a:p>
        </p:txBody>
      </p:sp>
      <p:sp>
        <p:nvSpPr>
          <p:cNvPr id="33" name="Freccia in su 32"/>
          <p:cNvSpPr/>
          <p:nvPr/>
        </p:nvSpPr>
        <p:spPr>
          <a:xfrm>
            <a:off x="8388350" y="4581525"/>
            <a:ext cx="144463" cy="287338"/>
          </a:xfrm>
          <a:prstGeom prst="upArrow">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it-IT"/>
          </a:p>
        </p:txBody>
      </p:sp>
      <p:sp>
        <p:nvSpPr>
          <p:cNvPr id="58381" name="CasellaDiTesto 9"/>
          <p:cNvSpPr txBox="1">
            <a:spLocks noChangeArrowheads="1"/>
          </p:cNvSpPr>
          <p:nvPr/>
        </p:nvSpPr>
        <p:spPr bwMode="auto">
          <a:xfrm>
            <a:off x="539750" y="188913"/>
            <a:ext cx="7777163" cy="461962"/>
          </a:xfrm>
          <a:prstGeom prst="rect">
            <a:avLst/>
          </a:prstGeom>
          <a:noFill/>
          <a:ln w="9525">
            <a:noFill/>
            <a:miter lim="800000"/>
            <a:headEnd/>
            <a:tailEnd/>
          </a:ln>
        </p:spPr>
        <p:txBody>
          <a:bodyPr>
            <a:spAutoFit/>
          </a:bodyPr>
          <a:lstStyle/>
          <a:p>
            <a:r>
              <a:rPr lang="it-IT" sz="2400" b="1">
                <a:solidFill>
                  <a:srgbClr val="336699"/>
                </a:solidFill>
              </a:rPr>
              <a:t>Una diversa visualizzazione dei risultati complessivi </a:t>
            </a:r>
            <a:endParaRPr lang="it-IT" sz="2400" b="1" i="1">
              <a:solidFill>
                <a:srgbClr val="336699"/>
              </a:solidFill>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Immagine 39"/>
          <p:cNvPicPr>
            <a:picLocks noChangeAspect="1" noChangeArrowheads="1"/>
          </p:cNvPicPr>
          <p:nvPr/>
        </p:nvPicPr>
        <p:blipFill>
          <a:blip r:embed="rId3" cstate="print"/>
          <a:srcRect l="22084" t="27802" r="24573" b="21393"/>
          <a:stretch>
            <a:fillRect/>
          </a:stretch>
        </p:blipFill>
        <p:spPr bwMode="auto">
          <a:xfrm>
            <a:off x="539750" y="981075"/>
            <a:ext cx="8280400" cy="4824413"/>
          </a:xfrm>
          <a:prstGeom prst="rect">
            <a:avLst/>
          </a:prstGeom>
          <a:noFill/>
          <a:ln w="9525">
            <a:noFill/>
            <a:miter lim="800000"/>
            <a:headEnd/>
            <a:tailEnd/>
          </a:ln>
        </p:spPr>
      </p:pic>
      <p:sp>
        <p:nvSpPr>
          <p:cNvPr id="24" name="Cilindro 23"/>
          <p:cNvSpPr/>
          <p:nvPr/>
        </p:nvSpPr>
        <p:spPr>
          <a:xfrm>
            <a:off x="4500563" y="6237288"/>
            <a:ext cx="287337" cy="28733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3" name="Cilindro 22"/>
          <p:cNvSpPr/>
          <p:nvPr/>
        </p:nvSpPr>
        <p:spPr>
          <a:xfrm>
            <a:off x="5235575" y="6154738"/>
            <a:ext cx="287338" cy="35877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9396" name="Text Box 6"/>
          <p:cNvSpPr txBox="1">
            <a:spLocks noChangeArrowheads="1"/>
          </p:cNvSpPr>
          <p:nvPr/>
        </p:nvSpPr>
        <p:spPr bwMode="auto">
          <a:xfrm>
            <a:off x="4140200" y="1125538"/>
            <a:ext cx="184150" cy="336550"/>
          </a:xfrm>
          <a:prstGeom prst="rect">
            <a:avLst/>
          </a:prstGeom>
          <a:noFill/>
          <a:ln w="9525" algn="ctr">
            <a:noFill/>
            <a:miter lim="800000"/>
            <a:headEnd/>
            <a:tailEnd/>
          </a:ln>
        </p:spPr>
        <p:txBody>
          <a:bodyPr wrap="none">
            <a:spAutoFit/>
          </a:bodyPr>
          <a:lstStyle/>
          <a:p>
            <a:pPr eaLnBrk="0" hangingPunct="0"/>
            <a:endParaRPr lang="en-US" sz="1600">
              <a:cs typeface="Arial" charset="0"/>
            </a:endParaRPr>
          </a:p>
        </p:txBody>
      </p:sp>
      <p:pic>
        <p:nvPicPr>
          <p:cNvPr id="59397" name="Picture 13"/>
          <p:cNvPicPr>
            <a:picLocks noChangeAspect="1" noChangeArrowheads="1"/>
          </p:cNvPicPr>
          <p:nvPr/>
        </p:nvPicPr>
        <p:blipFill>
          <a:blip r:embed="rId4" cstate="print"/>
          <a:srcRect/>
          <a:stretch>
            <a:fillRect/>
          </a:stretch>
        </p:blipFill>
        <p:spPr bwMode="auto">
          <a:xfrm>
            <a:off x="8201025" y="0"/>
            <a:ext cx="942975" cy="1171575"/>
          </a:xfrm>
          <a:prstGeom prst="rect">
            <a:avLst/>
          </a:prstGeom>
          <a:noFill/>
          <a:ln w="9525">
            <a:noFill/>
            <a:miter lim="800000"/>
            <a:headEnd/>
            <a:tailEnd/>
          </a:ln>
        </p:spPr>
      </p:pic>
      <p:sp>
        <p:nvSpPr>
          <p:cNvPr id="59398" name="CasellaDiTesto 9"/>
          <p:cNvSpPr txBox="1">
            <a:spLocks noChangeArrowheads="1"/>
          </p:cNvSpPr>
          <p:nvPr/>
        </p:nvSpPr>
        <p:spPr bwMode="auto">
          <a:xfrm>
            <a:off x="179388" y="333375"/>
            <a:ext cx="7993062" cy="460375"/>
          </a:xfrm>
          <a:prstGeom prst="rect">
            <a:avLst/>
          </a:prstGeom>
          <a:noFill/>
          <a:ln w="9525">
            <a:noFill/>
            <a:miter lim="800000"/>
            <a:headEnd/>
            <a:tailEnd/>
          </a:ln>
        </p:spPr>
        <p:txBody>
          <a:bodyPr>
            <a:spAutoFit/>
          </a:bodyPr>
          <a:lstStyle/>
          <a:p>
            <a:r>
              <a:rPr lang="it-IT" sz="2400" b="1">
                <a:solidFill>
                  <a:srgbClr val="336699"/>
                </a:solidFill>
              </a:rPr>
              <a:t>Restituzione</a:t>
            </a:r>
            <a:r>
              <a:rPr lang="it-IT"/>
              <a:t> </a:t>
            </a:r>
            <a:r>
              <a:rPr lang="it-IT" sz="2400" b="1">
                <a:solidFill>
                  <a:srgbClr val="336699"/>
                </a:solidFill>
              </a:rPr>
              <a:t>dei dati per distribuzione nei cinque livelli</a:t>
            </a:r>
          </a:p>
        </p:txBody>
      </p:sp>
      <p:grpSp>
        <p:nvGrpSpPr>
          <p:cNvPr id="2" name="Gruppo 11"/>
          <p:cNvGrpSpPr>
            <a:grpSpLocks/>
          </p:cNvGrpSpPr>
          <p:nvPr/>
        </p:nvGrpSpPr>
        <p:grpSpPr bwMode="auto">
          <a:xfrm>
            <a:off x="4500563" y="5805488"/>
            <a:ext cx="3190875" cy="765175"/>
            <a:chOff x="4533900" y="1066800"/>
            <a:chExt cx="3190875" cy="765175"/>
          </a:xfrm>
        </p:grpSpPr>
        <p:sp>
          <p:nvSpPr>
            <p:cNvPr id="13" name="Cilindro 12"/>
            <p:cNvSpPr/>
            <p:nvPr/>
          </p:nvSpPr>
          <p:spPr>
            <a:xfrm>
              <a:off x="5924550" y="1323975"/>
              <a:ext cx="323850" cy="47625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4" name="Cilindro 13"/>
            <p:cNvSpPr/>
            <p:nvPr/>
          </p:nvSpPr>
          <p:spPr>
            <a:xfrm>
              <a:off x="6638925" y="1162050"/>
              <a:ext cx="323850" cy="59055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5" name="Cilindro 14"/>
            <p:cNvSpPr/>
            <p:nvPr/>
          </p:nvSpPr>
          <p:spPr>
            <a:xfrm>
              <a:off x="7400925" y="1066800"/>
              <a:ext cx="323850" cy="70485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9423" name="CasellaDiTesto 41"/>
            <p:cNvSpPr txBox="1">
              <a:spLocks noChangeArrowheads="1"/>
            </p:cNvSpPr>
            <p:nvPr/>
          </p:nvSpPr>
          <p:spPr bwMode="auto">
            <a:xfrm>
              <a:off x="4533900" y="1524000"/>
              <a:ext cx="284163" cy="307975"/>
            </a:xfrm>
            <a:prstGeom prst="rect">
              <a:avLst/>
            </a:prstGeom>
            <a:noFill/>
            <a:ln w="9525">
              <a:noFill/>
              <a:miter lim="800000"/>
              <a:headEnd/>
              <a:tailEnd/>
            </a:ln>
          </p:spPr>
          <p:txBody>
            <a:bodyPr wrap="none">
              <a:spAutoFit/>
            </a:bodyPr>
            <a:lstStyle/>
            <a:p>
              <a:r>
                <a:rPr lang="it-IT" sz="1400"/>
                <a:t>1</a:t>
              </a:r>
            </a:p>
          </p:txBody>
        </p:sp>
        <p:sp>
          <p:nvSpPr>
            <p:cNvPr id="59424" name="CasellaDiTesto 43"/>
            <p:cNvSpPr txBox="1">
              <a:spLocks noChangeArrowheads="1"/>
            </p:cNvSpPr>
            <p:nvPr/>
          </p:nvSpPr>
          <p:spPr bwMode="auto">
            <a:xfrm>
              <a:off x="5943600" y="1457325"/>
              <a:ext cx="284163" cy="307975"/>
            </a:xfrm>
            <a:prstGeom prst="rect">
              <a:avLst/>
            </a:prstGeom>
            <a:noFill/>
            <a:ln w="9525">
              <a:noFill/>
              <a:miter lim="800000"/>
              <a:headEnd/>
              <a:tailEnd/>
            </a:ln>
          </p:spPr>
          <p:txBody>
            <a:bodyPr wrap="none">
              <a:spAutoFit/>
            </a:bodyPr>
            <a:lstStyle/>
            <a:p>
              <a:r>
                <a:rPr lang="it-IT" sz="1400"/>
                <a:t>3</a:t>
              </a:r>
            </a:p>
          </p:txBody>
        </p:sp>
        <p:sp>
          <p:nvSpPr>
            <p:cNvPr id="59425" name="CasellaDiTesto 44"/>
            <p:cNvSpPr txBox="1">
              <a:spLocks noChangeArrowheads="1"/>
            </p:cNvSpPr>
            <p:nvPr/>
          </p:nvSpPr>
          <p:spPr bwMode="auto">
            <a:xfrm>
              <a:off x="6667500" y="1352550"/>
              <a:ext cx="284163" cy="307975"/>
            </a:xfrm>
            <a:prstGeom prst="rect">
              <a:avLst/>
            </a:prstGeom>
            <a:noFill/>
            <a:ln w="9525">
              <a:noFill/>
              <a:miter lim="800000"/>
              <a:headEnd/>
              <a:tailEnd/>
            </a:ln>
          </p:spPr>
          <p:txBody>
            <a:bodyPr wrap="none">
              <a:spAutoFit/>
            </a:bodyPr>
            <a:lstStyle/>
            <a:p>
              <a:r>
                <a:rPr lang="it-IT" sz="1400"/>
                <a:t>4</a:t>
              </a:r>
            </a:p>
          </p:txBody>
        </p:sp>
        <p:sp>
          <p:nvSpPr>
            <p:cNvPr id="59426" name="CasellaDiTesto 45"/>
            <p:cNvSpPr txBox="1">
              <a:spLocks noChangeArrowheads="1"/>
            </p:cNvSpPr>
            <p:nvPr/>
          </p:nvSpPr>
          <p:spPr bwMode="auto">
            <a:xfrm>
              <a:off x="7410450" y="1247775"/>
              <a:ext cx="284163" cy="307975"/>
            </a:xfrm>
            <a:prstGeom prst="rect">
              <a:avLst/>
            </a:prstGeom>
            <a:noFill/>
            <a:ln w="9525">
              <a:noFill/>
              <a:miter lim="800000"/>
              <a:headEnd/>
              <a:tailEnd/>
            </a:ln>
          </p:spPr>
          <p:txBody>
            <a:bodyPr wrap="none">
              <a:spAutoFit/>
            </a:bodyPr>
            <a:lstStyle/>
            <a:p>
              <a:r>
                <a:rPr lang="it-IT" sz="1400"/>
                <a:t>5</a:t>
              </a:r>
            </a:p>
          </p:txBody>
        </p:sp>
        <p:sp>
          <p:nvSpPr>
            <p:cNvPr id="59427" name="CasellaDiTesto 42"/>
            <p:cNvSpPr txBox="1">
              <a:spLocks noChangeArrowheads="1"/>
            </p:cNvSpPr>
            <p:nvPr/>
          </p:nvSpPr>
          <p:spPr bwMode="auto">
            <a:xfrm>
              <a:off x="5276558" y="1483285"/>
              <a:ext cx="337170" cy="307777"/>
            </a:xfrm>
            <a:prstGeom prst="rect">
              <a:avLst/>
            </a:prstGeom>
            <a:noFill/>
            <a:ln w="9525">
              <a:noFill/>
              <a:miter lim="800000"/>
              <a:headEnd/>
              <a:tailEnd/>
            </a:ln>
          </p:spPr>
          <p:txBody>
            <a:bodyPr>
              <a:spAutoFit/>
            </a:bodyPr>
            <a:lstStyle/>
            <a:p>
              <a:r>
                <a:rPr lang="it-IT" sz="1400"/>
                <a:t>2</a:t>
              </a:r>
            </a:p>
          </p:txBody>
        </p:sp>
      </p:grpSp>
      <p:sp>
        <p:nvSpPr>
          <p:cNvPr id="26" name="Text Box 13"/>
          <p:cNvSpPr txBox="1">
            <a:spLocks noChangeArrowheads="1"/>
          </p:cNvSpPr>
          <p:nvPr/>
        </p:nvSpPr>
        <p:spPr bwMode="auto">
          <a:xfrm>
            <a:off x="4140200" y="6524625"/>
            <a:ext cx="4608513" cy="254000"/>
          </a:xfrm>
          <a:prstGeom prst="rect">
            <a:avLst/>
          </a:prstGeom>
          <a:noFill/>
          <a:ln w="9525">
            <a:noFill/>
            <a:miter lim="800000"/>
            <a:headEnd/>
            <a:tailEnd/>
          </a:ln>
        </p:spPr>
        <p:txBody>
          <a:bodyPr>
            <a:spAutoFit/>
          </a:bodyPr>
          <a:lstStyle/>
          <a:p>
            <a:pPr>
              <a:defRPr/>
            </a:pPr>
            <a:r>
              <a:rPr lang="it-IT" sz="1050" dirty="0">
                <a:latin typeface="Arial" charset="0"/>
              </a:rPr>
              <a:t>Dal + </a:t>
            </a:r>
            <a:r>
              <a:rPr lang="it-IT" sz="1050" dirty="0" err="1">
                <a:latin typeface="Arial" charset="0"/>
              </a:rPr>
              <a:t>BASSO…………………………………………al</a:t>
            </a:r>
            <a:r>
              <a:rPr lang="it-IT" sz="1050" dirty="0">
                <a:latin typeface="Arial" charset="0"/>
              </a:rPr>
              <a:t> + ALTO</a:t>
            </a:r>
          </a:p>
        </p:txBody>
      </p:sp>
      <p:sp>
        <p:nvSpPr>
          <p:cNvPr id="42" name="Freccia a destra 41"/>
          <p:cNvSpPr/>
          <p:nvPr/>
        </p:nvSpPr>
        <p:spPr>
          <a:xfrm>
            <a:off x="1403350" y="2924175"/>
            <a:ext cx="1081088"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3" name="Ovale 42"/>
          <p:cNvSpPr/>
          <p:nvPr/>
        </p:nvSpPr>
        <p:spPr>
          <a:xfrm>
            <a:off x="2484438" y="2852738"/>
            <a:ext cx="358775" cy="504825"/>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4" name="Freccia a destra 43"/>
          <p:cNvSpPr/>
          <p:nvPr/>
        </p:nvSpPr>
        <p:spPr>
          <a:xfrm>
            <a:off x="6804025" y="3213100"/>
            <a:ext cx="1081088"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5" name="Ovale 44"/>
          <p:cNvSpPr/>
          <p:nvPr/>
        </p:nvSpPr>
        <p:spPr>
          <a:xfrm>
            <a:off x="7885113" y="3068638"/>
            <a:ext cx="358775" cy="504825"/>
          </a:xfrm>
          <a:prstGeom prst="ellipse">
            <a:avLst/>
          </a:prstGeom>
          <a:no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grpSp>
        <p:nvGrpSpPr>
          <p:cNvPr id="3" name="Gruppo 26"/>
          <p:cNvGrpSpPr>
            <a:grpSpLocks/>
          </p:cNvGrpSpPr>
          <p:nvPr/>
        </p:nvGrpSpPr>
        <p:grpSpPr bwMode="auto">
          <a:xfrm>
            <a:off x="987425" y="677863"/>
            <a:ext cx="1944688" cy="1584325"/>
            <a:chOff x="827584" y="404664"/>
            <a:chExt cx="1944216" cy="1584176"/>
          </a:xfrm>
        </p:grpSpPr>
        <p:sp>
          <p:nvSpPr>
            <p:cNvPr id="49" name="Ovale 48"/>
            <p:cNvSpPr/>
            <p:nvPr/>
          </p:nvSpPr>
          <p:spPr>
            <a:xfrm>
              <a:off x="2051250" y="1701529"/>
              <a:ext cx="720550" cy="2873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0" name="Fumetto 2 49"/>
            <p:cNvSpPr/>
            <p:nvPr/>
          </p:nvSpPr>
          <p:spPr>
            <a:xfrm>
              <a:off x="827584" y="404664"/>
              <a:ext cx="1512521" cy="863519"/>
            </a:xfrm>
            <a:prstGeom prst="wedgeRoundRectCallout">
              <a:avLst>
                <a:gd name="adj1" fmla="val 47662"/>
                <a:gd name="adj2" fmla="val 96467"/>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t>Risultati &lt; 75% media nazionale</a:t>
              </a:r>
            </a:p>
          </p:txBody>
        </p:sp>
      </p:grpSp>
      <p:grpSp>
        <p:nvGrpSpPr>
          <p:cNvPr id="4" name="Gruppo 27"/>
          <p:cNvGrpSpPr>
            <a:grpSpLocks/>
          </p:cNvGrpSpPr>
          <p:nvPr/>
        </p:nvGrpSpPr>
        <p:grpSpPr bwMode="auto">
          <a:xfrm>
            <a:off x="2413000" y="692150"/>
            <a:ext cx="1944688" cy="1584325"/>
            <a:chOff x="899592" y="404664"/>
            <a:chExt cx="1944216" cy="1584176"/>
          </a:xfrm>
        </p:grpSpPr>
        <p:sp>
          <p:nvSpPr>
            <p:cNvPr id="52" name="Ovale 51"/>
            <p:cNvSpPr/>
            <p:nvPr/>
          </p:nvSpPr>
          <p:spPr>
            <a:xfrm>
              <a:off x="2051837" y="1701530"/>
              <a:ext cx="720550" cy="2873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3" name="Fumetto 2 52"/>
            <p:cNvSpPr/>
            <p:nvPr/>
          </p:nvSpPr>
          <p:spPr>
            <a:xfrm>
              <a:off x="899592" y="404664"/>
              <a:ext cx="1944216" cy="647639"/>
            </a:xfrm>
            <a:prstGeom prst="wedgeRoundRectCallout">
              <a:avLst>
                <a:gd name="adj1" fmla="val 28584"/>
                <a:gd name="adj2" fmla="val 150031"/>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t>&lt;75%Risultati &lt; 95% media nazionale</a:t>
              </a:r>
            </a:p>
          </p:txBody>
        </p:sp>
      </p:grpSp>
      <p:grpSp>
        <p:nvGrpSpPr>
          <p:cNvPr id="5" name="Gruppo 30"/>
          <p:cNvGrpSpPr>
            <a:grpSpLocks/>
          </p:cNvGrpSpPr>
          <p:nvPr/>
        </p:nvGrpSpPr>
        <p:grpSpPr bwMode="auto">
          <a:xfrm>
            <a:off x="4213225" y="677863"/>
            <a:ext cx="2089150" cy="1584325"/>
            <a:chOff x="1331640" y="404664"/>
            <a:chExt cx="2088232" cy="1584176"/>
          </a:xfrm>
        </p:grpSpPr>
        <p:sp>
          <p:nvSpPr>
            <p:cNvPr id="55" name="Ovale 54"/>
            <p:cNvSpPr/>
            <p:nvPr/>
          </p:nvSpPr>
          <p:spPr>
            <a:xfrm>
              <a:off x="2052048" y="1701529"/>
              <a:ext cx="720408" cy="2873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6" name="Fumetto 2 55"/>
            <p:cNvSpPr/>
            <p:nvPr/>
          </p:nvSpPr>
          <p:spPr>
            <a:xfrm>
              <a:off x="1331640" y="404664"/>
              <a:ext cx="2088232" cy="647639"/>
            </a:xfrm>
            <a:prstGeom prst="wedgeRoundRectCallout">
              <a:avLst>
                <a:gd name="adj1" fmla="val 4197"/>
                <a:gd name="adj2" fmla="val 150031"/>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t>&lt;95%Risultati &lt; 110% media nazionale</a:t>
              </a:r>
            </a:p>
          </p:txBody>
        </p:sp>
      </p:grpSp>
      <p:grpSp>
        <p:nvGrpSpPr>
          <p:cNvPr id="6" name="Gruppo 33"/>
          <p:cNvGrpSpPr>
            <a:grpSpLocks/>
          </p:cNvGrpSpPr>
          <p:nvPr/>
        </p:nvGrpSpPr>
        <p:grpSpPr bwMode="auto">
          <a:xfrm>
            <a:off x="5580063" y="677863"/>
            <a:ext cx="2087562" cy="1584325"/>
            <a:chOff x="1331640" y="404664"/>
            <a:chExt cx="2088232" cy="1584176"/>
          </a:xfrm>
        </p:grpSpPr>
        <p:sp>
          <p:nvSpPr>
            <p:cNvPr id="58" name="Ovale 57"/>
            <p:cNvSpPr/>
            <p:nvPr/>
          </p:nvSpPr>
          <p:spPr>
            <a:xfrm>
              <a:off x="2051008" y="1701529"/>
              <a:ext cx="720956" cy="2873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9" name="Fumetto 2 58"/>
            <p:cNvSpPr/>
            <p:nvPr/>
          </p:nvSpPr>
          <p:spPr>
            <a:xfrm>
              <a:off x="1331640" y="404664"/>
              <a:ext cx="2088232" cy="647639"/>
            </a:xfrm>
            <a:prstGeom prst="wedgeRoundRectCallout">
              <a:avLst>
                <a:gd name="adj1" fmla="val 4197"/>
                <a:gd name="adj2" fmla="val 150031"/>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t>&lt;110%Risultati &lt; 125% media nazionale</a:t>
              </a:r>
            </a:p>
          </p:txBody>
        </p:sp>
      </p:grpSp>
      <p:grpSp>
        <p:nvGrpSpPr>
          <p:cNvPr id="7" name="Gruppo 36"/>
          <p:cNvGrpSpPr>
            <a:grpSpLocks/>
          </p:cNvGrpSpPr>
          <p:nvPr/>
        </p:nvGrpSpPr>
        <p:grpSpPr bwMode="auto">
          <a:xfrm>
            <a:off x="7056438" y="677863"/>
            <a:ext cx="2087562" cy="1584325"/>
            <a:chOff x="1331640" y="404664"/>
            <a:chExt cx="2088232" cy="1584176"/>
          </a:xfrm>
        </p:grpSpPr>
        <p:sp>
          <p:nvSpPr>
            <p:cNvPr id="61" name="Ovale 60"/>
            <p:cNvSpPr/>
            <p:nvPr/>
          </p:nvSpPr>
          <p:spPr>
            <a:xfrm>
              <a:off x="2051008" y="1701529"/>
              <a:ext cx="720956" cy="2873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2" name="Fumetto 2 61"/>
            <p:cNvSpPr/>
            <p:nvPr/>
          </p:nvSpPr>
          <p:spPr>
            <a:xfrm>
              <a:off x="1331640" y="404664"/>
              <a:ext cx="2088232" cy="647639"/>
            </a:xfrm>
            <a:prstGeom prst="wedgeRoundRectCallout">
              <a:avLst>
                <a:gd name="adj1" fmla="val 4197"/>
                <a:gd name="adj2" fmla="val 150031"/>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t>Risultati &gt; 125% media nazionale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downRight)">
                                      <p:cBhvr>
                                        <p:cTn id="7" dur="500"/>
                                        <p:tgtEl>
                                          <p:spTgt spid="24"/>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strips(downRight)">
                                      <p:cBhvr>
                                        <p:cTn id="10" dur="500"/>
                                        <p:tgtEl>
                                          <p:spTgt spid="23"/>
                                        </p:tgtEl>
                                      </p:cBhvr>
                                    </p:animEffect>
                                  </p:childTnLst>
                                </p:cTn>
                              </p:par>
                              <p:par>
                                <p:cTn id="11" presetID="18" presetClass="entr" presetSubtype="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trips(downRight)">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strips(downRight)">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righ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wipe(left)">
                                      <p:cBhvr>
                                        <p:cTn id="48" dur="500"/>
                                        <p:tgtEl>
                                          <p:spTgt spid="42"/>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strips(downLeft)">
                                      <p:cBhvr>
                                        <p:cTn id="53" dur="500"/>
                                        <p:tgtEl>
                                          <p:spTgt spid="4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wipe(left)">
                                      <p:cBhvr>
                                        <p:cTn id="58" dur="500"/>
                                        <p:tgtEl>
                                          <p:spTgt spid="44"/>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strips(downLeft)">
                                      <p:cBhvr>
                                        <p:cTn id="6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26" grpId="0"/>
      <p:bldP spid="42" grpId="0" animBg="1"/>
      <p:bldP spid="43" grpId="0" animBg="1"/>
      <p:bldP spid="44" grpId="0" animBg="1"/>
      <p:bldP spid="4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CF819E9E-4B21-4D86-9B54-DD935601FF1D}" type="slidenum">
              <a:rPr lang="it-IT"/>
              <a:pPr>
                <a:defRPr/>
              </a:pPr>
              <a:t>57</a:t>
            </a:fld>
            <a:endParaRPr lang="it-IT"/>
          </a:p>
        </p:txBody>
      </p:sp>
      <p:pic>
        <p:nvPicPr>
          <p:cNvPr id="61442" name="Immagine 2"/>
          <p:cNvPicPr>
            <a:picLocks noChangeAspect="1" noChangeArrowheads="1"/>
          </p:cNvPicPr>
          <p:nvPr/>
        </p:nvPicPr>
        <p:blipFill>
          <a:blip r:embed="rId2" cstate="print"/>
          <a:srcRect l="23795" t="21393" r="23639" b="30597"/>
          <a:stretch>
            <a:fillRect/>
          </a:stretch>
        </p:blipFill>
        <p:spPr bwMode="auto">
          <a:xfrm>
            <a:off x="0" y="188913"/>
            <a:ext cx="5292725" cy="3384550"/>
          </a:xfrm>
          <a:prstGeom prst="rect">
            <a:avLst/>
          </a:prstGeom>
          <a:noFill/>
          <a:ln w="9525">
            <a:noFill/>
            <a:miter lim="800000"/>
            <a:headEnd/>
            <a:tailEnd/>
          </a:ln>
        </p:spPr>
      </p:pic>
      <p:pic>
        <p:nvPicPr>
          <p:cNvPr id="61443" name="Immagine 3"/>
          <p:cNvPicPr>
            <a:picLocks noChangeAspect="1" noChangeArrowheads="1"/>
          </p:cNvPicPr>
          <p:nvPr/>
        </p:nvPicPr>
        <p:blipFill>
          <a:blip r:embed="rId3" cstate="print"/>
          <a:srcRect l="22084" t="27802" r="24573" b="21393"/>
          <a:stretch>
            <a:fillRect/>
          </a:stretch>
        </p:blipFill>
        <p:spPr bwMode="auto">
          <a:xfrm>
            <a:off x="2555875" y="2852738"/>
            <a:ext cx="6372225" cy="4005262"/>
          </a:xfrm>
          <a:prstGeom prst="rect">
            <a:avLst/>
          </a:prstGeom>
          <a:noFill/>
          <a:ln w="9525">
            <a:noFill/>
            <a:miter lim="800000"/>
            <a:headEnd/>
            <a:tailEnd/>
          </a:ln>
        </p:spPr>
      </p:pic>
      <p:sp>
        <p:nvSpPr>
          <p:cNvPr id="61444" name="CasellaDiTesto 6"/>
          <p:cNvSpPr txBox="1">
            <a:spLocks noChangeArrowheads="1"/>
          </p:cNvSpPr>
          <p:nvPr/>
        </p:nvSpPr>
        <p:spPr bwMode="auto">
          <a:xfrm>
            <a:off x="5580063" y="1484313"/>
            <a:ext cx="3313112" cy="1200150"/>
          </a:xfrm>
          <a:prstGeom prst="rect">
            <a:avLst/>
          </a:prstGeom>
          <a:solidFill>
            <a:schemeClr val="accent1"/>
          </a:solidFill>
          <a:ln w="9525">
            <a:noFill/>
            <a:miter lim="800000"/>
            <a:headEnd/>
            <a:tailEnd/>
          </a:ln>
        </p:spPr>
        <p:txBody>
          <a:bodyPr>
            <a:spAutoFit/>
          </a:bodyPr>
          <a:lstStyle/>
          <a:p>
            <a:r>
              <a:rPr lang="it-IT">
                <a:solidFill>
                  <a:schemeClr val="bg1"/>
                </a:solidFill>
              </a:rPr>
              <a:t>Come sono distribuiti nei 5 livelli di apprendimento gli studenti di ciascuna classe per Italiano e per Matematica?</a:t>
            </a:r>
          </a:p>
        </p:txBody>
      </p:sp>
      <p:pic>
        <p:nvPicPr>
          <p:cNvPr id="61445" name="Picture 13"/>
          <p:cNvPicPr>
            <a:picLocks noChangeAspect="1" noChangeArrowheads="1"/>
          </p:cNvPicPr>
          <p:nvPr/>
        </p:nvPicPr>
        <p:blipFill>
          <a:blip r:embed="rId4" cstate="print"/>
          <a:srcRect/>
          <a:stretch>
            <a:fillRect/>
          </a:stretch>
        </p:blipFill>
        <p:spPr bwMode="auto">
          <a:xfrm>
            <a:off x="8201025" y="0"/>
            <a:ext cx="942975" cy="1171575"/>
          </a:xfrm>
          <a:prstGeom prst="rect">
            <a:avLst/>
          </a:prstGeom>
          <a:noFill/>
          <a:ln w="9525">
            <a:noFill/>
            <a:miter lim="800000"/>
            <a:headEnd/>
            <a:tailEnd/>
          </a:ln>
        </p:spPr>
      </p:pic>
      <p:sp>
        <p:nvSpPr>
          <p:cNvPr id="11" name="Rettangolo 10"/>
          <p:cNvSpPr/>
          <p:nvPr/>
        </p:nvSpPr>
        <p:spPr>
          <a:xfrm>
            <a:off x="0" y="1341438"/>
            <a:ext cx="5148263" cy="215900"/>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2" name="Rettangolo 11"/>
          <p:cNvSpPr/>
          <p:nvPr/>
        </p:nvSpPr>
        <p:spPr>
          <a:xfrm>
            <a:off x="2843213" y="4437063"/>
            <a:ext cx="6049962" cy="215900"/>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5" name="Rettangolo 14"/>
          <p:cNvSpPr/>
          <p:nvPr/>
        </p:nvSpPr>
        <p:spPr>
          <a:xfrm>
            <a:off x="0" y="1557338"/>
            <a:ext cx="5148263" cy="215900"/>
          </a:xfrm>
          <a:prstGeom prst="rect">
            <a:avLst/>
          </a:prstGeom>
          <a:no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6" name="Rettangolo 15"/>
          <p:cNvSpPr/>
          <p:nvPr/>
        </p:nvSpPr>
        <p:spPr>
          <a:xfrm>
            <a:off x="2843213" y="4652963"/>
            <a:ext cx="6049962" cy="288925"/>
          </a:xfrm>
          <a:prstGeom prst="rect">
            <a:avLst/>
          </a:prstGeom>
          <a:no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Righ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downRigh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strips(downRigh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6"/>
          <p:cNvSpPr txBox="1">
            <a:spLocks noChangeArrowheads="1"/>
          </p:cNvSpPr>
          <p:nvPr/>
        </p:nvSpPr>
        <p:spPr bwMode="auto">
          <a:xfrm>
            <a:off x="4140200" y="1125538"/>
            <a:ext cx="184150" cy="336550"/>
          </a:xfrm>
          <a:prstGeom prst="rect">
            <a:avLst/>
          </a:prstGeom>
          <a:noFill/>
          <a:ln w="9525" algn="ctr">
            <a:noFill/>
            <a:miter lim="800000"/>
            <a:headEnd/>
            <a:tailEnd/>
          </a:ln>
        </p:spPr>
        <p:txBody>
          <a:bodyPr wrap="none">
            <a:spAutoFit/>
          </a:bodyPr>
          <a:lstStyle/>
          <a:p>
            <a:pPr eaLnBrk="0" hangingPunct="0"/>
            <a:endParaRPr lang="en-US" sz="1600">
              <a:cs typeface="Arial" charset="0"/>
            </a:endParaRPr>
          </a:p>
        </p:txBody>
      </p:sp>
      <p:pic>
        <p:nvPicPr>
          <p:cNvPr id="62466" name="Picture 13"/>
          <p:cNvPicPr>
            <a:picLocks noChangeAspect="1" noChangeArrowheads="1"/>
          </p:cNvPicPr>
          <p:nvPr/>
        </p:nvPicPr>
        <p:blipFill>
          <a:blip r:embed="rId3" cstate="print"/>
          <a:srcRect/>
          <a:stretch>
            <a:fillRect/>
          </a:stretch>
        </p:blipFill>
        <p:spPr bwMode="auto">
          <a:xfrm>
            <a:off x="8201025" y="0"/>
            <a:ext cx="942975" cy="1171575"/>
          </a:xfrm>
          <a:prstGeom prst="rect">
            <a:avLst/>
          </a:prstGeom>
          <a:noFill/>
          <a:ln w="9525">
            <a:noFill/>
            <a:miter lim="800000"/>
            <a:headEnd/>
            <a:tailEnd/>
          </a:ln>
        </p:spPr>
      </p:pic>
      <p:pic>
        <p:nvPicPr>
          <p:cNvPr id="62467" name="Picture 47" descr="tavola5"/>
          <p:cNvPicPr>
            <a:picLocks noChangeAspect="1" noChangeArrowheads="1"/>
          </p:cNvPicPr>
          <p:nvPr/>
        </p:nvPicPr>
        <p:blipFill>
          <a:blip r:embed="rId4" cstate="print"/>
          <a:srcRect/>
          <a:stretch>
            <a:fillRect/>
          </a:stretch>
        </p:blipFill>
        <p:spPr bwMode="auto">
          <a:xfrm>
            <a:off x="638175" y="1341438"/>
            <a:ext cx="8505825" cy="3382962"/>
          </a:xfrm>
          <a:prstGeom prst="rect">
            <a:avLst/>
          </a:prstGeom>
          <a:noFill/>
          <a:ln w="9525">
            <a:noFill/>
            <a:miter lim="800000"/>
            <a:headEnd/>
            <a:tailEnd/>
          </a:ln>
        </p:spPr>
      </p:pic>
      <p:sp>
        <p:nvSpPr>
          <p:cNvPr id="10" name="Rettangolo 9"/>
          <p:cNvSpPr/>
          <p:nvPr/>
        </p:nvSpPr>
        <p:spPr>
          <a:xfrm>
            <a:off x="3779838" y="2852738"/>
            <a:ext cx="1728787" cy="576262"/>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1" name="Rettangolo 10"/>
          <p:cNvSpPr/>
          <p:nvPr/>
        </p:nvSpPr>
        <p:spPr>
          <a:xfrm>
            <a:off x="5508625" y="3429000"/>
            <a:ext cx="1727200" cy="576263"/>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2" name="Rettangolo 11"/>
          <p:cNvSpPr/>
          <p:nvPr/>
        </p:nvSpPr>
        <p:spPr>
          <a:xfrm>
            <a:off x="7297738" y="4065588"/>
            <a:ext cx="1727200" cy="576262"/>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2471" name="CasellaDiTesto 13"/>
          <p:cNvSpPr txBox="1">
            <a:spLocks noChangeArrowheads="1"/>
          </p:cNvSpPr>
          <p:nvPr/>
        </p:nvSpPr>
        <p:spPr bwMode="auto">
          <a:xfrm>
            <a:off x="6156325" y="2924175"/>
            <a:ext cx="503238" cy="369888"/>
          </a:xfrm>
          <a:prstGeom prst="rect">
            <a:avLst/>
          </a:prstGeom>
          <a:solidFill>
            <a:schemeClr val="bg1"/>
          </a:solidFill>
          <a:ln w="9525">
            <a:noFill/>
            <a:miter lim="800000"/>
            <a:headEnd/>
            <a:tailEnd/>
          </a:ln>
        </p:spPr>
        <p:txBody>
          <a:bodyPr>
            <a:spAutoFit/>
          </a:bodyPr>
          <a:lstStyle/>
          <a:p>
            <a:r>
              <a:rPr lang="it-IT">
                <a:solidFill>
                  <a:schemeClr val="tx2"/>
                </a:solidFill>
                <a:latin typeface="Arial Narrow" pitchFamily="34" charset="0"/>
              </a:rPr>
              <a:t>15</a:t>
            </a:r>
          </a:p>
        </p:txBody>
      </p:sp>
      <p:sp>
        <p:nvSpPr>
          <p:cNvPr id="62472" name="CasellaDiTesto 15"/>
          <p:cNvSpPr txBox="1">
            <a:spLocks noChangeArrowheads="1"/>
          </p:cNvSpPr>
          <p:nvPr/>
        </p:nvSpPr>
        <p:spPr bwMode="auto">
          <a:xfrm>
            <a:off x="7885113" y="2924175"/>
            <a:ext cx="503237" cy="369888"/>
          </a:xfrm>
          <a:prstGeom prst="rect">
            <a:avLst/>
          </a:prstGeom>
          <a:solidFill>
            <a:schemeClr val="bg1"/>
          </a:solidFill>
          <a:ln w="9525">
            <a:noFill/>
            <a:miter lim="800000"/>
            <a:headEnd/>
            <a:tailEnd/>
          </a:ln>
        </p:spPr>
        <p:txBody>
          <a:bodyPr>
            <a:spAutoFit/>
          </a:bodyPr>
          <a:lstStyle/>
          <a:p>
            <a:r>
              <a:rPr lang="it-IT">
                <a:solidFill>
                  <a:schemeClr val="tx2"/>
                </a:solidFill>
                <a:latin typeface="Arial Narrow" pitchFamily="34" charset="0"/>
              </a:rPr>
              <a:t>12</a:t>
            </a:r>
          </a:p>
        </p:txBody>
      </p:sp>
      <p:sp>
        <p:nvSpPr>
          <p:cNvPr id="62473" name="CasellaDiTesto 16"/>
          <p:cNvSpPr txBox="1">
            <a:spLocks noChangeArrowheads="1"/>
          </p:cNvSpPr>
          <p:nvPr/>
        </p:nvSpPr>
        <p:spPr bwMode="auto">
          <a:xfrm>
            <a:off x="3924300" y="3500438"/>
            <a:ext cx="1079500" cy="369887"/>
          </a:xfrm>
          <a:prstGeom prst="rect">
            <a:avLst/>
          </a:prstGeom>
          <a:solidFill>
            <a:schemeClr val="bg1"/>
          </a:solidFill>
          <a:ln w="9525">
            <a:noFill/>
            <a:miter lim="800000"/>
            <a:headEnd/>
            <a:tailEnd/>
          </a:ln>
        </p:spPr>
        <p:txBody>
          <a:bodyPr>
            <a:spAutoFit/>
          </a:bodyPr>
          <a:lstStyle/>
          <a:p>
            <a:r>
              <a:rPr lang="it-IT">
                <a:solidFill>
                  <a:schemeClr val="tx2"/>
                </a:solidFill>
                <a:latin typeface="Arial Narrow" pitchFamily="34" charset="0"/>
              </a:rPr>
              <a:t>6</a:t>
            </a:r>
          </a:p>
        </p:txBody>
      </p:sp>
      <p:sp>
        <p:nvSpPr>
          <p:cNvPr id="62474" name="CasellaDiTesto 17"/>
          <p:cNvSpPr txBox="1">
            <a:spLocks noChangeArrowheads="1"/>
          </p:cNvSpPr>
          <p:nvPr/>
        </p:nvSpPr>
        <p:spPr bwMode="auto">
          <a:xfrm>
            <a:off x="4067175" y="4149725"/>
            <a:ext cx="1081088" cy="368300"/>
          </a:xfrm>
          <a:prstGeom prst="rect">
            <a:avLst/>
          </a:prstGeom>
          <a:solidFill>
            <a:schemeClr val="bg1"/>
          </a:solidFill>
          <a:ln w="9525">
            <a:noFill/>
            <a:miter lim="800000"/>
            <a:headEnd/>
            <a:tailEnd/>
          </a:ln>
        </p:spPr>
        <p:txBody>
          <a:bodyPr>
            <a:spAutoFit/>
          </a:bodyPr>
          <a:lstStyle/>
          <a:p>
            <a:pPr algn="ctr"/>
            <a:r>
              <a:rPr lang="it-IT">
                <a:solidFill>
                  <a:schemeClr val="tx2"/>
                </a:solidFill>
                <a:latin typeface="Arial Narrow" pitchFamily="34" charset="0"/>
              </a:rPr>
              <a:t>23</a:t>
            </a:r>
          </a:p>
        </p:txBody>
      </p:sp>
      <p:sp>
        <p:nvSpPr>
          <p:cNvPr id="62475" name="CasellaDiTesto 18"/>
          <p:cNvSpPr txBox="1">
            <a:spLocks noChangeArrowheads="1"/>
          </p:cNvSpPr>
          <p:nvPr/>
        </p:nvSpPr>
        <p:spPr bwMode="auto">
          <a:xfrm>
            <a:off x="684213" y="4941888"/>
            <a:ext cx="8135937" cy="1200150"/>
          </a:xfrm>
          <a:prstGeom prst="rect">
            <a:avLst/>
          </a:prstGeom>
          <a:solidFill>
            <a:schemeClr val="accent1"/>
          </a:solidFill>
          <a:ln w="9525">
            <a:noFill/>
            <a:miter lim="800000"/>
            <a:headEnd/>
            <a:tailEnd/>
          </a:ln>
        </p:spPr>
        <p:txBody>
          <a:bodyPr>
            <a:spAutoFit/>
          </a:bodyPr>
          <a:lstStyle/>
          <a:p>
            <a:pPr marL="363538" indent="-276225">
              <a:buFont typeface="Wingdings" pitchFamily="2" charset="2"/>
              <a:buChar char="v"/>
            </a:pPr>
            <a:r>
              <a:rPr lang="it-IT">
                <a:solidFill>
                  <a:schemeClr val="bg1"/>
                </a:solidFill>
              </a:rPr>
              <a:t>Gli studenti della scuola hanno conseguito risultati omogenei  nelle due prove? </a:t>
            </a:r>
          </a:p>
          <a:p>
            <a:pPr marL="363538" indent="-276225">
              <a:buFont typeface="Wingdings" pitchFamily="2" charset="2"/>
              <a:buChar char="v"/>
            </a:pPr>
            <a:endParaRPr lang="it-IT">
              <a:solidFill>
                <a:schemeClr val="bg1"/>
              </a:solidFill>
            </a:endParaRPr>
          </a:p>
          <a:p>
            <a:pPr marL="363538" indent="-276225">
              <a:buFont typeface="Wingdings" pitchFamily="2" charset="2"/>
              <a:buChar char="v"/>
            </a:pPr>
            <a:r>
              <a:rPr lang="it-IT">
                <a:solidFill>
                  <a:schemeClr val="bg1"/>
                </a:solidFill>
              </a:rPr>
              <a:t>Quanti sono gli studenti i cui risultati sono anomali?</a:t>
            </a:r>
          </a:p>
        </p:txBody>
      </p:sp>
      <p:sp>
        <p:nvSpPr>
          <p:cNvPr id="62476" name="CasellaDiTesto 16"/>
          <p:cNvSpPr txBox="1">
            <a:spLocks noChangeArrowheads="1"/>
          </p:cNvSpPr>
          <p:nvPr/>
        </p:nvSpPr>
        <p:spPr bwMode="auto">
          <a:xfrm>
            <a:off x="3995738" y="3500438"/>
            <a:ext cx="1223962" cy="369887"/>
          </a:xfrm>
          <a:prstGeom prst="rect">
            <a:avLst/>
          </a:prstGeom>
          <a:solidFill>
            <a:schemeClr val="bg1"/>
          </a:solidFill>
          <a:ln w="9525">
            <a:noFill/>
            <a:miter lim="800000"/>
            <a:headEnd/>
            <a:tailEnd/>
          </a:ln>
        </p:spPr>
        <p:txBody>
          <a:bodyPr>
            <a:spAutoFit/>
          </a:bodyPr>
          <a:lstStyle/>
          <a:p>
            <a:pPr algn="ctr"/>
            <a:r>
              <a:rPr lang="it-IT">
                <a:solidFill>
                  <a:schemeClr val="tx2"/>
                </a:solidFill>
                <a:latin typeface="Arial Narrow" pitchFamily="34" charset="0"/>
              </a:rPr>
              <a:t>6</a:t>
            </a:r>
          </a:p>
        </p:txBody>
      </p:sp>
      <p:sp>
        <p:nvSpPr>
          <p:cNvPr id="62477" name="CasellaDiTesto 16"/>
          <p:cNvSpPr txBox="1">
            <a:spLocks noChangeArrowheads="1"/>
          </p:cNvSpPr>
          <p:nvPr/>
        </p:nvSpPr>
        <p:spPr bwMode="auto">
          <a:xfrm>
            <a:off x="7596188" y="4149725"/>
            <a:ext cx="1079500" cy="369888"/>
          </a:xfrm>
          <a:prstGeom prst="rect">
            <a:avLst/>
          </a:prstGeom>
          <a:solidFill>
            <a:schemeClr val="bg1"/>
          </a:solidFill>
          <a:ln w="9525">
            <a:noFill/>
            <a:miter lim="800000"/>
            <a:headEnd/>
            <a:tailEnd/>
          </a:ln>
        </p:spPr>
        <p:txBody>
          <a:bodyPr>
            <a:spAutoFit/>
          </a:bodyPr>
          <a:lstStyle/>
          <a:p>
            <a:pPr algn="ctr"/>
            <a:r>
              <a:rPr lang="it-IT">
                <a:solidFill>
                  <a:schemeClr val="tx2"/>
                </a:solidFill>
                <a:latin typeface="Arial Narrow" pitchFamily="34" charset="0"/>
              </a:rPr>
              <a:t>44</a:t>
            </a:r>
          </a:p>
        </p:txBody>
      </p:sp>
      <p:sp>
        <p:nvSpPr>
          <p:cNvPr id="62478" name="CasellaDiTesto 16"/>
          <p:cNvSpPr txBox="1">
            <a:spLocks noChangeArrowheads="1"/>
          </p:cNvSpPr>
          <p:nvPr/>
        </p:nvSpPr>
        <p:spPr bwMode="auto">
          <a:xfrm>
            <a:off x="5795963" y="4149725"/>
            <a:ext cx="1079500" cy="369888"/>
          </a:xfrm>
          <a:prstGeom prst="rect">
            <a:avLst/>
          </a:prstGeom>
          <a:solidFill>
            <a:schemeClr val="bg1"/>
          </a:solidFill>
          <a:ln w="9525">
            <a:noFill/>
            <a:miter lim="800000"/>
            <a:headEnd/>
            <a:tailEnd/>
          </a:ln>
        </p:spPr>
        <p:txBody>
          <a:bodyPr>
            <a:spAutoFit/>
          </a:bodyPr>
          <a:lstStyle/>
          <a:p>
            <a:pPr algn="ctr"/>
            <a:r>
              <a:rPr lang="it-IT">
                <a:solidFill>
                  <a:schemeClr val="tx2"/>
                </a:solidFill>
                <a:latin typeface="Arial Narrow" pitchFamily="34" charset="0"/>
              </a:rPr>
              <a:t>7</a:t>
            </a:r>
          </a:p>
        </p:txBody>
      </p:sp>
      <p:sp>
        <p:nvSpPr>
          <p:cNvPr id="62479" name="CasellaDiTesto 16"/>
          <p:cNvSpPr txBox="1">
            <a:spLocks noChangeArrowheads="1"/>
          </p:cNvSpPr>
          <p:nvPr/>
        </p:nvSpPr>
        <p:spPr bwMode="auto">
          <a:xfrm>
            <a:off x="7524750" y="3500438"/>
            <a:ext cx="1079500" cy="369887"/>
          </a:xfrm>
          <a:prstGeom prst="rect">
            <a:avLst/>
          </a:prstGeom>
          <a:solidFill>
            <a:schemeClr val="bg1"/>
          </a:solidFill>
          <a:ln w="9525">
            <a:noFill/>
            <a:miter lim="800000"/>
            <a:headEnd/>
            <a:tailEnd/>
          </a:ln>
        </p:spPr>
        <p:txBody>
          <a:bodyPr>
            <a:spAutoFit/>
          </a:bodyPr>
          <a:lstStyle/>
          <a:p>
            <a:pPr algn="ctr"/>
            <a:r>
              <a:rPr lang="it-IT">
                <a:solidFill>
                  <a:schemeClr val="tx2"/>
                </a:solidFill>
                <a:latin typeface="Arial Narrow" pitchFamily="34" charset="0"/>
              </a:rPr>
              <a:t>14</a:t>
            </a:r>
          </a:p>
        </p:txBody>
      </p:sp>
      <p:sp>
        <p:nvSpPr>
          <p:cNvPr id="62480" name="CasellaDiTesto 16"/>
          <p:cNvSpPr txBox="1">
            <a:spLocks noChangeArrowheads="1"/>
          </p:cNvSpPr>
          <p:nvPr/>
        </p:nvSpPr>
        <p:spPr bwMode="auto">
          <a:xfrm>
            <a:off x="5795963" y="3500438"/>
            <a:ext cx="1079500" cy="369887"/>
          </a:xfrm>
          <a:prstGeom prst="rect">
            <a:avLst/>
          </a:prstGeom>
          <a:solidFill>
            <a:schemeClr val="bg1"/>
          </a:solidFill>
          <a:ln w="9525">
            <a:noFill/>
            <a:miter lim="800000"/>
            <a:headEnd/>
            <a:tailEnd/>
          </a:ln>
        </p:spPr>
        <p:txBody>
          <a:bodyPr>
            <a:spAutoFit/>
          </a:bodyPr>
          <a:lstStyle/>
          <a:p>
            <a:pPr algn="ctr"/>
            <a:r>
              <a:rPr lang="it-IT">
                <a:solidFill>
                  <a:schemeClr val="tx2"/>
                </a:solidFill>
                <a:latin typeface="Arial Narrow" pitchFamily="34" charset="0"/>
              </a:rPr>
              <a:t>20</a:t>
            </a:r>
          </a:p>
        </p:txBody>
      </p:sp>
      <p:sp>
        <p:nvSpPr>
          <p:cNvPr id="62481" name="CasellaDiTesto 9"/>
          <p:cNvSpPr txBox="1">
            <a:spLocks noChangeArrowheads="1"/>
          </p:cNvSpPr>
          <p:nvPr/>
        </p:nvSpPr>
        <p:spPr bwMode="auto">
          <a:xfrm>
            <a:off x="468313" y="260350"/>
            <a:ext cx="6911975" cy="831850"/>
          </a:xfrm>
          <a:prstGeom prst="rect">
            <a:avLst/>
          </a:prstGeom>
          <a:noFill/>
          <a:ln w="9525">
            <a:noFill/>
            <a:miter lim="800000"/>
            <a:headEnd/>
            <a:tailEnd/>
          </a:ln>
        </p:spPr>
        <p:txBody>
          <a:bodyPr>
            <a:spAutoFit/>
          </a:bodyPr>
          <a:lstStyle/>
          <a:p>
            <a:r>
              <a:rPr lang="it-IT" sz="2400" b="1">
                <a:solidFill>
                  <a:srgbClr val="336699"/>
                </a:solidFill>
              </a:rPr>
              <a:t>Confronto della distribuzione dei livelli di apprendimento nelle due prove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1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Right)">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downRigh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44" descr="confronto_livelli"/>
          <p:cNvPicPr>
            <a:picLocks noChangeAspect="1" noChangeArrowheads="1"/>
          </p:cNvPicPr>
          <p:nvPr/>
        </p:nvPicPr>
        <p:blipFill>
          <a:blip r:embed="rId2" cstate="print"/>
          <a:srcRect/>
          <a:stretch>
            <a:fillRect/>
          </a:stretch>
        </p:blipFill>
        <p:spPr bwMode="auto">
          <a:xfrm>
            <a:off x="179388" y="1484313"/>
            <a:ext cx="8840787" cy="3756025"/>
          </a:xfrm>
          <a:prstGeom prst="rect">
            <a:avLst/>
          </a:prstGeom>
          <a:noFill/>
          <a:ln w="9525">
            <a:noFill/>
            <a:miter lim="800000"/>
            <a:headEnd/>
            <a:tailEnd/>
          </a:ln>
        </p:spPr>
      </p:pic>
      <p:sp>
        <p:nvSpPr>
          <p:cNvPr id="68610" name="Text Box 9"/>
          <p:cNvSpPr txBox="1">
            <a:spLocks noChangeArrowheads="1"/>
          </p:cNvSpPr>
          <p:nvPr/>
        </p:nvSpPr>
        <p:spPr bwMode="auto">
          <a:xfrm>
            <a:off x="323850" y="260350"/>
            <a:ext cx="7777163" cy="523875"/>
          </a:xfrm>
          <a:prstGeom prst="rect">
            <a:avLst/>
          </a:prstGeom>
          <a:noFill/>
          <a:ln w="9525">
            <a:noFill/>
            <a:miter lim="800000"/>
            <a:headEnd/>
            <a:tailEnd/>
          </a:ln>
        </p:spPr>
        <p:txBody>
          <a:bodyPr>
            <a:spAutoFit/>
          </a:bodyPr>
          <a:lstStyle/>
          <a:p>
            <a:pPr>
              <a:spcBef>
                <a:spcPct val="50000"/>
              </a:spcBef>
            </a:pPr>
            <a:r>
              <a:rPr lang="it-IT" sz="2800" b="1">
                <a:solidFill>
                  <a:srgbClr val="006699"/>
                </a:solidFill>
              </a:rPr>
              <a:t>Riflettere sui risultati per livelli scolastici</a:t>
            </a:r>
          </a:p>
        </p:txBody>
      </p:sp>
      <p:sp>
        <p:nvSpPr>
          <p:cNvPr id="33797" name="Line 5"/>
          <p:cNvSpPr>
            <a:spLocks noChangeShapeType="1"/>
          </p:cNvSpPr>
          <p:nvPr/>
        </p:nvSpPr>
        <p:spPr bwMode="auto">
          <a:xfrm>
            <a:off x="611188" y="3284538"/>
            <a:ext cx="8208962" cy="0"/>
          </a:xfrm>
          <a:prstGeom prst="line">
            <a:avLst/>
          </a:prstGeom>
          <a:noFill/>
          <a:ln w="38100">
            <a:solidFill>
              <a:srgbClr val="FF0000"/>
            </a:solidFill>
            <a:prstDash val="dash"/>
            <a:round/>
            <a:headEnd/>
            <a:tailEnd/>
          </a:ln>
        </p:spPr>
        <p:txBody>
          <a:bodyPr/>
          <a:lstStyle/>
          <a:p>
            <a:endParaRPr lang="it-IT"/>
          </a:p>
        </p:txBody>
      </p:sp>
      <p:grpSp>
        <p:nvGrpSpPr>
          <p:cNvPr id="2" name="Gruppo 13"/>
          <p:cNvGrpSpPr>
            <a:grpSpLocks/>
          </p:cNvGrpSpPr>
          <p:nvPr/>
        </p:nvGrpSpPr>
        <p:grpSpPr bwMode="auto">
          <a:xfrm>
            <a:off x="755650" y="3284538"/>
            <a:ext cx="1871663" cy="2665412"/>
            <a:chOff x="755650" y="3284538"/>
            <a:chExt cx="1871663" cy="2665412"/>
          </a:xfrm>
        </p:grpSpPr>
        <p:sp>
          <p:nvSpPr>
            <p:cNvPr id="68623" name="Line 6"/>
            <p:cNvSpPr>
              <a:spLocks noChangeShapeType="1"/>
            </p:cNvSpPr>
            <p:nvPr/>
          </p:nvSpPr>
          <p:spPr bwMode="auto">
            <a:xfrm flipV="1">
              <a:off x="1692275" y="3284538"/>
              <a:ext cx="0" cy="1439862"/>
            </a:xfrm>
            <a:prstGeom prst="line">
              <a:avLst/>
            </a:prstGeom>
            <a:noFill/>
            <a:ln w="41275">
              <a:solidFill>
                <a:srgbClr val="0000FF"/>
              </a:solidFill>
              <a:round/>
              <a:headEnd/>
              <a:tailEnd type="triangle" w="med" len="med"/>
            </a:ln>
          </p:spPr>
          <p:txBody>
            <a:bodyPr/>
            <a:lstStyle/>
            <a:p>
              <a:endParaRPr lang="it-IT"/>
            </a:p>
          </p:txBody>
        </p:sp>
        <p:sp>
          <p:nvSpPr>
            <p:cNvPr id="68624" name="Oval 7"/>
            <p:cNvSpPr>
              <a:spLocks noChangeArrowheads="1"/>
            </p:cNvSpPr>
            <p:nvPr/>
          </p:nvSpPr>
          <p:spPr bwMode="auto">
            <a:xfrm>
              <a:off x="755650" y="5084763"/>
              <a:ext cx="1871663" cy="865187"/>
            </a:xfrm>
            <a:prstGeom prst="ellipse">
              <a:avLst/>
            </a:prstGeom>
            <a:noFill/>
            <a:ln w="41275">
              <a:solidFill>
                <a:srgbClr val="FF0000"/>
              </a:solidFill>
              <a:round/>
              <a:headEnd/>
              <a:tailEnd/>
            </a:ln>
          </p:spPr>
          <p:txBody>
            <a:bodyPr wrap="none" anchor="ctr"/>
            <a:lstStyle/>
            <a:p>
              <a:pPr algn="ctr"/>
              <a:r>
                <a:rPr lang="it-IT"/>
                <a:t>Media Nazionale</a:t>
              </a:r>
            </a:p>
          </p:txBody>
        </p:sp>
      </p:grpSp>
      <p:grpSp>
        <p:nvGrpSpPr>
          <p:cNvPr id="3" name="Gruppo 14"/>
          <p:cNvGrpSpPr>
            <a:grpSpLocks/>
          </p:cNvGrpSpPr>
          <p:nvPr/>
        </p:nvGrpSpPr>
        <p:grpSpPr bwMode="auto">
          <a:xfrm>
            <a:off x="2771775" y="3284538"/>
            <a:ext cx="2016125" cy="3168650"/>
            <a:chOff x="2771775" y="3284538"/>
            <a:chExt cx="2016125" cy="3168650"/>
          </a:xfrm>
        </p:grpSpPr>
        <p:sp>
          <p:nvSpPr>
            <p:cNvPr id="68621" name="Line 8"/>
            <p:cNvSpPr>
              <a:spLocks noChangeShapeType="1"/>
            </p:cNvSpPr>
            <p:nvPr/>
          </p:nvSpPr>
          <p:spPr bwMode="auto">
            <a:xfrm flipV="1">
              <a:off x="3708400" y="3284538"/>
              <a:ext cx="0" cy="1439862"/>
            </a:xfrm>
            <a:prstGeom prst="line">
              <a:avLst/>
            </a:prstGeom>
            <a:noFill/>
            <a:ln w="41275">
              <a:solidFill>
                <a:srgbClr val="0000FF"/>
              </a:solidFill>
              <a:round/>
              <a:headEnd/>
              <a:tailEnd type="triangle" w="med" len="med"/>
            </a:ln>
          </p:spPr>
          <p:txBody>
            <a:bodyPr/>
            <a:lstStyle/>
            <a:p>
              <a:endParaRPr lang="it-IT"/>
            </a:p>
          </p:txBody>
        </p:sp>
        <p:sp>
          <p:nvSpPr>
            <p:cNvPr id="68622" name="Oval 9"/>
            <p:cNvSpPr>
              <a:spLocks noChangeArrowheads="1"/>
            </p:cNvSpPr>
            <p:nvPr/>
          </p:nvSpPr>
          <p:spPr bwMode="auto">
            <a:xfrm>
              <a:off x="2771775" y="5013325"/>
              <a:ext cx="2016125" cy="1439863"/>
            </a:xfrm>
            <a:prstGeom prst="ellipse">
              <a:avLst/>
            </a:prstGeom>
            <a:noFill/>
            <a:ln w="41275">
              <a:solidFill>
                <a:srgbClr val="FF0000"/>
              </a:solidFill>
              <a:round/>
              <a:headEnd/>
              <a:tailEnd/>
            </a:ln>
          </p:spPr>
          <p:txBody>
            <a:bodyPr anchor="ctr"/>
            <a:lstStyle/>
            <a:p>
              <a:pPr algn="ctr"/>
              <a:r>
                <a:rPr lang="it-IT"/>
                <a:t>Media Nazionale dei soli studenti italiani</a:t>
              </a:r>
            </a:p>
          </p:txBody>
        </p:sp>
      </p:grpSp>
      <p:grpSp>
        <p:nvGrpSpPr>
          <p:cNvPr id="4" name="Gruppo 16"/>
          <p:cNvGrpSpPr>
            <a:grpSpLocks/>
          </p:cNvGrpSpPr>
          <p:nvPr/>
        </p:nvGrpSpPr>
        <p:grpSpPr bwMode="auto">
          <a:xfrm>
            <a:off x="6948488" y="3284538"/>
            <a:ext cx="1835150" cy="2663825"/>
            <a:chOff x="6948488" y="3284538"/>
            <a:chExt cx="1835150" cy="2663825"/>
          </a:xfrm>
        </p:grpSpPr>
        <p:sp>
          <p:nvSpPr>
            <p:cNvPr id="68619" name="Oval 12"/>
            <p:cNvSpPr>
              <a:spLocks noChangeArrowheads="1"/>
            </p:cNvSpPr>
            <p:nvPr/>
          </p:nvSpPr>
          <p:spPr bwMode="auto">
            <a:xfrm>
              <a:off x="6948488" y="5084763"/>
              <a:ext cx="1835150" cy="863600"/>
            </a:xfrm>
            <a:prstGeom prst="ellipse">
              <a:avLst/>
            </a:prstGeom>
            <a:noFill/>
            <a:ln w="41275">
              <a:solidFill>
                <a:srgbClr val="FF0000"/>
              </a:solidFill>
              <a:round/>
              <a:headEnd/>
              <a:tailEnd/>
            </a:ln>
          </p:spPr>
          <p:txBody>
            <a:bodyPr anchor="ctr"/>
            <a:lstStyle/>
            <a:p>
              <a:pPr algn="ctr"/>
              <a:r>
                <a:rPr lang="it-IT"/>
                <a:t>Media nazionale</a:t>
              </a:r>
            </a:p>
          </p:txBody>
        </p:sp>
        <p:sp>
          <p:nvSpPr>
            <p:cNvPr id="68620" name="Line 13"/>
            <p:cNvSpPr>
              <a:spLocks noChangeShapeType="1"/>
            </p:cNvSpPr>
            <p:nvPr/>
          </p:nvSpPr>
          <p:spPr bwMode="auto">
            <a:xfrm flipV="1">
              <a:off x="7812088" y="3284538"/>
              <a:ext cx="0" cy="1439862"/>
            </a:xfrm>
            <a:prstGeom prst="line">
              <a:avLst/>
            </a:prstGeom>
            <a:noFill/>
            <a:ln w="41275">
              <a:solidFill>
                <a:srgbClr val="0000FF"/>
              </a:solidFill>
              <a:round/>
              <a:headEnd/>
              <a:tailEnd type="triangle" w="med" len="med"/>
            </a:ln>
          </p:spPr>
          <p:txBody>
            <a:bodyPr/>
            <a:lstStyle/>
            <a:p>
              <a:endParaRPr lang="it-IT"/>
            </a:p>
          </p:txBody>
        </p:sp>
      </p:grpSp>
      <p:pic>
        <p:nvPicPr>
          <p:cNvPr id="68615" name="Picture 13"/>
          <p:cNvPicPr>
            <a:picLocks noChangeAspect="1" noChangeArrowheads="1"/>
          </p:cNvPicPr>
          <p:nvPr/>
        </p:nvPicPr>
        <p:blipFill>
          <a:blip r:embed="rId3" cstate="print"/>
          <a:srcRect/>
          <a:stretch>
            <a:fillRect/>
          </a:stretch>
        </p:blipFill>
        <p:spPr bwMode="auto">
          <a:xfrm>
            <a:off x="8201025" y="0"/>
            <a:ext cx="942975" cy="1171575"/>
          </a:xfrm>
          <a:prstGeom prst="rect">
            <a:avLst/>
          </a:prstGeom>
          <a:noFill/>
          <a:ln w="9525">
            <a:noFill/>
            <a:miter lim="800000"/>
            <a:headEnd/>
            <a:tailEnd/>
          </a:ln>
        </p:spPr>
      </p:pic>
      <p:grpSp>
        <p:nvGrpSpPr>
          <p:cNvPr id="5" name="Gruppo 24"/>
          <p:cNvGrpSpPr>
            <a:grpSpLocks/>
          </p:cNvGrpSpPr>
          <p:nvPr/>
        </p:nvGrpSpPr>
        <p:grpSpPr bwMode="auto">
          <a:xfrm>
            <a:off x="4787900" y="3357563"/>
            <a:ext cx="2016125" cy="3168650"/>
            <a:chOff x="2771775" y="3284538"/>
            <a:chExt cx="2016125" cy="3168650"/>
          </a:xfrm>
        </p:grpSpPr>
        <p:sp>
          <p:nvSpPr>
            <p:cNvPr id="68617" name="Line 8"/>
            <p:cNvSpPr>
              <a:spLocks noChangeShapeType="1"/>
            </p:cNvSpPr>
            <p:nvPr/>
          </p:nvSpPr>
          <p:spPr bwMode="auto">
            <a:xfrm flipV="1">
              <a:off x="3708400" y="3284538"/>
              <a:ext cx="0" cy="1439862"/>
            </a:xfrm>
            <a:prstGeom prst="line">
              <a:avLst/>
            </a:prstGeom>
            <a:noFill/>
            <a:ln w="41275">
              <a:solidFill>
                <a:srgbClr val="0000FF"/>
              </a:solidFill>
              <a:round/>
              <a:headEnd/>
              <a:tailEnd type="triangle" w="med" len="med"/>
            </a:ln>
          </p:spPr>
          <p:txBody>
            <a:bodyPr/>
            <a:lstStyle/>
            <a:p>
              <a:endParaRPr lang="it-IT"/>
            </a:p>
          </p:txBody>
        </p:sp>
        <p:sp>
          <p:nvSpPr>
            <p:cNvPr id="68618" name="Oval 9"/>
            <p:cNvSpPr>
              <a:spLocks noChangeArrowheads="1"/>
            </p:cNvSpPr>
            <p:nvPr/>
          </p:nvSpPr>
          <p:spPr bwMode="auto">
            <a:xfrm>
              <a:off x="2771775" y="5013325"/>
              <a:ext cx="2016125" cy="1439863"/>
            </a:xfrm>
            <a:prstGeom prst="ellipse">
              <a:avLst/>
            </a:prstGeom>
            <a:noFill/>
            <a:ln w="41275">
              <a:solidFill>
                <a:srgbClr val="FF0000"/>
              </a:solidFill>
              <a:round/>
              <a:headEnd/>
              <a:tailEnd/>
            </a:ln>
          </p:spPr>
          <p:txBody>
            <a:bodyPr anchor="ctr"/>
            <a:lstStyle/>
            <a:p>
              <a:pPr algn="ctr"/>
              <a:r>
                <a:rPr lang="it-IT"/>
                <a:t>Media di una scuola con ESCS simile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strips(downRight)">
                                      <p:cBhvr>
                                        <p:cTn id="7" dur="2000"/>
                                        <p:tgtEl>
                                          <p:spTgt spid="337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23850" y="549275"/>
            <a:ext cx="8496300" cy="5816600"/>
          </a:xfrm>
          <a:prstGeom prst="rect">
            <a:avLst/>
          </a:prstGeom>
          <a:solidFill>
            <a:schemeClr val="bg1"/>
          </a:solidFill>
          <a:ln w="76200" cmpd="tri">
            <a:solidFill>
              <a:srgbClr val="CC0000"/>
            </a:solidFill>
            <a:miter lim="800000"/>
            <a:headEnd/>
            <a:tailEnd/>
          </a:ln>
        </p:spPr>
        <p:txBody>
          <a:bodyPr>
            <a:spAutoFit/>
          </a:bodyPr>
          <a:lstStyle/>
          <a:p>
            <a:pPr marL="342900" indent="-342900"/>
            <a:r>
              <a:rPr lang="it-IT" sz="2400" b="1"/>
              <a:t>Legge 10/2011</a:t>
            </a:r>
          </a:p>
          <a:p>
            <a:pPr marL="342900" indent="-342900"/>
            <a:endParaRPr lang="it-IT" sz="2400" b="1"/>
          </a:p>
          <a:p>
            <a:pPr marL="342900" indent="-342900"/>
            <a:r>
              <a:rPr lang="it-IT" b="1" i="1"/>
              <a:t>comma (4-octiesdecies)</a:t>
            </a:r>
            <a:r>
              <a:rPr lang="it-IT" b="1"/>
              <a:t> </a:t>
            </a:r>
          </a:p>
          <a:p>
            <a:pPr marL="342900" indent="-342900"/>
            <a:r>
              <a:rPr lang="it-IT"/>
              <a:t>“Con regolamento da emanare … è individuato </a:t>
            </a:r>
            <a:r>
              <a:rPr lang="it-IT" b="1"/>
              <a:t>il sistema nazionale di valutazione che si articola</a:t>
            </a:r>
            <a:r>
              <a:rPr lang="it-IT"/>
              <a:t>:</a:t>
            </a:r>
          </a:p>
          <a:p>
            <a:pPr marL="342900" indent="-342900"/>
            <a:endParaRPr lang="it-IT"/>
          </a:p>
          <a:p>
            <a:pPr marL="342900" indent="-342900" algn="ctr">
              <a:buFontTx/>
              <a:buAutoNum type="alphaLcParenR"/>
            </a:pPr>
            <a:r>
              <a:rPr lang="it-IT" b="1" i="1"/>
              <a:t>nell’istituto nazionale di documentazione, innovazione e ricerca educativa</a:t>
            </a:r>
            <a:r>
              <a:rPr lang="it-IT" i="1"/>
              <a:t> con compiti di sostegno ai processi di miglioramento e innovazione educativa, di formazione in servizio del personale della scuola e di documentazione e ricerca didattica</a:t>
            </a:r>
          </a:p>
          <a:p>
            <a:pPr marL="342900" indent="-342900" algn="ctr">
              <a:buFontTx/>
              <a:buAutoNum type="alphaLcParenR"/>
            </a:pPr>
            <a:endParaRPr lang="it-IT" i="1"/>
          </a:p>
          <a:p>
            <a:pPr marL="342900" indent="-342900" algn="ctr"/>
            <a:r>
              <a:rPr lang="it-IT" b="1" i="1"/>
              <a:t>b)</a:t>
            </a:r>
            <a:r>
              <a:rPr lang="it-IT" i="1"/>
              <a:t> </a:t>
            </a:r>
            <a:r>
              <a:rPr lang="it-IT" b="1" i="1"/>
              <a:t>nell’istituto nazionale per la valutazione del sistema di istruzione e formazione</a:t>
            </a:r>
            <a:r>
              <a:rPr lang="it-IT" i="1"/>
              <a:t> con compiti di predisposizione di prove di valutazione degli apprendimenti per le scuole di ogni ordine e grado, di partecipazione alle indagini internazionali, oltre alla prosecuzione delle indagini nazionali periodiche sugli standard nazionali</a:t>
            </a:r>
          </a:p>
          <a:p>
            <a:pPr marL="342900" indent="-342900" algn="ctr"/>
            <a:endParaRPr lang="it-IT" i="1"/>
          </a:p>
          <a:p>
            <a:pPr marL="342900" indent="-342900" algn="ctr"/>
            <a:r>
              <a:rPr lang="it-IT" b="1" i="1"/>
              <a:t>c)</a:t>
            </a:r>
            <a:r>
              <a:rPr lang="it-IT" i="1"/>
              <a:t> </a:t>
            </a:r>
            <a:r>
              <a:rPr lang="it-IT" b="1" i="1"/>
              <a:t>nel corpo ispettivo</a:t>
            </a:r>
            <a:r>
              <a:rPr lang="it-IT" i="1"/>
              <a:t>, autonomo e indipendente, con il compito di valutare le scuole e i dirigenti scolastici </a:t>
            </a:r>
            <a:r>
              <a:rPr lang="it-IT" b="1" i="1"/>
              <a:t>secondo quanto previsto dal decreto legislativo 27 ottobre 2009, n. 150</a:t>
            </a:r>
            <a:r>
              <a:rPr lang="it-IT" i="1"/>
              <a: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6"/>
          <p:cNvSpPr txBox="1">
            <a:spLocks noChangeArrowheads="1"/>
          </p:cNvSpPr>
          <p:nvPr/>
        </p:nvSpPr>
        <p:spPr bwMode="auto">
          <a:xfrm>
            <a:off x="4140200" y="1125538"/>
            <a:ext cx="184150" cy="336550"/>
          </a:xfrm>
          <a:prstGeom prst="rect">
            <a:avLst/>
          </a:prstGeom>
          <a:noFill/>
          <a:ln w="9525" algn="ctr">
            <a:noFill/>
            <a:miter lim="800000"/>
            <a:headEnd/>
            <a:tailEnd/>
          </a:ln>
        </p:spPr>
        <p:txBody>
          <a:bodyPr wrap="none">
            <a:spAutoFit/>
          </a:bodyPr>
          <a:lstStyle/>
          <a:p>
            <a:pPr eaLnBrk="0" hangingPunct="0"/>
            <a:endParaRPr lang="en-US" sz="1600">
              <a:cs typeface="Arial" charset="0"/>
            </a:endParaRPr>
          </a:p>
        </p:txBody>
      </p:sp>
      <p:pic>
        <p:nvPicPr>
          <p:cNvPr id="54274" name="Picture 13"/>
          <p:cNvPicPr>
            <a:picLocks noChangeAspect="1" noChangeArrowheads="1"/>
          </p:cNvPicPr>
          <p:nvPr/>
        </p:nvPicPr>
        <p:blipFill>
          <a:blip r:embed="rId3" cstate="print"/>
          <a:srcRect/>
          <a:stretch>
            <a:fillRect/>
          </a:stretch>
        </p:blipFill>
        <p:spPr bwMode="auto">
          <a:xfrm>
            <a:off x="8201025" y="0"/>
            <a:ext cx="942975" cy="1171575"/>
          </a:xfrm>
          <a:prstGeom prst="rect">
            <a:avLst/>
          </a:prstGeom>
          <a:noFill/>
          <a:ln w="9525">
            <a:noFill/>
            <a:miter lim="800000"/>
            <a:headEnd/>
            <a:tailEnd/>
          </a:ln>
        </p:spPr>
      </p:pic>
      <p:sp>
        <p:nvSpPr>
          <p:cNvPr id="54275" name="CasellaDiTesto 9"/>
          <p:cNvSpPr txBox="1">
            <a:spLocks noChangeArrowheads="1"/>
          </p:cNvSpPr>
          <p:nvPr/>
        </p:nvSpPr>
        <p:spPr bwMode="auto">
          <a:xfrm>
            <a:off x="539750" y="188913"/>
            <a:ext cx="7429500" cy="830262"/>
          </a:xfrm>
          <a:prstGeom prst="rect">
            <a:avLst/>
          </a:prstGeom>
          <a:noFill/>
          <a:ln w="9525">
            <a:noFill/>
            <a:miter lim="800000"/>
            <a:headEnd/>
            <a:tailEnd/>
          </a:ln>
        </p:spPr>
        <p:txBody>
          <a:bodyPr>
            <a:spAutoFit/>
          </a:bodyPr>
          <a:lstStyle/>
          <a:p>
            <a:r>
              <a:rPr lang="it-IT" sz="2400" b="1">
                <a:solidFill>
                  <a:srgbClr val="336699"/>
                </a:solidFill>
              </a:rPr>
              <a:t>Incidenza della variabilità TRA le classi  </a:t>
            </a:r>
          </a:p>
          <a:p>
            <a:r>
              <a:rPr lang="it-IT" sz="2400" b="1" i="1">
                <a:solidFill>
                  <a:srgbClr val="336699"/>
                </a:solidFill>
              </a:rPr>
              <a:t>prova di Matematica; prova di Italiano; indice ESCS</a:t>
            </a:r>
          </a:p>
        </p:txBody>
      </p:sp>
      <p:graphicFrame>
        <p:nvGraphicFramePr>
          <p:cNvPr id="11" name="Grafico 10"/>
          <p:cNvGraphicFramePr>
            <a:graphicFrameLocks noGrp="1"/>
          </p:cNvGraphicFramePr>
          <p:nvPr/>
        </p:nvGraphicFramePr>
        <p:xfrm>
          <a:off x="251768" y="1413520"/>
          <a:ext cx="4536504" cy="31683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afico 11"/>
          <p:cNvGraphicFramePr>
            <a:graphicFrameLocks noGrp="1"/>
          </p:cNvGraphicFramePr>
          <p:nvPr/>
        </p:nvGraphicFramePr>
        <p:xfrm>
          <a:off x="4716264" y="1701552"/>
          <a:ext cx="4427736" cy="3023592"/>
        </p:xfrm>
        <a:graphic>
          <a:graphicData uri="http://schemas.openxmlformats.org/drawingml/2006/chart">
            <c:chart xmlns:c="http://schemas.openxmlformats.org/drawingml/2006/chart" xmlns:r="http://schemas.openxmlformats.org/officeDocument/2006/relationships" r:id="rId5"/>
          </a:graphicData>
        </a:graphic>
      </p:graphicFrame>
      <p:sp>
        <p:nvSpPr>
          <p:cNvPr id="54278" name="Rettangolo 14"/>
          <p:cNvSpPr>
            <a:spLocks noChangeArrowheads="1"/>
          </p:cNvSpPr>
          <p:nvPr/>
        </p:nvSpPr>
        <p:spPr bwMode="auto">
          <a:xfrm>
            <a:off x="5724525" y="1412875"/>
            <a:ext cx="2281238" cy="246063"/>
          </a:xfrm>
          <a:prstGeom prst="rect">
            <a:avLst/>
          </a:prstGeom>
          <a:noFill/>
          <a:ln w="9525">
            <a:noFill/>
            <a:miter lim="800000"/>
            <a:headEnd/>
            <a:tailEnd/>
          </a:ln>
        </p:spPr>
        <p:txBody>
          <a:bodyPr wrap="none">
            <a:spAutoFit/>
          </a:bodyPr>
          <a:lstStyle/>
          <a:p>
            <a:r>
              <a:rPr lang="it-IT" sz="1000" b="1">
                <a:latin typeface="Arial Black" pitchFamily="34" charset="0"/>
              </a:rPr>
              <a:t>SNV 2011/2012        ITALIANO</a:t>
            </a:r>
          </a:p>
        </p:txBody>
      </p:sp>
      <p:sp>
        <p:nvSpPr>
          <p:cNvPr id="54279" name="CasellaDiTesto 15"/>
          <p:cNvSpPr txBox="1">
            <a:spLocks noChangeArrowheads="1"/>
          </p:cNvSpPr>
          <p:nvPr/>
        </p:nvSpPr>
        <p:spPr bwMode="auto">
          <a:xfrm>
            <a:off x="468313" y="4868863"/>
            <a:ext cx="8280400" cy="1754187"/>
          </a:xfrm>
          <a:prstGeom prst="rect">
            <a:avLst/>
          </a:prstGeom>
          <a:solidFill>
            <a:schemeClr val="accent1"/>
          </a:solidFill>
          <a:ln w="9525">
            <a:noFill/>
            <a:miter lim="800000"/>
            <a:headEnd/>
            <a:tailEnd/>
          </a:ln>
        </p:spPr>
        <p:txBody>
          <a:bodyPr>
            <a:spAutoFit/>
          </a:bodyPr>
          <a:lstStyle/>
          <a:p>
            <a:pPr marL="363538" indent="-363538">
              <a:buFont typeface="Wingdings" pitchFamily="2" charset="2"/>
              <a:buChar char="v"/>
            </a:pPr>
            <a:r>
              <a:rPr lang="it-IT">
                <a:solidFill>
                  <a:schemeClr val="bg1"/>
                </a:solidFill>
              </a:rPr>
              <a:t> I risultati delle classi sono omogenei all’interno della scuola?</a:t>
            </a:r>
          </a:p>
          <a:p>
            <a:pPr marL="363538" indent="-363538">
              <a:buFont typeface="Wingdings" pitchFamily="2" charset="2"/>
              <a:buChar char="v"/>
            </a:pPr>
            <a:endParaRPr lang="it-IT">
              <a:solidFill>
                <a:schemeClr val="bg1"/>
              </a:solidFill>
            </a:endParaRPr>
          </a:p>
          <a:p>
            <a:pPr marL="363538" indent="-363538">
              <a:buFont typeface="Wingdings" pitchFamily="2" charset="2"/>
              <a:buChar char="v"/>
            </a:pPr>
            <a:r>
              <a:rPr lang="it-IT">
                <a:solidFill>
                  <a:schemeClr val="bg1"/>
                </a:solidFill>
              </a:rPr>
              <a:t> Lo status socio-economico è omogeneo tra le classi?</a:t>
            </a:r>
          </a:p>
          <a:p>
            <a:pPr marL="363538" indent="-363538">
              <a:buFont typeface="Wingdings" pitchFamily="2" charset="2"/>
              <a:buChar char="v"/>
            </a:pPr>
            <a:endParaRPr lang="it-IT">
              <a:solidFill>
                <a:schemeClr val="bg1"/>
              </a:solidFill>
            </a:endParaRPr>
          </a:p>
          <a:p>
            <a:pPr marL="363538" indent="-363538">
              <a:buFont typeface="Wingdings" pitchFamily="2" charset="2"/>
              <a:buChar char="v"/>
            </a:pPr>
            <a:r>
              <a:rPr lang="it-IT">
                <a:solidFill>
                  <a:schemeClr val="bg1"/>
                </a:solidFill>
              </a:rPr>
              <a:t> Quali ipotesi si possono fare in caso di variabilità diversa nei punteggi conseguiti nelle due prove?</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6"/>
          <p:cNvSpPr txBox="1">
            <a:spLocks noChangeArrowheads="1"/>
          </p:cNvSpPr>
          <p:nvPr/>
        </p:nvSpPr>
        <p:spPr bwMode="auto">
          <a:xfrm>
            <a:off x="4140200" y="1125538"/>
            <a:ext cx="184150" cy="336550"/>
          </a:xfrm>
          <a:prstGeom prst="rect">
            <a:avLst/>
          </a:prstGeom>
          <a:noFill/>
          <a:ln w="9525" algn="ctr">
            <a:noFill/>
            <a:miter lim="800000"/>
            <a:headEnd/>
            <a:tailEnd/>
          </a:ln>
        </p:spPr>
        <p:txBody>
          <a:bodyPr wrap="none">
            <a:spAutoFit/>
          </a:bodyPr>
          <a:lstStyle/>
          <a:p>
            <a:pPr eaLnBrk="0" hangingPunct="0"/>
            <a:endParaRPr lang="en-US" sz="1600">
              <a:cs typeface="Arial" charset="0"/>
            </a:endParaRPr>
          </a:p>
        </p:txBody>
      </p:sp>
      <p:pic>
        <p:nvPicPr>
          <p:cNvPr id="56322" name="Picture 13"/>
          <p:cNvPicPr>
            <a:picLocks noChangeAspect="1" noChangeArrowheads="1"/>
          </p:cNvPicPr>
          <p:nvPr/>
        </p:nvPicPr>
        <p:blipFill>
          <a:blip r:embed="rId3" cstate="print"/>
          <a:srcRect/>
          <a:stretch>
            <a:fillRect/>
          </a:stretch>
        </p:blipFill>
        <p:spPr bwMode="auto">
          <a:xfrm>
            <a:off x="8201025" y="0"/>
            <a:ext cx="942975" cy="1171575"/>
          </a:xfrm>
          <a:prstGeom prst="rect">
            <a:avLst/>
          </a:prstGeom>
          <a:noFill/>
          <a:ln w="9525">
            <a:noFill/>
            <a:miter lim="800000"/>
            <a:headEnd/>
            <a:tailEnd/>
          </a:ln>
        </p:spPr>
      </p:pic>
      <p:sp>
        <p:nvSpPr>
          <p:cNvPr id="56323" name="CasellaDiTesto 9"/>
          <p:cNvSpPr txBox="1">
            <a:spLocks noChangeArrowheads="1"/>
          </p:cNvSpPr>
          <p:nvPr/>
        </p:nvSpPr>
        <p:spPr bwMode="auto">
          <a:xfrm>
            <a:off x="785813" y="292100"/>
            <a:ext cx="7429500" cy="830263"/>
          </a:xfrm>
          <a:prstGeom prst="rect">
            <a:avLst/>
          </a:prstGeom>
          <a:noFill/>
          <a:ln w="9525">
            <a:noFill/>
            <a:miter lim="800000"/>
            <a:headEnd/>
            <a:tailEnd/>
          </a:ln>
        </p:spPr>
        <p:txBody>
          <a:bodyPr>
            <a:spAutoFit/>
          </a:bodyPr>
          <a:lstStyle/>
          <a:p>
            <a:r>
              <a:rPr lang="it-IT" sz="2400" b="1">
                <a:solidFill>
                  <a:srgbClr val="336699"/>
                </a:solidFill>
              </a:rPr>
              <a:t>Incidenza</a:t>
            </a:r>
            <a:r>
              <a:rPr lang="it-IT"/>
              <a:t> </a:t>
            </a:r>
            <a:r>
              <a:rPr lang="it-IT" sz="2400" b="1">
                <a:solidFill>
                  <a:srgbClr val="336699"/>
                </a:solidFill>
              </a:rPr>
              <a:t>della variabilità TRA le classi e DENTRO le classi</a:t>
            </a:r>
          </a:p>
        </p:txBody>
      </p:sp>
      <p:graphicFrame>
        <p:nvGraphicFramePr>
          <p:cNvPr id="10" name="Grafico 9"/>
          <p:cNvGraphicFramePr>
            <a:graphicFrameLocks noGrp="1"/>
          </p:cNvGraphicFramePr>
          <p:nvPr/>
        </p:nvGraphicFramePr>
        <p:xfrm>
          <a:off x="571472" y="1142984"/>
          <a:ext cx="8358246" cy="4786346"/>
        </p:xfrm>
        <a:graphic>
          <a:graphicData uri="http://schemas.openxmlformats.org/drawingml/2006/chart">
            <c:chart xmlns:c="http://schemas.openxmlformats.org/drawingml/2006/chart" xmlns:r="http://schemas.openxmlformats.org/officeDocument/2006/relationships" r:id="rId4"/>
          </a:graphicData>
        </a:graphic>
      </p:graphicFrame>
      <p:sp>
        <p:nvSpPr>
          <p:cNvPr id="11" name="Rettangolo 10"/>
          <p:cNvSpPr/>
          <p:nvPr/>
        </p:nvSpPr>
        <p:spPr>
          <a:xfrm>
            <a:off x="2411413" y="1700213"/>
            <a:ext cx="2808287" cy="10080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tx1"/>
                </a:solidFill>
              </a:rPr>
              <a:t>SOLO PER LA PROVA NAZIONALE</a:t>
            </a:r>
          </a:p>
        </p:txBody>
      </p:sp>
      <p:sp>
        <p:nvSpPr>
          <p:cNvPr id="56326" name="Rettangolo 11"/>
          <p:cNvSpPr>
            <a:spLocks noChangeArrowheads="1"/>
          </p:cNvSpPr>
          <p:nvPr/>
        </p:nvSpPr>
        <p:spPr bwMode="auto">
          <a:xfrm>
            <a:off x="4859338" y="5949950"/>
            <a:ext cx="4105275" cy="338138"/>
          </a:xfrm>
          <a:prstGeom prst="rect">
            <a:avLst/>
          </a:prstGeom>
          <a:noFill/>
          <a:ln w="9525">
            <a:noFill/>
            <a:miter lim="800000"/>
            <a:headEnd/>
            <a:tailEnd/>
          </a:ln>
        </p:spPr>
        <p:txBody>
          <a:bodyPr>
            <a:spAutoFit/>
          </a:bodyPr>
          <a:lstStyle/>
          <a:p>
            <a:pPr algn="r"/>
            <a:r>
              <a:rPr lang="it-IT" sz="1600" b="1">
                <a:solidFill>
                  <a:srgbClr val="C00000"/>
                </a:solidFill>
              </a:rPr>
              <a:t>NB: </a:t>
            </a:r>
            <a:r>
              <a:rPr lang="it-IT" sz="1600" b="1" i="1">
                <a:solidFill>
                  <a:srgbClr val="C00000"/>
                </a:solidFill>
              </a:rPr>
              <a:t>un grafico per ciascuna delle due prove</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188" y="1341438"/>
            <a:ext cx="8137525" cy="3209925"/>
          </a:xfrm>
          <a:extLst/>
        </p:spPr>
        <p:txBody>
          <a:bodyPr rtlCol="0">
            <a:normAutofit/>
          </a:bodyPr>
          <a:lstStyle/>
          <a:p>
            <a:pPr algn="ctr" eaLnBrk="1" fontAlgn="auto" hangingPunct="1">
              <a:spcAft>
                <a:spcPts val="0"/>
              </a:spcAft>
              <a:defRPr/>
            </a:pPr>
            <a:r>
              <a:rPr lang="it-IT" sz="3600" i="1" dirty="0" smtClean="0">
                <a:solidFill>
                  <a:srgbClr val="0070C0"/>
                </a:solidFill>
                <a:latin typeface="Book Antiqua" pitchFamily="18" charset="0"/>
                <a:ea typeface="+mn-ea"/>
                <a:cs typeface="+mn-cs"/>
              </a:rPr>
              <a:t/>
            </a:r>
            <a:br>
              <a:rPr lang="it-IT" sz="3600" i="1" dirty="0" smtClean="0">
                <a:solidFill>
                  <a:srgbClr val="0070C0"/>
                </a:solidFill>
                <a:latin typeface="Book Antiqua" pitchFamily="18" charset="0"/>
                <a:ea typeface="+mn-ea"/>
                <a:cs typeface="+mn-cs"/>
              </a:rPr>
            </a:br>
            <a:r>
              <a:rPr lang="it-IT" sz="3600" i="1" dirty="0" smtClean="0">
                <a:solidFill>
                  <a:srgbClr val="0070C0"/>
                </a:solidFill>
                <a:latin typeface="Book Antiqua" pitchFamily="18" charset="0"/>
                <a:ea typeface="+mn-ea"/>
                <a:cs typeface="+mn-cs"/>
              </a:rPr>
              <a:t/>
            </a:r>
            <a:br>
              <a:rPr lang="it-IT" sz="3600" i="1" dirty="0" smtClean="0">
                <a:solidFill>
                  <a:srgbClr val="0070C0"/>
                </a:solidFill>
                <a:latin typeface="Book Antiqua" pitchFamily="18" charset="0"/>
                <a:ea typeface="+mn-ea"/>
                <a:cs typeface="+mn-cs"/>
              </a:rPr>
            </a:br>
            <a:r>
              <a:rPr lang="it-IT" sz="3600" i="1" dirty="0" smtClean="0">
                <a:solidFill>
                  <a:srgbClr val="0070C0"/>
                </a:solidFill>
                <a:latin typeface="Book Antiqua" pitchFamily="18" charset="0"/>
                <a:ea typeface="+mn-ea"/>
                <a:cs typeface="+mn-cs"/>
              </a:rPr>
              <a:t>U</a:t>
            </a:r>
            <a:r>
              <a:rPr lang="it-IT" sz="3600" i="1" cap="none" dirty="0" smtClean="0">
                <a:solidFill>
                  <a:srgbClr val="0070C0"/>
                </a:solidFill>
                <a:latin typeface="Book Antiqua" pitchFamily="18" charset="0"/>
                <a:ea typeface="+mn-ea"/>
                <a:cs typeface="+mn-cs"/>
              </a:rPr>
              <a:t>tilizzare i risultati delle prove per migliorare la didattica</a:t>
            </a:r>
            <a:endParaRPr lang="it-IT" sz="3600" i="1" dirty="0">
              <a:solidFill>
                <a:srgbClr val="0070C0"/>
              </a:solidFill>
              <a:latin typeface="Book Antiqua" pitchFamily="18" charset="0"/>
              <a:ea typeface="+mn-ea"/>
              <a:cs typeface="+mn-cs"/>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4"/>
          <p:cNvSpPr>
            <a:spLocks noChangeArrowheads="1"/>
          </p:cNvSpPr>
          <p:nvPr/>
        </p:nvSpPr>
        <p:spPr bwMode="auto">
          <a:xfrm flipH="1">
            <a:off x="7315200" y="6553200"/>
            <a:ext cx="1600200" cy="17463"/>
          </a:xfrm>
          <a:prstGeom prst="rect">
            <a:avLst/>
          </a:prstGeom>
          <a:solidFill>
            <a:srgbClr val="006699"/>
          </a:solidFill>
          <a:ln w="9525">
            <a:noFill/>
            <a:miter lim="800000"/>
            <a:headEnd/>
            <a:tailEnd/>
          </a:ln>
        </p:spPr>
        <p:txBody>
          <a:bodyPr wrap="none" anchor="ctr"/>
          <a:lstStyle/>
          <a:p>
            <a:pPr algn="ctr" eaLnBrk="0" hangingPunct="0"/>
            <a:endParaRPr lang="en-US" sz="2400">
              <a:latin typeface="Times"/>
            </a:endParaRPr>
          </a:p>
        </p:txBody>
      </p:sp>
      <p:sp>
        <p:nvSpPr>
          <p:cNvPr id="75778" name="Rectangle 5"/>
          <p:cNvSpPr>
            <a:spLocks noChangeArrowheads="1"/>
          </p:cNvSpPr>
          <p:nvPr/>
        </p:nvSpPr>
        <p:spPr bwMode="auto">
          <a:xfrm rot="-5400000">
            <a:off x="8420894" y="6423819"/>
            <a:ext cx="685800" cy="17462"/>
          </a:xfrm>
          <a:prstGeom prst="rect">
            <a:avLst/>
          </a:prstGeom>
          <a:solidFill>
            <a:srgbClr val="006699"/>
          </a:solidFill>
          <a:ln w="9525">
            <a:noFill/>
            <a:miter lim="800000"/>
            <a:headEnd/>
            <a:tailEnd/>
          </a:ln>
        </p:spPr>
        <p:txBody>
          <a:bodyPr vert="eaVert" wrap="none" anchor="ctr"/>
          <a:lstStyle/>
          <a:p>
            <a:endParaRPr lang="it-IT"/>
          </a:p>
        </p:txBody>
      </p:sp>
      <p:sp>
        <p:nvSpPr>
          <p:cNvPr id="75779" name="Text Box 6"/>
          <p:cNvSpPr txBox="1">
            <a:spLocks noChangeArrowheads="1"/>
          </p:cNvSpPr>
          <p:nvPr/>
        </p:nvSpPr>
        <p:spPr bwMode="auto">
          <a:xfrm>
            <a:off x="4140200" y="1125538"/>
            <a:ext cx="184150" cy="336550"/>
          </a:xfrm>
          <a:prstGeom prst="rect">
            <a:avLst/>
          </a:prstGeom>
          <a:noFill/>
          <a:ln w="9525" algn="ctr">
            <a:noFill/>
            <a:miter lim="800000"/>
            <a:headEnd/>
            <a:tailEnd/>
          </a:ln>
        </p:spPr>
        <p:txBody>
          <a:bodyPr wrap="none">
            <a:spAutoFit/>
          </a:bodyPr>
          <a:lstStyle/>
          <a:p>
            <a:pPr eaLnBrk="0" hangingPunct="0"/>
            <a:endParaRPr lang="en-US" sz="1600">
              <a:cs typeface="Arial" charset="0"/>
            </a:endParaRPr>
          </a:p>
        </p:txBody>
      </p:sp>
      <p:pic>
        <p:nvPicPr>
          <p:cNvPr id="75780" name="Picture 13"/>
          <p:cNvPicPr>
            <a:picLocks noChangeAspect="1" noChangeArrowheads="1"/>
          </p:cNvPicPr>
          <p:nvPr/>
        </p:nvPicPr>
        <p:blipFill>
          <a:blip r:embed="rId3" cstate="print"/>
          <a:srcRect/>
          <a:stretch>
            <a:fillRect/>
          </a:stretch>
        </p:blipFill>
        <p:spPr bwMode="auto">
          <a:xfrm>
            <a:off x="8201025" y="0"/>
            <a:ext cx="942975" cy="1171575"/>
          </a:xfrm>
          <a:prstGeom prst="rect">
            <a:avLst/>
          </a:prstGeom>
          <a:noFill/>
          <a:ln w="9525">
            <a:noFill/>
            <a:miter lim="800000"/>
            <a:headEnd/>
            <a:tailEnd/>
          </a:ln>
        </p:spPr>
      </p:pic>
      <p:sp>
        <p:nvSpPr>
          <p:cNvPr id="75781" name="CasellaDiTesto 9"/>
          <p:cNvSpPr txBox="1">
            <a:spLocks noChangeArrowheads="1"/>
          </p:cNvSpPr>
          <p:nvPr/>
        </p:nvSpPr>
        <p:spPr bwMode="auto">
          <a:xfrm>
            <a:off x="785813" y="428625"/>
            <a:ext cx="7143750" cy="369888"/>
          </a:xfrm>
          <a:prstGeom prst="rect">
            <a:avLst/>
          </a:prstGeom>
          <a:noFill/>
          <a:ln w="9525">
            <a:noFill/>
            <a:miter lim="800000"/>
            <a:headEnd/>
            <a:tailEnd/>
          </a:ln>
        </p:spPr>
        <p:txBody>
          <a:bodyPr>
            <a:spAutoFit/>
          </a:bodyPr>
          <a:lstStyle/>
          <a:p>
            <a:r>
              <a:rPr lang="it-IT"/>
              <a:t>Tavola 2a – Parti del testo</a:t>
            </a:r>
          </a:p>
        </p:txBody>
      </p:sp>
      <p:pic>
        <p:nvPicPr>
          <p:cNvPr id="75782" name="Immagine 9" descr="tavola 2a.jpg"/>
          <p:cNvPicPr>
            <a:picLocks noChangeAspect="1"/>
          </p:cNvPicPr>
          <p:nvPr/>
        </p:nvPicPr>
        <p:blipFill>
          <a:blip r:embed="rId4" cstate="print"/>
          <a:srcRect/>
          <a:stretch>
            <a:fillRect/>
          </a:stretch>
        </p:blipFill>
        <p:spPr bwMode="auto">
          <a:xfrm>
            <a:off x="714375" y="1357313"/>
            <a:ext cx="8264525" cy="2643187"/>
          </a:xfrm>
          <a:prstGeom prst="rect">
            <a:avLst/>
          </a:prstGeom>
          <a:noFill/>
          <a:ln w="9525">
            <a:noFill/>
            <a:miter lim="800000"/>
            <a:headEnd/>
            <a:tailEnd/>
          </a:ln>
        </p:spPr>
      </p:pic>
      <p:grpSp>
        <p:nvGrpSpPr>
          <p:cNvPr id="2" name="Gruppo 15"/>
          <p:cNvGrpSpPr>
            <a:grpSpLocks/>
          </p:cNvGrpSpPr>
          <p:nvPr/>
        </p:nvGrpSpPr>
        <p:grpSpPr bwMode="auto">
          <a:xfrm>
            <a:off x="1720850" y="1223963"/>
            <a:ext cx="1439863" cy="404812"/>
            <a:chOff x="1691680" y="1368064"/>
            <a:chExt cx="1440160" cy="404752"/>
          </a:xfrm>
        </p:grpSpPr>
        <p:cxnSp>
          <p:nvCxnSpPr>
            <p:cNvPr id="11" name="Connettore 1 10"/>
            <p:cNvCxnSpPr/>
            <p:nvPr/>
          </p:nvCxnSpPr>
          <p:spPr>
            <a:xfrm>
              <a:off x="1691680" y="1772816"/>
              <a:ext cx="1440160" cy="0"/>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flipV="1">
              <a:off x="3131840" y="1412507"/>
              <a:ext cx="0" cy="360309"/>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1691680" y="1368064"/>
              <a:ext cx="1440160" cy="0"/>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flipV="1">
              <a:off x="1691680" y="1412507"/>
              <a:ext cx="0" cy="360309"/>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grpSp>
      <p:grpSp>
        <p:nvGrpSpPr>
          <p:cNvPr id="3" name="Gruppo 16"/>
          <p:cNvGrpSpPr>
            <a:grpSpLocks/>
          </p:cNvGrpSpPr>
          <p:nvPr/>
        </p:nvGrpSpPr>
        <p:grpSpPr bwMode="auto">
          <a:xfrm>
            <a:off x="3160713" y="1214438"/>
            <a:ext cx="1439862" cy="404812"/>
            <a:chOff x="1691680" y="1368064"/>
            <a:chExt cx="1440160" cy="404752"/>
          </a:xfrm>
        </p:grpSpPr>
        <p:cxnSp>
          <p:nvCxnSpPr>
            <p:cNvPr id="16" name="Connettore 1 15"/>
            <p:cNvCxnSpPr/>
            <p:nvPr/>
          </p:nvCxnSpPr>
          <p:spPr>
            <a:xfrm>
              <a:off x="1691680" y="1772816"/>
              <a:ext cx="1440160" cy="0"/>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flipV="1">
              <a:off x="3131840" y="1412507"/>
              <a:ext cx="0" cy="360309"/>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a:off x="1691680" y="1368064"/>
              <a:ext cx="1440160" cy="0"/>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flipV="1">
              <a:off x="1691680" y="1412507"/>
              <a:ext cx="0" cy="360309"/>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grpSp>
      <p:grpSp>
        <p:nvGrpSpPr>
          <p:cNvPr id="4" name="Gruppo 21"/>
          <p:cNvGrpSpPr>
            <a:grpSpLocks/>
          </p:cNvGrpSpPr>
          <p:nvPr/>
        </p:nvGrpSpPr>
        <p:grpSpPr bwMode="auto">
          <a:xfrm>
            <a:off x="4600575" y="1209675"/>
            <a:ext cx="1439863" cy="404813"/>
            <a:chOff x="1691680" y="1368064"/>
            <a:chExt cx="1440160" cy="404752"/>
          </a:xfrm>
        </p:grpSpPr>
        <p:cxnSp>
          <p:nvCxnSpPr>
            <p:cNvPr id="21" name="Connettore 1 20"/>
            <p:cNvCxnSpPr/>
            <p:nvPr/>
          </p:nvCxnSpPr>
          <p:spPr>
            <a:xfrm>
              <a:off x="1691680" y="1772816"/>
              <a:ext cx="1440160" cy="0"/>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22" name="Connettore 1 21"/>
            <p:cNvCxnSpPr/>
            <p:nvPr/>
          </p:nvCxnSpPr>
          <p:spPr>
            <a:xfrm flipV="1">
              <a:off x="3131840" y="1412507"/>
              <a:ext cx="0" cy="360309"/>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a:off x="1691680" y="1368064"/>
              <a:ext cx="1440160" cy="0"/>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flipV="1">
              <a:off x="1691680" y="1412507"/>
              <a:ext cx="0" cy="360309"/>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grpSp>
      <p:grpSp>
        <p:nvGrpSpPr>
          <p:cNvPr id="5" name="Gruppo 26"/>
          <p:cNvGrpSpPr>
            <a:grpSpLocks/>
          </p:cNvGrpSpPr>
          <p:nvPr/>
        </p:nvGrpSpPr>
        <p:grpSpPr bwMode="auto">
          <a:xfrm>
            <a:off x="6040438" y="1196975"/>
            <a:ext cx="1439862" cy="404813"/>
            <a:chOff x="1691680" y="1368064"/>
            <a:chExt cx="1440160" cy="404752"/>
          </a:xfrm>
        </p:grpSpPr>
        <p:cxnSp>
          <p:nvCxnSpPr>
            <p:cNvPr id="26" name="Connettore 1 25"/>
            <p:cNvCxnSpPr/>
            <p:nvPr/>
          </p:nvCxnSpPr>
          <p:spPr>
            <a:xfrm>
              <a:off x="1691680" y="1772816"/>
              <a:ext cx="1440160" cy="0"/>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27" name="Connettore 1 26"/>
            <p:cNvCxnSpPr/>
            <p:nvPr/>
          </p:nvCxnSpPr>
          <p:spPr>
            <a:xfrm flipV="1">
              <a:off x="3131840" y="1412507"/>
              <a:ext cx="0" cy="360309"/>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28" name="Connettore 1 27"/>
            <p:cNvCxnSpPr/>
            <p:nvPr/>
          </p:nvCxnSpPr>
          <p:spPr>
            <a:xfrm>
              <a:off x="1691680" y="1368064"/>
              <a:ext cx="1440160" cy="0"/>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29" name="Connettore 1 28"/>
            <p:cNvCxnSpPr/>
            <p:nvPr/>
          </p:nvCxnSpPr>
          <p:spPr>
            <a:xfrm flipV="1">
              <a:off x="1691680" y="1412507"/>
              <a:ext cx="0" cy="360309"/>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grpSp>
      <p:grpSp>
        <p:nvGrpSpPr>
          <p:cNvPr id="6" name="Gruppo 31"/>
          <p:cNvGrpSpPr>
            <a:grpSpLocks/>
          </p:cNvGrpSpPr>
          <p:nvPr/>
        </p:nvGrpSpPr>
        <p:grpSpPr bwMode="auto">
          <a:xfrm>
            <a:off x="7480300" y="1196975"/>
            <a:ext cx="1441450" cy="404813"/>
            <a:chOff x="1691680" y="1368064"/>
            <a:chExt cx="1440160" cy="404752"/>
          </a:xfrm>
        </p:grpSpPr>
        <p:cxnSp>
          <p:nvCxnSpPr>
            <p:cNvPr id="31" name="Connettore 1 30"/>
            <p:cNvCxnSpPr/>
            <p:nvPr/>
          </p:nvCxnSpPr>
          <p:spPr>
            <a:xfrm>
              <a:off x="1691680" y="1772816"/>
              <a:ext cx="1440160" cy="0"/>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32" name="Connettore 1 31"/>
            <p:cNvCxnSpPr/>
            <p:nvPr/>
          </p:nvCxnSpPr>
          <p:spPr>
            <a:xfrm flipV="1">
              <a:off x="3131840" y="1412507"/>
              <a:ext cx="0" cy="360309"/>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33" name="Connettore 1 32"/>
            <p:cNvCxnSpPr/>
            <p:nvPr/>
          </p:nvCxnSpPr>
          <p:spPr>
            <a:xfrm>
              <a:off x="1691680" y="1368064"/>
              <a:ext cx="1440160" cy="0"/>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34" name="Connettore 1 33"/>
            <p:cNvCxnSpPr/>
            <p:nvPr/>
          </p:nvCxnSpPr>
          <p:spPr>
            <a:xfrm flipV="1">
              <a:off x="1691680" y="1412507"/>
              <a:ext cx="0" cy="360309"/>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grpSp>
      <p:sp>
        <p:nvSpPr>
          <p:cNvPr id="36" name="CasellaDiTesto 35"/>
          <p:cNvSpPr txBox="1">
            <a:spLocks noChangeArrowheads="1"/>
          </p:cNvSpPr>
          <p:nvPr/>
        </p:nvSpPr>
        <p:spPr bwMode="auto">
          <a:xfrm>
            <a:off x="3276600" y="4724400"/>
            <a:ext cx="5327650" cy="585788"/>
          </a:xfrm>
          <a:prstGeom prst="rect">
            <a:avLst/>
          </a:prstGeom>
          <a:noFill/>
          <a:ln w="9525">
            <a:noFill/>
            <a:miter lim="800000"/>
            <a:headEnd/>
            <a:tailEnd/>
          </a:ln>
        </p:spPr>
        <p:txBody>
          <a:bodyPr>
            <a:spAutoFit/>
          </a:bodyPr>
          <a:lstStyle/>
          <a:p>
            <a:r>
              <a:rPr lang="it-IT" b="1">
                <a:solidFill>
                  <a:srgbClr val="C00000"/>
                </a:solidFill>
              </a:rPr>
              <a:t>N.B.  </a:t>
            </a:r>
            <a:r>
              <a:rPr lang="it-IT" sz="1400" b="1" i="1">
                <a:solidFill>
                  <a:srgbClr val="C00000"/>
                </a:solidFill>
              </a:rPr>
              <a:t>Analoghe tabelle sono restituite analizzando i risultati sia solo dei nativi sia solo dei regolari  </a:t>
            </a:r>
          </a:p>
        </p:txBody>
      </p:sp>
      <p:sp>
        <p:nvSpPr>
          <p:cNvPr id="38" name="CasellaDiTesto 37"/>
          <p:cNvSpPr txBox="1">
            <a:spLocks noChangeArrowheads="1"/>
          </p:cNvSpPr>
          <p:nvPr/>
        </p:nvSpPr>
        <p:spPr bwMode="auto">
          <a:xfrm>
            <a:off x="1692275" y="1989138"/>
            <a:ext cx="719138" cy="2030412"/>
          </a:xfrm>
          <a:prstGeom prst="rect">
            <a:avLst/>
          </a:prstGeom>
          <a:solidFill>
            <a:schemeClr val="accent1">
              <a:alpha val="10196"/>
            </a:schemeClr>
          </a:solidFill>
          <a:ln w="31750" cap="sq">
            <a:solidFill>
              <a:srgbClr val="FF0000"/>
            </a:solidFill>
            <a:miter lim="800000"/>
            <a:headEnd/>
            <a:tailEnd/>
          </a:ln>
        </p:spPr>
        <p:txBody>
          <a:bodyPr>
            <a:spAutoFit/>
          </a:bodyPr>
          <a:lstStyle/>
          <a:p>
            <a:endParaRPr lang="it-IT"/>
          </a:p>
          <a:p>
            <a:endParaRPr lang="it-IT"/>
          </a:p>
          <a:p>
            <a:endParaRPr lang="it-IT"/>
          </a:p>
          <a:p>
            <a:endParaRPr lang="it-IT"/>
          </a:p>
          <a:p>
            <a:endParaRPr lang="it-IT"/>
          </a:p>
          <a:p>
            <a:endParaRPr lang="it-IT"/>
          </a:p>
          <a:p>
            <a:endParaRPr lang="it-IT"/>
          </a:p>
        </p:txBody>
      </p:sp>
      <p:sp>
        <p:nvSpPr>
          <p:cNvPr id="39" name="Ovale 38"/>
          <p:cNvSpPr/>
          <p:nvPr/>
        </p:nvSpPr>
        <p:spPr>
          <a:xfrm>
            <a:off x="2497138" y="2695575"/>
            <a:ext cx="574675" cy="576263"/>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strips(downLef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strips(downLeft)">
                                      <p:cBhvr>
                                        <p:cTn id="17" dur="500"/>
                                        <p:tgtEl>
                                          <p:spTgt spid="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4)">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4)">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4)">
                                      <p:cBhvr>
                                        <p:cTn id="32" dur="500"/>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1"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4)">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left)">
                                      <p:cBhvr>
                                        <p:cTn id="4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3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Box 6"/>
          <p:cNvSpPr txBox="1">
            <a:spLocks noChangeArrowheads="1"/>
          </p:cNvSpPr>
          <p:nvPr/>
        </p:nvSpPr>
        <p:spPr bwMode="auto">
          <a:xfrm>
            <a:off x="4140200" y="1125538"/>
            <a:ext cx="184150" cy="336550"/>
          </a:xfrm>
          <a:prstGeom prst="rect">
            <a:avLst/>
          </a:prstGeom>
          <a:noFill/>
          <a:ln w="9525" algn="ctr">
            <a:noFill/>
            <a:miter lim="800000"/>
            <a:headEnd/>
            <a:tailEnd/>
          </a:ln>
        </p:spPr>
        <p:txBody>
          <a:bodyPr wrap="none">
            <a:spAutoFit/>
          </a:bodyPr>
          <a:lstStyle/>
          <a:p>
            <a:pPr eaLnBrk="0" hangingPunct="0"/>
            <a:endParaRPr lang="en-US" sz="1600">
              <a:cs typeface="Arial" charset="0"/>
            </a:endParaRPr>
          </a:p>
        </p:txBody>
      </p:sp>
      <p:pic>
        <p:nvPicPr>
          <p:cNvPr id="77826" name="Picture 13"/>
          <p:cNvPicPr>
            <a:picLocks noChangeAspect="1" noChangeArrowheads="1"/>
          </p:cNvPicPr>
          <p:nvPr/>
        </p:nvPicPr>
        <p:blipFill>
          <a:blip r:embed="rId3" cstate="print"/>
          <a:srcRect/>
          <a:stretch>
            <a:fillRect/>
          </a:stretch>
        </p:blipFill>
        <p:spPr bwMode="auto">
          <a:xfrm>
            <a:off x="8201025" y="0"/>
            <a:ext cx="942975" cy="1171575"/>
          </a:xfrm>
          <a:prstGeom prst="rect">
            <a:avLst/>
          </a:prstGeom>
          <a:noFill/>
          <a:ln w="9525">
            <a:noFill/>
            <a:miter lim="800000"/>
            <a:headEnd/>
            <a:tailEnd/>
          </a:ln>
        </p:spPr>
      </p:pic>
      <p:sp>
        <p:nvSpPr>
          <p:cNvPr id="77827" name="CasellaDiTesto 9"/>
          <p:cNvSpPr txBox="1">
            <a:spLocks noChangeArrowheads="1"/>
          </p:cNvSpPr>
          <p:nvPr/>
        </p:nvSpPr>
        <p:spPr bwMode="auto">
          <a:xfrm>
            <a:off x="785813" y="428625"/>
            <a:ext cx="7143750" cy="369888"/>
          </a:xfrm>
          <a:prstGeom prst="rect">
            <a:avLst/>
          </a:prstGeom>
          <a:noFill/>
          <a:ln w="9525">
            <a:noFill/>
            <a:miter lim="800000"/>
            <a:headEnd/>
            <a:tailEnd/>
          </a:ln>
        </p:spPr>
        <p:txBody>
          <a:bodyPr>
            <a:spAutoFit/>
          </a:bodyPr>
          <a:lstStyle/>
          <a:p>
            <a:r>
              <a:rPr lang="it-IT"/>
              <a:t>Tavola 2b – Processi</a:t>
            </a:r>
          </a:p>
        </p:txBody>
      </p:sp>
      <p:pic>
        <p:nvPicPr>
          <p:cNvPr id="10249" name="Immagine 12" descr="tavola 2b.jpg"/>
          <p:cNvPicPr>
            <a:picLocks noChangeAspect="1"/>
          </p:cNvPicPr>
          <p:nvPr/>
        </p:nvPicPr>
        <p:blipFill>
          <a:blip r:embed="rId4" cstate="print"/>
          <a:srcRect/>
          <a:stretch>
            <a:fillRect/>
          </a:stretch>
        </p:blipFill>
        <p:spPr bwMode="auto">
          <a:xfrm>
            <a:off x="642938" y="1285875"/>
            <a:ext cx="8434387" cy="2428875"/>
          </a:xfrm>
          <a:prstGeom prst="rect">
            <a:avLst/>
          </a:prstGeom>
          <a:noFill/>
          <a:ln w="9525">
            <a:noFill/>
            <a:miter lim="800000"/>
            <a:headEnd/>
            <a:tailEnd/>
          </a:ln>
        </p:spPr>
      </p:pic>
      <p:pic>
        <p:nvPicPr>
          <p:cNvPr id="10" name="Picture 3"/>
          <p:cNvPicPr>
            <a:picLocks noChangeAspect="1" noChangeArrowheads="1"/>
          </p:cNvPicPr>
          <p:nvPr/>
        </p:nvPicPr>
        <p:blipFill>
          <a:blip r:embed="rId5" cstate="print"/>
          <a:srcRect/>
          <a:stretch>
            <a:fillRect/>
          </a:stretch>
        </p:blipFill>
        <p:spPr bwMode="auto">
          <a:xfrm>
            <a:off x="684213" y="1557338"/>
            <a:ext cx="8459787" cy="4478337"/>
          </a:xfrm>
          <a:prstGeom prst="rect">
            <a:avLst/>
          </a:prstGeom>
          <a:noFill/>
          <a:ln w="9525">
            <a:noFill/>
            <a:miter lim="800000"/>
            <a:headEnd/>
            <a:tailEnd/>
          </a:ln>
        </p:spPr>
      </p:pic>
      <p:grpSp>
        <p:nvGrpSpPr>
          <p:cNvPr id="2" name="Gruppo 30"/>
          <p:cNvGrpSpPr>
            <a:grpSpLocks/>
          </p:cNvGrpSpPr>
          <p:nvPr/>
        </p:nvGrpSpPr>
        <p:grpSpPr bwMode="auto">
          <a:xfrm>
            <a:off x="1258888" y="1412875"/>
            <a:ext cx="2089150" cy="2879725"/>
            <a:chOff x="1259632" y="1412776"/>
            <a:chExt cx="2088232" cy="2880320"/>
          </a:xfrm>
        </p:grpSpPr>
        <p:cxnSp>
          <p:nvCxnSpPr>
            <p:cNvPr id="12" name="Connettore 2 11"/>
            <p:cNvCxnSpPr/>
            <p:nvPr/>
          </p:nvCxnSpPr>
          <p:spPr>
            <a:xfrm flipH="1">
              <a:off x="1259632" y="1484229"/>
              <a:ext cx="720408" cy="72087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flipH="1">
              <a:off x="1259632" y="1484229"/>
              <a:ext cx="1223424" cy="144015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flipH="1">
              <a:off x="1331038" y="1484229"/>
              <a:ext cx="1369411" cy="187204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flipH="1">
              <a:off x="1259632" y="1484229"/>
              <a:ext cx="1799434" cy="230552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flipH="1">
              <a:off x="1331038" y="1412776"/>
              <a:ext cx="2016826" cy="288032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21" name="Connettore 2 20"/>
          <p:cNvCxnSpPr/>
          <p:nvPr/>
        </p:nvCxnSpPr>
        <p:spPr>
          <a:xfrm flipH="1">
            <a:off x="1187450" y="1484313"/>
            <a:ext cx="4679950" cy="10810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 name="Gruppo 32"/>
          <p:cNvGrpSpPr>
            <a:grpSpLocks/>
          </p:cNvGrpSpPr>
          <p:nvPr/>
        </p:nvGrpSpPr>
        <p:grpSpPr bwMode="auto">
          <a:xfrm>
            <a:off x="1258888" y="1484313"/>
            <a:ext cx="6121400" cy="4032250"/>
            <a:chOff x="1259632" y="1484784"/>
            <a:chExt cx="6120680" cy="4032448"/>
          </a:xfrm>
        </p:grpSpPr>
        <p:cxnSp>
          <p:nvCxnSpPr>
            <p:cNvPr id="24" name="Connettore 2 23"/>
            <p:cNvCxnSpPr/>
            <p:nvPr/>
          </p:nvCxnSpPr>
          <p:spPr>
            <a:xfrm flipH="1">
              <a:off x="1259632" y="1484784"/>
              <a:ext cx="5688931" cy="345615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ttore 2 25"/>
            <p:cNvCxnSpPr/>
            <p:nvPr/>
          </p:nvCxnSpPr>
          <p:spPr>
            <a:xfrm flipH="1">
              <a:off x="1259632" y="1484784"/>
              <a:ext cx="6120680" cy="40324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uppo 31"/>
          <p:cNvGrpSpPr>
            <a:grpSpLocks/>
          </p:cNvGrpSpPr>
          <p:nvPr/>
        </p:nvGrpSpPr>
        <p:grpSpPr bwMode="auto">
          <a:xfrm>
            <a:off x="2916238" y="1484313"/>
            <a:ext cx="2951162" cy="1881187"/>
            <a:chOff x="2915816" y="1484784"/>
            <a:chExt cx="2952328" cy="1881500"/>
          </a:xfrm>
        </p:grpSpPr>
        <p:sp>
          <p:nvSpPr>
            <p:cNvPr id="28" name="CasellaDiTesto 27"/>
            <p:cNvSpPr txBox="1"/>
            <p:nvPr/>
          </p:nvSpPr>
          <p:spPr>
            <a:xfrm>
              <a:off x="2915816" y="2996335"/>
              <a:ext cx="2952328" cy="369949"/>
            </a:xfrm>
            <a:prstGeom prst="rect">
              <a:avLst/>
            </a:prstGeom>
            <a:solidFill>
              <a:schemeClr val="accent2">
                <a:lumMod val="60000"/>
                <a:lumOff val="40000"/>
              </a:schemeClr>
            </a:solidFill>
          </p:spPr>
          <p:txBody>
            <a:bodyPr>
              <a:spAutoFit/>
            </a:bodyPr>
            <a:lstStyle/>
            <a:p>
              <a:pPr>
                <a:defRPr/>
              </a:pPr>
              <a:r>
                <a:rPr lang="it-IT" dirty="0">
                  <a:solidFill>
                    <a:schemeClr val="bg1"/>
                  </a:solidFill>
                  <a:latin typeface="Arial" charset="0"/>
                </a:rPr>
                <a:t>Domande di grammatica</a:t>
              </a:r>
            </a:p>
          </p:txBody>
        </p:sp>
        <p:cxnSp>
          <p:nvCxnSpPr>
            <p:cNvPr id="29" name="Connettore 2 28"/>
            <p:cNvCxnSpPr/>
            <p:nvPr/>
          </p:nvCxnSpPr>
          <p:spPr>
            <a:xfrm>
              <a:off x="3995743" y="1484784"/>
              <a:ext cx="0" cy="151155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7" name="CasellaDiTesto 26"/>
          <p:cNvSpPr txBox="1">
            <a:spLocks noChangeArrowheads="1"/>
          </p:cNvSpPr>
          <p:nvPr/>
        </p:nvSpPr>
        <p:spPr bwMode="auto">
          <a:xfrm>
            <a:off x="3635375" y="6092825"/>
            <a:ext cx="5329238" cy="585788"/>
          </a:xfrm>
          <a:prstGeom prst="rect">
            <a:avLst/>
          </a:prstGeom>
          <a:noFill/>
          <a:ln w="9525">
            <a:noFill/>
            <a:miter lim="800000"/>
            <a:headEnd/>
            <a:tailEnd/>
          </a:ln>
        </p:spPr>
        <p:txBody>
          <a:bodyPr>
            <a:spAutoFit/>
          </a:bodyPr>
          <a:lstStyle/>
          <a:p>
            <a:r>
              <a:rPr lang="it-IT" b="1">
                <a:solidFill>
                  <a:srgbClr val="C00000"/>
                </a:solidFill>
              </a:rPr>
              <a:t>N.B.  </a:t>
            </a:r>
            <a:r>
              <a:rPr lang="it-IT" sz="1400" b="1" i="1">
                <a:solidFill>
                  <a:srgbClr val="C00000"/>
                </a:solidFill>
              </a:rPr>
              <a:t>Analoghe tabelle sono restituite analizzando i risultati sia solo dei nativi sia solo dei regolari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249"/>
                                        </p:tgtEl>
                                        <p:attrNameLst>
                                          <p:attrName>style.visibility</p:attrName>
                                        </p:attrNameLst>
                                      </p:cBhvr>
                                      <p:to>
                                        <p:strVal val="visible"/>
                                      </p:to>
                                    </p:set>
                                    <p:animEffect transition="in" filter="wipe(left)">
                                      <p:cBhvr>
                                        <p:cTn id="7" dur="500"/>
                                        <p:tgtEl>
                                          <p:spTgt spid="102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4"/>
          <p:cNvSpPr>
            <a:spLocks noChangeArrowheads="1"/>
          </p:cNvSpPr>
          <p:nvPr/>
        </p:nvSpPr>
        <p:spPr bwMode="auto">
          <a:xfrm flipH="1">
            <a:off x="7315200" y="6553200"/>
            <a:ext cx="1600200" cy="17463"/>
          </a:xfrm>
          <a:prstGeom prst="rect">
            <a:avLst/>
          </a:prstGeom>
          <a:solidFill>
            <a:srgbClr val="006699"/>
          </a:solidFill>
          <a:ln w="9525">
            <a:noFill/>
            <a:miter lim="800000"/>
            <a:headEnd/>
            <a:tailEnd/>
          </a:ln>
        </p:spPr>
        <p:txBody>
          <a:bodyPr wrap="none" anchor="ctr"/>
          <a:lstStyle/>
          <a:p>
            <a:pPr algn="ctr" eaLnBrk="0" hangingPunct="0"/>
            <a:endParaRPr lang="en-US" sz="2400">
              <a:latin typeface="Times"/>
            </a:endParaRPr>
          </a:p>
        </p:txBody>
      </p:sp>
      <p:sp>
        <p:nvSpPr>
          <p:cNvPr id="79874" name="Rectangle 5"/>
          <p:cNvSpPr>
            <a:spLocks noChangeArrowheads="1"/>
          </p:cNvSpPr>
          <p:nvPr/>
        </p:nvSpPr>
        <p:spPr bwMode="auto">
          <a:xfrm rot="-5400000">
            <a:off x="8420894" y="6423819"/>
            <a:ext cx="685800" cy="17462"/>
          </a:xfrm>
          <a:prstGeom prst="rect">
            <a:avLst/>
          </a:prstGeom>
          <a:solidFill>
            <a:srgbClr val="006699"/>
          </a:solidFill>
          <a:ln w="9525">
            <a:noFill/>
            <a:miter lim="800000"/>
            <a:headEnd/>
            <a:tailEnd/>
          </a:ln>
        </p:spPr>
        <p:txBody>
          <a:bodyPr vert="eaVert" wrap="none" anchor="ctr"/>
          <a:lstStyle/>
          <a:p>
            <a:endParaRPr lang="it-IT"/>
          </a:p>
        </p:txBody>
      </p:sp>
      <p:sp>
        <p:nvSpPr>
          <p:cNvPr id="79875" name="Text Box 6"/>
          <p:cNvSpPr txBox="1">
            <a:spLocks noChangeArrowheads="1"/>
          </p:cNvSpPr>
          <p:nvPr/>
        </p:nvSpPr>
        <p:spPr bwMode="auto">
          <a:xfrm>
            <a:off x="4140200" y="1125538"/>
            <a:ext cx="184150" cy="336550"/>
          </a:xfrm>
          <a:prstGeom prst="rect">
            <a:avLst/>
          </a:prstGeom>
          <a:noFill/>
          <a:ln w="9525" algn="ctr">
            <a:noFill/>
            <a:miter lim="800000"/>
            <a:headEnd/>
            <a:tailEnd/>
          </a:ln>
        </p:spPr>
        <p:txBody>
          <a:bodyPr wrap="none">
            <a:spAutoFit/>
          </a:bodyPr>
          <a:lstStyle/>
          <a:p>
            <a:pPr eaLnBrk="0" hangingPunct="0"/>
            <a:endParaRPr lang="en-US" sz="1600">
              <a:cs typeface="Arial" charset="0"/>
            </a:endParaRPr>
          </a:p>
        </p:txBody>
      </p:sp>
      <p:pic>
        <p:nvPicPr>
          <p:cNvPr id="79876" name="Picture 13"/>
          <p:cNvPicPr>
            <a:picLocks noChangeAspect="1" noChangeArrowheads="1"/>
          </p:cNvPicPr>
          <p:nvPr/>
        </p:nvPicPr>
        <p:blipFill>
          <a:blip r:embed="rId3" cstate="print"/>
          <a:srcRect/>
          <a:stretch>
            <a:fillRect/>
          </a:stretch>
        </p:blipFill>
        <p:spPr bwMode="auto">
          <a:xfrm>
            <a:off x="8201025" y="0"/>
            <a:ext cx="942975" cy="1171575"/>
          </a:xfrm>
          <a:prstGeom prst="rect">
            <a:avLst/>
          </a:prstGeom>
          <a:noFill/>
          <a:ln w="9525">
            <a:noFill/>
            <a:miter lim="800000"/>
            <a:headEnd/>
            <a:tailEnd/>
          </a:ln>
        </p:spPr>
      </p:pic>
      <p:sp>
        <p:nvSpPr>
          <p:cNvPr id="79877" name="CasellaDiTesto 9"/>
          <p:cNvSpPr txBox="1">
            <a:spLocks noChangeArrowheads="1"/>
          </p:cNvSpPr>
          <p:nvPr/>
        </p:nvSpPr>
        <p:spPr bwMode="auto">
          <a:xfrm>
            <a:off x="785813" y="428625"/>
            <a:ext cx="7143750" cy="369888"/>
          </a:xfrm>
          <a:prstGeom prst="rect">
            <a:avLst/>
          </a:prstGeom>
          <a:noFill/>
          <a:ln w="9525">
            <a:noFill/>
            <a:miter lim="800000"/>
            <a:headEnd/>
            <a:tailEnd/>
          </a:ln>
        </p:spPr>
        <p:txBody>
          <a:bodyPr>
            <a:spAutoFit/>
          </a:bodyPr>
          <a:lstStyle/>
          <a:p>
            <a:r>
              <a:rPr lang="it-IT"/>
              <a:t>Tavola 3a – Ambiti Matematica</a:t>
            </a:r>
          </a:p>
        </p:txBody>
      </p:sp>
      <p:pic>
        <p:nvPicPr>
          <p:cNvPr id="79878" name="Immagine 9" descr="Tavola 3a.jpg"/>
          <p:cNvPicPr>
            <a:picLocks noChangeAspect="1"/>
          </p:cNvPicPr>
          <p:nvPr/>
        </p:nvPicPr>
        <p:blipFill>
          <a:blip r:embed="rId4" cstate="print"/>
          <a:srcRect/>
          <a:stretch>
            <a:fillRect/>
          </a:stretch>
        </p:blipFill>
        <p:spPr bwMode="auto">
          <a:xfrm>
            <a:off x="323850" y="1412875"/>
            <a:ext cx="8501063" cy="2719388"/>
          </a:xfrm>
          <a:prstGeom prst="rect">
            <a:avLst/>
          </a:prstGeom>
          <a:noFill/>
          <a:ln w="9525">
            <a:noFill/>
            <a:miter lim="800000"/>
            <a:headEnd/>
            <a:tailEnd/>
          </a:ln>
        </p:spPr>
      </p:pic>
      <p:sp>
        <p:nvSpPr>
          <p:cNvPr id="10" name="CasellaDiTesto 9"/>
          <p:cNvSpPr txBox="1">
            <a:spLocks noChangeArrowheads="1"/>
          </p:cNvSpPr>
          <p:nvPr/>
        </p:nvSpPr>
        <p:spPr bwMode="auto">
          <a:xfrm>
            <a:off x="3276600" y="4868863"/>
            <a:ext cx="5327650" cy="585787"/>
          </a:xfrm>
          <a:prstGeom prst="rect">
            <a:avLst/>
          </a:prstGeom>
          <a:noFill/>
          <a:ln w="9525">
            <a:noFill/>
            <a:miter lim="800000"/>
            <a:headEnd/>
            <a:tailEnd/>
          </a:ln>
        </p:spPr>
        <p:txBody>
          <a:bodyPr>
            <a:spAutoFit/>
          </a:bodyPr>
          <a:lstStyle/>
          <a:p>
            <a:r>
              <a:rPr lang="it-IT" b="1">
                <a:solidFill>
                  <a:srgbClr val="C00000"/>
                </a:solidFill>
              </a:rPr>
              <a:t>N.B.  </a:t>
            </a:r>
            <a:r>
              <a:rPr lang="it-IT" sz="1400" b="1" i="1">
                <a:solidFill>
                  <a:srgbClr val="C00000"/>
                </a:solidFill>
              </a:rPr>
              <a:t>Analoghe tabelle sono restituite analizzando i risultati sia solo dei nativi sia solo dei regolari  </a:t>
            </a:r>
          </a:p>
        </p:txBody>
      </p:sp>
      <p:grpSp>
        <p:nvGrpSpPr>
          <p:cNvPr id="2" name="Gruppo 15"/>
          <p:cNvGrpSpPr>
            <a:grpSpLocks/>
          </p:cNvGrpSpPr>
          <p:nvPr/>
        </p:nvGrpSpPr>
        <p:grpSpPr bwMode="auto">
          <a:xfrm>
            <a:off x="1331913" y="1412875"/>
            <a:ext cx="1439862" cy="287338"/>
            <a:chOff x="1691680" y="1368064"/>
            <a:chExt cx="1440160" cy="404752"/>
          </a:xfrm>
        </p:grpSpPr>
        <p:cxnSp>
          <p:nvCxnSpPr>
            <p:cNvPr id="11" name="Connettore 1 10"/>
            <p:cNvCxnSpPr/>
            <p:nvPr/>
          </p:nvCxnSpPr>
          <p:spPr>
            <a:xfrm>
              <a:off x="1691680" y="1772816"/>
              <a:ext cx="1440160" cy="0"/>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flipV="1">
              <a:off x="3131840" y="1412788"/>
              <a:ext cx="0" cy="360028"/>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1691680" y="1368064"/>
              <a:ext cx="1440160" cy="0"/>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flipV="1">
              <a:off x="1691680" y="1412788"/>
              <a:ext cx="0" cy="360028"/>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grpSp>
      <p:sp>
        <p:nvSpPr>
          <p:cNvPr id="15" name="CasellaDiTesto 14"/>
          <p:cNvSpPr txBox="1">
            <a:spLocks noChangeArrowheads="1"/>
          </p:cNvSpPr>
          <p:nvPr/>
        </p:nvSpPr>
        <p:spPr bwMode="auto">
          <a:xfrm>
            <a:off x="1355725" y="2060575"/>
            <a:ext cx="720725" cy="2032000"/>
          </a:xfrm>
          <a:prstGeom prst="rect">
            <a:avLst/>
          </a:prstGeom>
          <a:solidFill>
            <a:schemeClr val="accent1">
              <a:alpha val="10196"/>
            </a:schemeClr>
          </a:solidFill>
          <a:ln w="31750" cap="sq">
            <a:solidFill>
              <a:srgbClr val="FF0000"/>
            </a:solidFill>
            <a:miter lim="800000"/>
            <a:headEnd/>
            <a:tailEnd/>
          </a:ln>
        </p:spPr>
        <p:txBody>
          <a:bodyPr>
            <a:spAutoFit/>
          </a:bodyPr>
          <a:lstStyle/>
          <a:p>
            <a:endParaRPr lang="it-IT"/>
          </a:p>
          <a:p>
            <a:endParaRPr lang="it-IT"/>
          </a:p>
          <a:p>
            <a:endParaRPr lang="it-IT"/>
          </a:p>
          <a:p>
            <a:endParaRPr lang="it-IT"/>
          </a:p>
          <a:p>
            <a:endParaRPr lang="it-IT"/>
          </a:p>
          <a:p>
            <a:endParaRPr lang="it-IT"/>
          </a:p>
          <a:p>
            <a:endParaRPr lang="it-IT"/>
          </a:p>
        </p:txBody>
      </p:sp>
      <p:sp>
        <p:nvSpPr>
          <p:cNvPr id="16" name="Ovale 15"/>
          <p:cNvSpPr/>
          <p:nvPr/>
        </p:nvSpPr>
        <p:spPr>
          <a:xfrm>
            <a:off x="2184400" y="2781300"/>
            <a:ext cx="576263" cy="576263"/>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grpSp>
        <p:nvGrpSpPr>
          <p:cNvPr id="3" name="Gruppo 16"/>
          <p:cNvGrpSpPr>
            <a:grpSpLocks/>
          </p:cNvGrpSpPr>
          <p:nvPr/>
        </p:nvGrpSpPr>
        <p:grpSpPr bwMode="auto">
          <a:xfrm>
            <a:off x="2843213" y="1412875"/>
            <a:ext cx="1439862" cy="287338"/>
            <a:chOff x="1691680" y="1368064"/>
            <a:chExt cx="1440160" cy="404752"/>
          </a:xfrm>
        </p:grpSpPr>
        <p:cxnSp>
          <p:nvCxnSpPr>
            <p:cNvPr id="18" name="Connettore 1 17"/>
            <p:cNvCxnSpPr/>
            <p:nvPr/>
          </p:nvCxnSpPr>
          <p:spPr>
            <a:xfrm>
              <a:off x="1691680" y="1772816"/>
              <a:ext cx="1440160" cy="0"/>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flipV="1">
              <a:off x="3131840" y="1412788"/>
              <a:ext cx="0" cy="360028"/>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a:off x="1691680" y="1368064"/>
              <a:ext cx="1440160" cy="0"/>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flipV="1">
              <a:off x="1691680" y="1412788"/>
              <a:ext cx="0" cy="360028"/>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grpSp>
      <p:grpSp>
        <p:nvGrpSpPr>
          <p:cNvPr id="4" name="Gruppo 21"/>
          <p:cNvGrpSpPr>
            <a:grpSpLocks/>
          </p:cNvGrpSpPr>
          <p:nvPr/>
        </p:nvGrpSpPr>
        <p:grpSpPr bwMode="auto">
          <a:xfrm>
            <a:off x="4356100" y="1412875"/>
            <a:ext cx="1439863" cy="287338"/>
            <a:chOff x="1691680" y="1368064"/>
            <a:chExt cx="1440160" cy="404752"/>
          </a:xfrm>
        </p:grpSpPr>
        <p:cxnSp>
          <p:nvCxnSpPr>
            <p:cNvPr id="23" name="Connettore 1 22"/>
            <p:cNvCxnSpPr/>
            <p:nvPr/>
          </p:nvCxnSpPr>
          <p:spPr>
            <a:xfrm>
              <a:off x="1691680" y="1772816"/>
              <a:ext cx="1440160" cy="0"/>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flipV="1">
              <a:off x="3131840" y="1412788"/>
              <a:ext cx="0" cy="360028"/>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a:off x="1691680" y="1368064"/>
              <a:ext cx="1440160" cy="0"/>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26" name="Connettore 1 25"/>
            <p:cNvCxnSpPr/>
            <p:nvPr/>
          </p:nvCxnSpPr>
          <p:spPr>
            <a:xfrm flipV="1">
              <a:off x="1691680" y="1412788"/>
              <a:ext cx="0" cy="360028"/>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grpSp>
      <p:grpSp>
        <p:nvGrpSpPr>
          <p:cNvPr id="5" name="Gruppo 26"/>
          <p:cNvGrpSpPr>
            <a:grpSpLocks/>
          </p:cNvGrpSpPr>
          <p:nvPr/>
        </p:nvGrpSpPr>
        <p:grpSpPr bwMode="auto">
          <a:xfrm>
            <a:off x="5795963" y="1412875"/>
            <a:ext cx="1439862" cy="287338"/>
            <a:chOff x="1691680" y="1368064"/>
            <a:chExt cx="1440160" cy="404752"/>
          </a:xfrm>
        </p:grpSpPr>
        <p:cxnSp>
          <p:nvCxnSpPr>
            <p:cNvPr id="28" name="Connettore 1 27"/>
            <p:cNvCxnSpPr/>
            <p:nvPr/>
          </p:nvCxnSpPr>
          <p:spPr>
            <a:xfrm>
              <a:off x="1691680" y="1772816"/>
              <a:ext cx="1440160" cy="0"/>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29" name="Connettore 1 28"/>
            <p:cNvCxnSpPr/>
            <p:nvPr/>
          </p:nvCxnSpPr>
          <p:spPr>
            <a:xfrm flipV="1">
              <a:off x="3131840" y="1412788"/>
              <a:ext cx="0" cy="360028"/>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30" name="Connettore 1 29"/>
            <p:cNvCxnSpPr/>
            <p:nvPr/>
          </p:nvCxnSpPr>
          <p:spPr>
            <a:xfrm>
              <a:off x="1691680" y="1368064"/>
              <a:ext cx="1440160" cy="0"/>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31" name="Connettore 1 30"/>
            <p:cNvCxnSpPr/>
            <p:nvPr/>
          </p:nvCxnSpPr>
          <p:spPr>
            <a:xfrm flipV="1">
              <a:off x="1691680" y="1412788"/>
              <a:ext cx="0" cy="360028"/>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grpSp>
      <p:grpSp>
        <p:nvGrpSpPr>
          <p:cNvPr id="6" name="Gruppo 31"/>
          <p:cNvGrpSpPr>
            <a:grpSpLocks/>
          </p:cNvGrpSpPr>
          <p:nvPr/>
        </p:nvGrpSpPr>
        <p:grpSpPr bwMode="auto">
          <a:xfrm>
            <a:off x="7308850" y="1341438"/>
            <a:ext cx="1489075" cy="358775"/>
            <a:chOff x="1644221" y="1412507"/>
            <a:chExt cx="1487619" cy="360309"/>
          </a:xfrm>
        </p:grpSpPr>
        <p:cxnSp>
          <p:nvCxnSpPr>
            <p:cNvPr id="33" name="Connettore 1 32"/>
            <p:cNvCxnSpPr/>
            <p:nvPr/>
          </p:nvCxnSpPr>
          <p:spPr>
            <a:xfrm>
              <a:off x="1691799" y="1772816"/>
              <a:ext cx="1440041" cy="0"/>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34" name="Connettore 1 33"/>
            <p:cNvCxnSpPr/>
            <p:nvPr/>
          </p:nvCxnSpPr>
          <p:spPr>
            <a:xfrm flipV="1">
              <a:off x="3131840" y="1412507"/>
              <a:ext cx="0" cy="360309"/>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35" name="Connettore 1 34"/>
            <p:cNvCxnSpPr/>
            <p:nvPr/>
          </p:nvCxnSpPr>
          <p:spPr>
            <a:xfrm>
              <a:off x="1644221" y="1484249"/>
              <a:ext cx="1440041" cy="0"/>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36" name="Connettore 1 35"/>
            <p:cNvCxnSpPr/>
            <p:nvPr/>
          </p:nvCxnSpPr>
          <p:spPr>
            <a:xfrm flipV="1">
              <a:off x="1691799" y="1412507"/>
              <a:ext cx="0" cy="360309"/>
            </a:xfrm>
            <a:prstGeom prst="line">
              <a:avLst/>
            </a:prstGeom>
            <a:ln w="50800">
              <a:solidFill>
                <a:srgbClr val="FFCC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trips(down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strips(down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4)">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4)">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4)">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4)">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Box 6"/>
          <p:cNvSpPr txBox="1">
            <a:spLocks noChangeArrowheads="1"/>
          </p:cNvSpPr>
          <p:nvPr/>
        </p:nvSpPr>
        <p:spPr bwMode="auto">
          <a:xfrm>
            <a:off x="4140200" y="1125538"/>
            <a:ext cx="184150" cy="336550"/>
          </a:xfrm>
          <a:prstGeom prst="rect">
            <a:avLst/>
          </a:prstGeom>
          <a:noFill/>
          <a:ln w="9525" algn="ctr">
            <a:noFill/>
            <a:miter lim="800000"/>
            <a:headEnd/>
            <a:tailEnd/>
          </a:ln>
        </p:spPr>
        <p:txBody>
          <a:bodyPr wrap="none">
            <a:spAutoFit/>
          </a:bodyPr>
          <a:lstStyle/>
          <a:p>
            <a:pPr eaLnBrk="0" hangingPunct="0"/>
            <a:endParaRPr lang="en-US" sz="1600">
              <a:cs typeface="Arial" charset="0"/>
            </a:endParaRPr>
          </a:p>
        </p:txBody>
      </p:sp>
      <p:pic>
        <p:nvPicPr>
          <p:cNvPr id="81922" name="Picture 13"/>
          <p:cNvPicPr>
            <a:picLocks noChangeAspect="1" noChangeArrowheads="1"/>
          </p:cNvPicPr>
          <p:nvPr/>
        </p:nvPicPr>
        <p:blipFill>
          <a:blip r:embed="rId3" cstate="print"/>
          <a:srcRect/>
          <a:stretch>
            <a:fillRect/>
          </a:stretch>
        </p:blipFill>
        <p:spPr bwMode="auto">
          <a:xfrm>
            <a:off x="8201025" y="0"/>
            <a:ext cx="942975" cy="1171575"/>
          </a:xfrm>
          <a:prstGeom prst="rect">
            <a:avLst/>
          </a:prstGeom>
          <a:noFill/>
          <a:ln w="9525">
            <a:noFill/>
            <a:miter lim="800000"/>
            <a:headEnd/>
            <a:tailEnd/>
          </a:ln>
        </p:spPr>
      </p:pic>
      <p:sp>
        <p:nvSpPr>
          <p:cNvPr id="81923" name="CasellaDiTesto 9"/>
          <p:cNvSpPr txBox="1">
            <a:spLocks noChangeArrowheads="1"/>
          </p:cNvSpPr>
          <p:nvPr/>
        </p:nvSpPr>
        <p:spPr bwMode="auto">
          <a:xfrm>
            <a:off x="785813" y="428625"/>
            <a:ext cx="7143750" cy="369888"/>
          </a:xfrm>
          <a:prstGeom prst="rect">
            <a:avLst/>
          </a:prstGeom>
          <a:noFill/>
          <a:ln w="9525">
            <a:noFill/>
            <a:miter lim="800000"/>
            <a:headEnd/>
            <a:tailEnd/>
          </a:ln>
        </p:spPr>
        <p:txBody>
          <a:bodyPr>
            <a:spAutoFit/>
          </a:bodyPr>
          <a:lstStyle/>
          <a:p>
            <a:r>
              <a:rPr lang="it-IT"/>
              <a:t>Tavola 3b – Processi</a:t>
            </a:r>
          </a:p>
        </p:txBody>
      </p:sp>
      <p:pic>
        <p:nvPicPr>
          <p:cNvPr id="16393" name="Immagine 8" descr="Tavola 3b.jpg"/>
          <p:cNvPicPr>
            <a:picLocks noChangeAspect="1"/>
          </p:cNvPicPr>
          <p:nvPr/>
        </p:nvPicPr>
        <p:blipFill>
          <a:blip r:embed="rId4" cstate="print"/>
          <a:srcRect/>
          <a:stretch>
            <a:fillRect/>
          </a:stretch>
        </p:blipFill>
        <p:spPr bwMode="auto">
          <a:xfrm>
            <a:off x="738188" y="1052513"/>
            <a:ext cx="8405812" cy="2643187"/>
          </a:xfrm>
          <a:prstGeom prst="rect">
            <a:avLst/>
          </a:prstGeom>
          <a:noFill/>
          <a:ln w="9525">
            <a:noFill/>
            <a:miter lim="800000"/>
            <a:headEnd/>
            <a:tailEnd/>
          </a:ln>
        </p:spPr>
      </p:pic>
      <p:pic>
        <p:nvPicPr>
          <p:cNvPr id="16395" name="Picture 11"/>
          <p:cNvPicPr>
            <a:picLocks noChangeAspect="1" noChangeArrowheads="1"/>
          </p:cNvPicPr>
          <p:nvPr/>
        </p:nvPicPr>
        <p:blipFill>
          <a:blip r:embed="rId5" cstate="print"/>
          <a:srcRect/>
          <a:stretch>
            <a:fillRect/>
          </a:stretch>
        </p:blipFill>
        <p:spPr bwMode="auto">
          <a:xfrm>
            <a:off x="755650" y="1268413"/>
            <a:ext cx="8388350" cy="4610100"/>
          </a:xfrm>
          <a:prstGeom prst="rect">
            <a:avLst/>
          </a:prstGeom>
          <a:noFill/>
          <a:ln w="9525">
            <a:noFill/>
            <a:miter lim="800000"/>
            <a:headEnd/>
            <a:tailEnd/>
          </a:ln>
        </p:spPr>
      </p:pic>
      <p:grpSp>
        <p:nvGrpSpPr>
          <p:cNvPr id="2" name="Gruppo 15"/>
          <p:cNvGrpSpPr>
            <a:grpSpLocks/>
          </p:cNvGrpSpPr>
          <p:nvPr/>
        </p:nvGrpSpPr>
        <p:grpSpPr bwMode="auto">
          <a:xfrm>
            <a:off x="1258888" y="1268413"/>
            <a:ext cx="1512887" cy="720725"/>
            <a:chOff x="1259632" y="1268760"/>
            <a:chExt cx="1512168" cy="720080"/>
          </a:xfrm>
        </p:grpSpPr>
        <p:cxnSp>
          <p:nvCxnSpPr>
            <p:cNvPr id="12" name="Connettore 2 11"/>
            <p:cNvCxnSpPr/>
            <p:nvPr/>
          </p:nvCxnSpPr>
          <p:spPr>
            <a:xfrm flipH="1">
              <a:off x="1259632" y="1268760"/>
              <a:ext cx="1080573" cy="4314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flipH="1">
              <a:off x="1259632" y="1268760"/>
              <a:ext cx="1512168" cy="7200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8" name="Connettore 2 17"/>
          <p:cNvCxnSpPr/>
          <p:nvPr/>
        </p:nvCxnSpPr>
        <p:spPr>
          <a:xfrm flipH="1">
            <a:off x="1258888" y="1268413"/>
            <a:ext cx="5545137" cy="25209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 name="Gruppo 38"/>
          <p:cNvGrpSpPr>
            <a:grpSpLocks/>
          </p:cNvGrpSpPr>
          <p:nvPr/>
        </p:nvGrpSpPr>
        <p:grpSpPr bwMode="auto">
          <a:xfrm>
            <a:off x="1116013" y="1268413"/>
            <a:ext cx="3221037" cy="4105275"/>
            <a:chOff x="1115616" y="1268760"/>
            <a:chExt cx="3220790" cy="4104456"/>
          </a:xfrm>
        </p:grpSpPr>
        <p:cxnSp>
          <p:nvCxnSpPr>
            <p:cNvPr id="19" name="Connettore 2 18"/>
            <p:cNvCxnSpPr/>
            <p:nvPr/>
          </p:nvCxnSpPr>
          <p:spPr>
            <a:xfrm flipH="1">
              <a:off x="1187048" y="1268760"/>
              <a:ext cx="2449325" cy="100786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flipH="1">
              <a:off x="1115616" y="1268760"/>
              <a:ext cx="3220790" cy="41044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uppo 37"/>
          <p:cNvGrpSpPr>
            <a:grpSpLocks/>
          </p:cNvGrpSpPr>
          <p:nvPr/>
        </p:nvGrpSpPr>
        <p:grpSpPr bwMode="auto">
          <a:xfrm>
            <a:off x="1074738" y="1196975"/>
            <a:ext cx="4576762" cy="3240088"/>
            <a:chOff x="1074672" y="1196752"/>
            <a:chExt cx="4577448" cy="3240360"/>
          </a:xfrm>
        </p:grpSpPr>
        <p:cxnSp>
          <p:nvCxnSpPr>
            <p:cNvPr id="26" name="Connettore 2 25"/>
            <p:cNvCxnSpPr/>
            <p:nvPr/>
          </p:nvCxnSpPr>
          <p:spPr>
            <a:xfrm flipH="1">
              <a:off x="1074672" y="1196752"/>
              <a:ext cx="3888370" cy="151142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ttore 2 33"/>
            <p:cNvCxnSpPr/>
            <p:nvPr/>
          </p:nvCxnSpPr>
          <p:spPr>
            <a:xfrm flipH="1">
              <a:off x="1115953" y="1268196"/>
              <a:ext cx="4175751" cy="20893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ttore 2 35"/>
            <p:cNvCxnSpPr/>
            <p:nvPr/>
          </p:nvCxnSpPr>
          <p:spPr>
            <a:xfrm flipH="1">
              <a:off x="1187401" y="1268196"/>
              <a:ext cx="4464719" cy="316891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4" name="CasellaDiTesto 23"/>
          <p:cNvSpPr txBox="1">
            <a:spLocks noChangeArrowheads="1"/>
          </p:cNvSpPr>
          <p:nvPr/>
        </p:nvSpPr>
        <p:spPr bwMode="auto">
          <a:xfrm>
            <a:off x="3492500" y="5876925"/>
            <a:ext cx="5327650" cy="585788"/>
          </a:xfrm>
          <a:prstGeom prst="rect">
            <a:avLst/>
          </a:prstGeom>
          <a:noFill/>
          <a:ln w="9525">
            <a:noFill/>
            <a:miter lim="800000"/>
            <a:headEnd/>
            <a:tailEnd/>
          </a:ln>
        </p:spPr>
        <p:txBody>
          <a:bodyPr>
            <a:spAutoFit/>
          </a:bodyPr>
          <a:lstStyle/>
          <a:p>
            <a:r>
              <a:rPr lang="it-IT" b="1">
                <a:solidFill>
                  <a:srgbClr val="C00000"/>
                </a:solidFill>
              </a:rPr>
              <a:t>N.B.  </a:t>
            </a:r>
            <a:r>
              <a:rPr lang="it-IT" sz="1400" b="1" i="1">
                <a:solidFill>
                  <a:srgbClr val="C00000"/>
                </a:solidFill>
              </a:rPr>
              <a:t>Analoghe tabelle sono restituite analizzando i risultati sia solo dei nativi sia solo dei regolari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393"/>
                                        </p:tgtEl>
                                        <p:attrNameLst>
                                          <p:attrName>style.visibility</p:attrName>
                                        </p:attrNameLst>
                                      </p:cBhvr>
                                      <p:to>
                                        <p:strVal val="visible"/>
                                      </p:to>
                                    </p:set>
                                    <p:animEffect transition="in" filter="wipe(left)">
                                      <p:cBhvr>
                                        <p:cTn id="7" dur="500"/>
                                        <p:tgtEl>
                                          <p:spTgt spid="163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6395"/>
                                        </p:tgtEl>
                                        <p:attrNameLst>
                                          <p:attrName>style.visibility</p:attrName>
                                        </p:attrNameLst>
                                      </p:cBhvr>
                                      <p:to>
                                        <p:strVal val="visible"/>
                                      </p:to>
                                    </p:set>
                                    <p:animEffect transition="in" filter="wipe(left)">
                                      <p:cBhvr>
                                        <p:cTn id="12" dur="500"/>
                                        <p:tgtEl>
                                          <p:spTgt spid="163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Box 6"/>
          <p:cNvSpPr txBox="1">
            <a:spLocks noChangeArrowheads="1"/>
          </p:cNvSpPr>
          <p:nvPr/>
        </p:nvSpPr>
        <p:spPr bwMode="auto">
          <a:xfrm>
            <a:off x="4140200" y="1125538"/>
            <a:ext cx="184150" cy="336550"/>
          </a:xfrm>
          <a:prstGeom prst="rect">
            <a:avLst/>
          </a:prstGeom>
          <a:noFill/>
          <a:ln w="9525" algn="ctr">
            <a:noFill/>
            <a:miter lim="800000"/>
            <a:headEnd/>
            <a:tailEnd/>
          </a:ln>
        </p:spPr>
        <p:txBody>
          <a:bodyPr wrap="none">
            <a:spAutoFit/>
          </a:bodyPr>
          <a:lstStyle/>
          <a:p>
            <a:pPr eaLnBrk="0" hangingPunct="0"/>
            <a:endParaRPr lang="en-US" sz="1600">
              <a:cs typeface="Arial" charset="0"/>
            </a:endParaRPr>
          </a:p>
        </p:txBody>
      </p:sp>
      <p:pic>
        <p:nvPicPr>
          <p:cNvPr id="83970" name="Picture 13"/>
          <p:cNvPicPr>
            <a:picLocks noChangeAspect="1" noChangeArrowheads="1"/>
          </p:cNvPicPr>
          <p:nvPr/>
        </p:nvPicPr>
        <p:blipFill>
          <a:blip r:embed="rId3" cstate="print"/>
          <a:srcRect/>
          <a:stretch>
            <a:fillRect/>
          </a:stretch>
        </p:blipFill>
        <p:spPr bwMode="auto">
          <a:xfrm>
            <a:off x="8201025" y="0"/>
            <a:ext cx="942975" cy="1171575"/>
          </a:xfrm>
          <a:prstGeom prst="rect">
            <a:avLst/>
          </a:prstGeom>
          <a:noFill/>
          <a:ln w="9525">
            <a:noFill/>
            <a:miter lim="800000"/>
            <a:headEnd/>
            <a:tailEnd/>
          </a:ln>
        </p:spPr>
      </p:pic>
      <p:sp>
        <p:nvSpPr>
          <p:cNvPr id="83971" name="CasellaDiTesto 9"/>
          <p:cNvSpPr txBox="1">
            <a:spLocks noChangeArrowheads="1"/>
          </p:cNvSpPr>
          <p:nvPr/>
        </p:nvSpPr>
        <p:spPr bwMode="auto">
          <a:xfrm>
            <a:off x="785813" y="428625"/>
            <a:ext cx="7143750" cy="369888"/>
          </a:xfrm>
          <a:prstGeom prst="rect">
            <a:avLst/>
          </a:prstGeom>
          <a:noFill/>
          <a:ln w="9525">
            <a:noFill/>
            <a:miter lim="800000"/>
            <a:headEnd/>
            <a:tailEnd/>
          </a:ln>
        </p:spPr>
        <p:txBody>
          <a:bodyPr>
            <a:spAutoFit/>
          </a:bodyPr>
          <a:lstStyle/>
          <a:p>
            <a:r>
              <a:rPr lang="it-IT"/>
              <a:t>Tavola 7 – Italiano/Matematica – Dettaglio risposte per item</a:t>
            </a:r>
          </a:p>
        </p:txBody>
      </p:sp>
      <p:pic>
        <p:nvPicPr>
          <p:cNvPr id="83972" name="Immagine 9" descr="Cattura.JPG"/>
          <p:cNvPicPr>
            <a:picLocks noChangeAspect="1"/>
          </p:cNvPicPr>
          <p:nvPr/>
        </p:nvPicPr>
        <p:blipFill>
          <a:blip r:embed="rId4" cstate="print"/>
          <a:srcRect/>
          <a:stretch>
            <a:fillRect/>
          </a:stretch>
        </p:blipFill>
        <p:spPr bwMode="auto">
          <a:xfrm>
            <a:off x="642938" y="1214438"/>
            <a:ext cx="8351837" cy="4714875"/>
          </a:xfrm>
          <a:prstGeom prst="rect">
            <a:avLst/>
          </a:prstGeom>
          <a:noFill/>
          <a:ln w="9525">
            <a:noFill/>
            <a:miter lim="800000"/>
            <a:headEnd/>
            <a:tailEnd/>
          </a:ln>
        </p:spPr>
      </p:pic>
      <p:sp>
        <p:nvSpPr>
          <p:cNvPr id="9" name="Ovale 8"/>
          <p:cNvSpPr/>
          <p:nvPr/>
        </p:nvSpPr>
        <p:spPr>
          <a:xfrm>
            <a:off x="5508625" y="3321050"/>
            <a:ext cx="647700" cy="431800"/>
          </a:xfrm>
          <a:prstGeom prst="ellipse">
            <a:avLst/>
          </a:prstGeom>
          <a:noFill/>
          <a:ln w="3175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0" name="Ovale 9"/>
          <p:cNvSpPr/>
          <p:nvPr/>
        </p:nvSpPr>
        <p:spPr>
          <a:xfrm>
            <a:off x="3492500" y="3284538"/>
            <a:ext cx="647700" cy="4318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1" name="Ovale 10"/>
          <p:cNvSpPr/>
          <p:nvPr/>
        </p:nvSpPr>
        <p:spPr>
          <a:xfrm>
            <a:off x="4140200" y="3284538"/>
            <a:ext cx="647700" cy="4318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grpSp>
        <p:nvGrpSpPr>
          <p:cNvPr id="4" name="Gruppo 12"/>
          <p:cNvGrpSpPr>
            <a:grpSpLocks/>
          </p:cNvGrpSpPr>
          <p:nvPr/>
        </p:nvGrpSpPr>
        <p:grpSpPr bwMode="auto">
          <a:xfrm>
            <a:off x="5195888" y="3933825"/>
            <a:ext cx="1295400" cy="1512888"/>
            <a:chOff x="2963316" y="2204864"/>
            <a:chExt cx="1296144" cy="1512926"/>
          </a:xfrm>
        </p:grpSpPr>
        <p:cxnSp>
          <p:nvCxnSpPr>
            <p:cNvPr id="14" name="Connettore 2 13"/>
            <p:cNvCxnSpPr/>
            <p:nvPr/>
          </p:nvCxnSpPr>
          <p:spPr>
            <a:xfrm flipV="1">
              <a:off x="3600269" y="2204864"/>
              <a:ext cx="0" cy="86362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Ovale 14"/>
            <p:cNvSpPr/>
            <p:nvPr/>
          </p:nvSpPr>
          <p:spPr>
            <a:xfrm>
              <a:off x="2963316" y="3141513"/>
              <a:ext cx="1296144" cy="576277"/>
            </a:xfrm>
            <a:prstGeom prst="ellipse">
              <a:avLst/>
            </a:prstGeom>
            <a:solidFill>
              <a:srgbClr val="33CC3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000" b="1" dirty="0">
                  <a:solidFill>
                    <a:schemeClr val="tx1"/>
                  </a:solidFill>
                </a:rPr>
                <a:t>% risposte corrette</a:t>
              </a:r>
            </a:p>
          </p:txBody>
        </p:sp>
      </p:grpSp>
      <p:grpSp>
        <p:nvGrpSpPr>
          <p:cNvPr id="5" name="Gruppo 17"/>
          <p:cNvGrpSpPr>
            <a:grpSpLocks/>
          </p:cNvGrpSpPr>
          <p:nvPr/>
        </p:nvGrpSpPr>
        <p:grpSpPr bwMode="auto">
          <a:xfrm>
            <a:off x="3503613" y="3716338"/>
            <a:ext cx="1295400" cy="1512887"/>
            <a:chOff x="3502997" y="3717032"/>
            <a:chExt cx="1296144" cy="1512926"/>
          </a:xfrm>
        </p:grpSpPr>
        <p:cxnSp>
          <p:nvCxnSpPr>
            <p:cNvPr id="16" name="Connettore 2 15"/>
            <p:cNvCxnSpPr/>
            <p:nvPr/>
          </p:nvCxnSpPr>
          <p:spPr>
            <a:xfrm flipV="1">
              <a:off x="4139950" y="3717032"/>
              <a:ext cx="0" cy="86362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Ovale 16"/>
            <p:cNvSpPr/>
            <p:nvPr/>
          </p:nvSpPr>
          <p:spPr>
            <a:xfrm>
              <a:off x="3502997" y="4653681"/>
              <a:ext cx="1296144" cy="576277"/>
            </a:xfrm>
            <a:prstGeom prst="ellipse">
              <a:avLst/>
            </a:prstGeom>
            <a:solidFill>
              <a:srgbClr val="33CC3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000" b="1" dirty="0">
                  <a:solidFill>
                    <a:schemeClr val="tx1"/>
                  </a:solidFill>
                </a:rPr>
                <a:t>% scelta distrattori</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up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Righ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trips(upRigh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Box 21"/>
          <p:cNvSpPr txBox="1">
            <a:spLocks noChangeArrowheads="1"/>
          </p:cNvSpPr>
          <p:nvPr/>
        </p:nvSpPr>
        <p:spPr bwMode="auto">
          <a:xfrm>
            <a:off x="7807325" y="5348288"/>
            <a:ext cx="79375" cy="161925"/>
          </a:xfrm>
          <a:prstGeom prst="rect">
            <a:avLst/>
          </a:prstGeom>
          <a:solidFill>
            <a:schemeClr val="bg1"/>
          </a:solidFill>
          <a:ln w="9525">
            <a:solidFill>
              <a:srgbClr val="FF3300"/>
            </a:solidFill>
            <a:miter lim="800000"/>
            <a:headEnd/>
            <a:tailEnd/>
          </a:ln>
        </p:spPr>
        <p:txBody>
          <a:bodyPr wrap="none" lIns="0" tIns="0" rIns="0" bIns="0">
            <a:spAutoFit/>
          </a:bodyPr>
          <a:lstStyle/>
          <a:p>
            <a:r>
              <a:rPr lang="it-IT" sz="1000" b="1"/>
              <a:t>2</a:t>
            </a:r>
          </a:p>
        </p:txBody>
      </p:sp>
      <p:pic>
        <p:nvPicPr>
          <p:cNvPr id="86018" name="Picture 34" descr="confronto_item"/>
          <p:cNvPicPr>
            <a:picLocks noChangeAspect="1" noChangeArrowheads="1"/>
          </p:cNvPicPr>
          <p:nvPr/>
        </p:nvPicPr>
        <p:blipFill>
          <a:blip r:embed="rId2" cstate="print"/>
          <a:srcRect/>
          <a:stretch>
            <a:fillRect/>
          </a:stretch>
        </p:blipFill>
        <p:spPr bwMode="auto">
          <a:xfrm>
            <a:off x="611188" y="836613"/>
            <a:ext cx="7645400" cy="4738687"/>
          </a:xfrm>
          <a:prstGeom prst="rect">
            <a:avLst/>
          </a:prstGeom>
          <a:noFill/>
          <a:ln w="9525">
            <a:noFill/>
            <a:miter lim="800000"/>
            <a:headEnd/>
            <a:tailEnd/>
          </a:ln>
        </p:spPr>
      </p:pic>
      <p:sp>
        <p:nvSpPr>
          <p:cNvPr id="86019" name="AutoShape 42"/>
          <p:cNvSpPr>
            <a:spLocks noChangeArrowheads="1"/>
          </p:cNvSpPr>
          <p:nvPr/>
        </p:nvSpPr>
        <p:spPr bwMode="auto">
          <a:xfrm>
            <a:off x="900113" y="3716338"/>
            <a:ext cx="371475" cy="152400"/>
          </a:xfrm>
          <a:prstGeom prst="rightArrow">
            <a:avLst>
              <a:gd name="adj1" fmla="val 50000"/>
              <a:gd name="adj2" fmla="val 60938"/>
            </a:avLst>
          </a:prstGeom>
          <a:solidFill>
            <a:srgbClr val="FF3300"/>
          </a:solidFill>
          <a:ln w="9525">
            <a:solidFill>
              <a:srgbClr val="FF3300"/>
            </a:solidFill>
            <a:miter lim="800000"/>
            <a:headEnd/>
            <a:tailEnd/>
          </a:ln>
        </p:spPr>
        <p:txBody>
          <a:bodyPr wrap="none" anchor="ctr"/>
          <a:lstStyle/>
          <a:p>
            <a:endParaRPr lang="it-IT" b="1"/>
          </a:p>
        </p:txBody>
      </p:sp>
      <p:sp>
        <p:nvSpPr>
          <p:cNvPr id="86020" name="Text Box 43"/>
          <p:cNvSpPr txBox="1">
            <a:spLocks noChangeArrowheads="1"/>
          </p:cNvSpPr>
          <p:nvPr/>
        </p:nvSpPr>
        <p:spPr bwMode="auto">
          <a:xfrm>
            <a:off x="0" y="3602038"/>
            <a:ext cx="920750" cy="406400"/>
          </a:xfrm>
          <a:prstGeom prst="rect">
            <a:avLst/>
          </a:prstGeom>
          <a:noFill/>
          <a:ln w="9525">
            <a:solidFill>
              <a:srgbClr val="FF3300"/>
            </a:solidFill>
            <a:miter lim="800000"/>
            <a:headEnd/>
            <a:tailEnd/>
          </a:ln>
        </p:spPr>
        <p:txBody>
          <a:bodyPr>
            <a:spAutoFit/>
          </a:bodyPr>
          <a:lstStyle/>
          <a:p>
            <a:pPr algn="ctr"/>
            <a:r>
              <a:rPr lang="it-IT" sz="1000" b="1">
                <a:solidFill>
                  <a:srgbClr val="FF3300"/>
                </a:solidFill>
                <a:latin typeface="Verdana" pitchFamily="34" charset="0"/>
              </a:rPr>
              <a:t>Media nazionale</a:t>
            </a:r>
          </a:p>
        </p:txBody>
      </p:sp>
      <p:sp>
        <p:nvSpPr>
          <p:cNvPr id="86021" name="AutoShape 64"/>
          <p:cNvSpPr>
            <a:spLocks/>
          </p:cNvSpPr>
          <p:nvPr/>
        </p:nvSpPr>
        <p:spPr bwMode="auto">
          <a:xfrm>
            <a:off x="8172450" y="3284538"/>
            <a:ext cx="88900" cy="466725"/>
          </a:xfrm>
          <a:prstGeom prst="rightBracket">
            <a:avLst>
              <a:gd name="adj" fmla="val 43750"/>
            </a:avLst>
          </a:prstGeom>
          <a:noFill/>
          <a:ln w="19050">
            <a:solidFill>
              <a:srgbClr val="3366CC"/>
            </a:solidFill>
            <a:prstDash val="sysDot"/>
            <a:round/>
            <a:headEnd/>
            <a:tailEnd/>
          </a:ln>
        </p:spPr>
        <p:txBody>
          <a:bodyPr wrap="none" anchor="ctr"/>
          <a:lstStyle/>
          <a:p>
            <a:endParaRPr lang="it-IT" b="1"/>
          </a:p>
        </p:txBody>
      </p:sp>
      <p:sp>
        <p:nvSpPr>
          <p:cNvPr id="86022" name="Text Box 63"/>
          <p:cNvSpPr txBox="1">
            <a:spLocks noChangeArrowheads="1"/>
          </p:cNvSpPr>
          <p:nvPr/>
        </p:nvSpPr>
        <p:spPr bwMode="auto">
          <a:xfrm>
            <a:off x="7985125" y="3717033"/>
            <a:ext cx="1158875" cy="1015663"/>
          </a:xfrm>
          <a:prstGeom prst="rect">
            <a:avLst/>
          </a:prstGeom>
          <a:noFill/>
          <a:ln w="9525">
            <a:solidFill>
              <a:srgbClr val="3366CC"/>
            </a:solidFill>
            <a:miter lim="800000"/>
            <a:headEnd/>
            <a:tailEnd/>
          </a:ln>
        </p:spPr>
        <p:txBody>
          <a:bodyPr wrap="square">
            <a:spAutoFit/>
          </a:bodyPr>
          <a:lstStyle/>
          <a:p>
            <a:pPr algn="ctr"/>
            <a:r>
              <a:rPr lang="it-IT" sz="1000" b="1" dirty="0">
                <a:solidFill>
                  <a:srgbClr val="3366CC"/>
                </a:solidFill>
                <a:latin typeface="Verdana" pitchFamily="34" charset="0"/>
              </a:rPr>
              <a:t>Differenza fra punteggio classe e</a:t>
            </a:r>
          </a:p>
          <a:p>
            <a:pPr algn="ctr"/>
            <a:r>
              <a:rPr lang="it-IT" sz="1000" b="1" dirty="0">
                <a:solidFill>
                  <a:srgbClr val="3366CC"/>
                </a:solidFill>
                <a:latin typeface="Verdana" pitchFamily="34" charset="0"/>
              </a:rPr>
              <a:t>punteggio media nazionale</a:t>
            </a:r>
          </a:p>
        </p:txBody>
      </p:sp>
      <p:sp>
        <p:nvSpPr>
          <p:cNvPr id="13" name="Freccia angolare in su 12"/>
          <p:cNvSpPr/>
          <p:nvPr/>
        </p:nvSpPr>
        <p:spPr>
          <a:xfrm rot="16200000">
            <a:off x="8375650" y="3348038"/>
            <a:ext cx="503238" cy="576262"/>
          </a:xfrm>
          <a:prstGeom prst="bentUpArrow">
            <a:avLst>
              <a:gd name="adj1" fmla="val 2500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86024" name="Text Box 9"/>
          <p:cNvSpPr txBox="1">
            <a:spLocks noChangeArrowheads="1"/>
          </p:cNvSpPr>
          <p:nvPr/>
        </p:nvSpPr>
        <p:spPr bwMode="auto">
          <a:xfrm>
            <a:off x="323850" y="260350"/>
            <a:ext cx="6602413" cy="519113"/>
          </a:xfrm>
          <a:prstGeom prst="rect">
            <a:avLst/>
          </a:prstGeom>
          <a:noFill/>
          <a:ln w="9525">
            <a:noFill/>
            <a:miter lim="800000"/>
            <a:headEnd/>
            <a:tailEnd/>
          </a:ln>
        </p:spPr>
        <p:txBody>
          <a:bodyPr>
            <a:spAutoFit/>
          </a:bodyPr>
          <a:lstStyle/>
          <a:p>
            <a:pPr>
              <a:spcBef>
                <a:spcPct val="50000"/>
              </a:spcBef>
            </a:pPr>
            <a:r>
              <a:rPr lang="it-IT" sz="2800" b="1">
                <a:solidFill>
                  <a:srgbClr val="006699"/>
                </a:solidFill>
              </a:rPr>
              <a:t>Confronto item per  item</a:t>
            </a:r>
          </a:p>
        </p:txBody>
      </p:sp>
      <p:pic>
        <p:nvPicPr>
          <p:cNvPr id="86025" name="Picture 13"/>
          <p:cNvPicPr>
            <a:picLocks noChangeAspect="1" noChangeArrowheads="1"/>
          </p:cNvPicPr>
          <p:nvPr/>
        </p:nvPicPr>
        <p:blipFill>
          <a:blip r:embed="rId3" cstate="print"/>
          <a:srcRect/>
          <a:stretch>
            <a:fillRect/>
          </a:stretch>
        </p:blipFill>
        <p:spPr bwMode="auto">
          <a:xfrm>
            <a:off x="8201025" y="0"/>
            <a:ext cx="942975" cy="1171575"/>
          </a:xfrm>
          <a:prstGeom prst="rect">
            <a:avLst/>
          </a:prstGeom>
          <a:noFill/>
          <a:ln w="9525">
            <a:noFill/>
            <a:miter lim="800000"/>
            <a:headEnd/>
            <a:tailEnd/>
          </a:ln>
        </p:spPr>
      </p:pic>
      <p:sp>
        <p:nvSpPr>
          <p:cNvPr id="14" name="Segnaposto numero diapositiva 13"/>
          <p:cNvSpPr>
            <a:spLocks noGrp="1"/>
          </p:cNvSpPr>
          <p:nvPr>
            <p:ph type="sldNum" sz="quarter" idx="12"/>
          </p:nvPr>
        </p:nvSpPr>
        <p:spPr/>
        <p:txBody>
          <a:bodyPr/>
          <a:lstStyle/>
          <a:p>
            <a:pPr>
              <a:defRPr/>
            </a:pPr>
            <a:fld id="{6167C3F0-F3D2-41FC-98E2-FEB2AD031A58}" type="slidenum">
              <a:rPr lang="it-IT"/>
              <a:pPr>
                <a:defRPr/>
              </a:pPr>
              <a:t>68</a:t>
            </a:fld>
            <a:endParaRPr lang="it-IT"/>
          </a:p>
        </p:txBody>
      </p:sp>
      <p:sp>
        <p:nvSpPr>
          <p:cNvPr id="15" name="Ovale 14"/>
          <p:cNvSpPr/>
          <p:nvPr/>
        </p:nvSpPr>
        <p:spPr>
          <a:xfrm>
            <a:off x="3924300" y="3933825"/>
            <a:ext cx="647700" cy="4318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6" name="Ovale 15"/>
          <p:cNvSpPr/>
          <p:nvPr/>
        </p:nvSpPr>
        <p:spPr>
          <a:xfrm>
            <a:off x="5580063" y="4149725"/>
            <a:ext cx="647700" cy="4318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7" name="Ovale 16"/>
          <p:cNvSpPr/>
          <p:nvPr/>
        </p:nvSpPr>
        <p:spPr>
          <a:xfrm>
            <a:off x="6300788" y="4292600"/>
            <a:ext cx="647700" cy="4318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8" name="Ovale 17"/>
          <p:cNvSpPr/>
          <p:nvPr/>
        </p:nvSpPr>
        <p:spPr>
          <a:xfrm>
            <a:off x="7164388" y="4005263"/>
            <a:ext cx="647700" cy="4318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9" name="Ovale 18"/>
          <p:cNvSpPr/>
          <p:nvPr/>
        </p:nvSpPr>
        <p:spPr>
          <a:xfrm>
            <a:off x="5076825" y="1557338"/>
            <a:ext cx="647700" cy="431800"/>
          </a:xfrm>
          <a:prstGeom prst="ellipse">
            <a:avLst/>
          </a:prstGeom>
          <a:noFill/>
          <a:ln w="3175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0" name="Ovale 19"/>
          <p:cNvSpPr/>
          <p:nvPr/>
        </p:nvSpPr>
        <p:spPr>
          <a:xfrm>
            <a:off x="4211638" y="1844675"/>
            <a:ext cx="647700" cy="431800"/>
          </a:xfrm>
          <a:prstGeom prst="ellipse">
            <a:avLst/>
          </a:prstGeom>
          <a:noFill/>
          <a:ln w="3175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22" name="Connettore 2 21"/>
          <p:cNvCxnSpPr/>
          <p:nvPr/>
        </p:nvCxnSpPr>
        <p:spPr>
          <a:xfrm flipH="1">
            <a:off x="3419475" y="4508500"/>
            <a:ext cx="1728788" cy="865188"/>
          </a:xfrm>
          <a:prstGeom prst="straightConnector1">
            <a:avLst/>
          </a:prstGeom>
          <a:ln w="3492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43011" name="Picture 3"/>
          <p:cNvPicPr>
            <a:picLocks noChangeAspect="1" noChangeArrowheads="1"/>
          </p:cNvPicPr>
          <p:nvPr/>
        </p:nvPicPr>
        <p:blipFill>
          <a:blip r:embed="rId4" cstate="print"/>
          <a:srcRect/>
          <a:stretch>
            <a:fillRect/>
          </a:stretch>
        </p:blipFill>
        <p:spPr bwMode="auto">
          <a:xfrm>
            <a:off x="6310313" y="4800600"/>
            <a:ext cx="2833687" cy="2057400"/>
          </a:xfrm>
          <a:prstGeom prst="rect">
            <a:avLst/>
          </a:prstGeom>
          <a:noFill/>
          <a:ln w="9525">
            <a:noFill/>
            <a:miter lim="800000"/>
            <a:headEnd/>
            <a:tailEnd/>
          </a:ln>
        </p:spPr>
      </p:pic>
      <p:cxnSp>
        <p:nvCxnSpPr>
          <p:cNvPr id="26" name="Connettore 2 25"/>
          <p:cNvCxnSpPr/>
          <p:nvPr/>
        </p:nvCxnSpPr>
        <p:spPr>
          <a:xfrm>
            <a:off x="5148263" y="4508500"/>
            <a:ext cx="1511300" cy="1008063"/>
          </a:xfrm>
          <a:prstGeom prst="straightConnector1">
            <a:avLst/>
          </a:prstGeom>
          <a:ln w="3492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43012" name="Picture 4"/>
          <p:cNvPicPr>
            <a:picLocks noChangeAspect="1" noChangeArrowheads="1"/>
          </p:cNvPicPr>
          <p:nvPr/>
        </p:nvPicPr>
        <p:blipFill>
          <a:blip r:embed="rId5" cstate="print"/>
          <a:srcRect/>
          <a:stretch>
            <a:fillRect/>
          </a:stretch>
        </p:blipFill>
        <p:spPr bwMode="auto">
          <a:xfrm>
            <a:off x="971550" y="3752850"/>
            <a:ext cx="2228850" cy="31051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strips(downRigh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strips(downRight)">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43012"/>
                                        </p:tgtEl>
                                        <p:attrNameLst>
                                          <p:attrName>style.visibility</p:attrName>
                                        </p:attrNameLst>
                                      </p:cBhvr>
                                      <p:to>
                                        <p:strVal val="visible"/>
                                      </p:to>
                                    </p:set>
                                    <p:animEffect transition="in" filter="wipe(right)">
                                      <p:cBhvr>
                                        <p:cTn id="37" dur="500"/>
                                        <p:tgtEl>
                                          <p:spTgt spid="43012"/>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strips(downLeft)">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strips(downLeft)">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43011"/>
                                        </p:tgtEl>
                                        <p:attrNameLst>
                                          <p:attrName>style.visibility</p:attrName>
                                        </p:attrNameLst>
                                      </p:cBhvr>
                                      <p:to>
                                        <p:strVal val="visible"/>
                                      </p:to>
                                    </p:set>
                                    <p:animEffect transition="in" filter="wipe(right)">
                                      <p:cBhvr>
                                        <p:cTn id="52" dur="5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ChangeArrowheads="1"/>
          </p:cNvSpPr>
          <p:nvPr/>
        </p:nvSpPr>
        <p:spPr bwMode="auto">
          <a:xfrm>
            <a:off x="0" y="2638425"/>
            <a:ext cx="9144000" cy="0"/>
          </a:xfrm>
          <a:prstGeom prst="rect">
            <a:avLst/>
          </a:prstGeom>
          <a:noFill/>
          <a:ln w="9525">
            <a:noFill/>
            <a:miter lim="800000"/>
            <a:headEnd/>
            <a:tailEnd/>
          </a:ln>
        </p:spPr>
        <p:txBody>
          <a:bodyPr wrap="none" anchor="ctr">
            <a:spAutoFit/>
          </a:bodyPr>
          <a:lstStyle/>
          <a:p>
            <a:endParaRPr lang="it-IT"/>
          </a:p>
        </p:txBody>
      </p:sp>
      <p:pic>
        <p:nvPicPr>
          <p:cNvPr id="6167" name="Picture 23" descr="logo_invalsi"/>
          <p:cNvPicPr>
            <a:picLocks noChangeAspect="1" noChangeArrowheads="1"/>
          </p:cNvPicPr>
          <p:nvPr/>
        </p:nvPicPr>
        <p:blipFill>
          <a:blip r:embed="rId2" cstate="print"/>
          <a:srcRect/>
          <a:stretch>
            <a:fillRect/>
          </a:stretch>
        </p:blipFill>
        <p:spPr bwMode="auto">
          <a:xfrm>
            <a:off x="728663" y="1228725"/>
            <a:ext cx="1933575" cy="2362200"/>
          </a:xfrm>
          <a:prstGeom prst="rect">
            <a:avLst/>
          </a:prstGeom>
          <a:noFill/>
          <a:ln w="9525">
            <a:noFill/>
            <a:miter lim="800000"/>
            <a:headEnd/>
            <a:tailEnd/>
          </a:ln>
        </p:spPr>
      </p:pic>
      <p:sp>
        <p:nvSpPr>
          <p:cNvPr id="6170" name="Line 26"/>
          <p:cNvSpPr>
            <a:spLocks noChangeShapeType="1"/>
          </p:cNvSpPr>
          <p:nvPr/>
        </p:nvSpPr>
        <p:spPr bwMode="auto">
          <a:xfrm>
            <a:off x="2581275" y="2000250"/>
            <a:ext cx="942975" cy="0"/>
          </a:xfrm>
          <a:prstGeom prst="line">
            <a:avLst/>
          </a:prstGeom>
          <a:noFill/>
          <a:ln w="12700">
            <a:solidFill>
              <a:srgbClr val="FF9900"/>
            </a:solidFill>
            <a:round/>
            <a:headEnd/>
            <a:tailEnd type="triangle" w="med" len="med"/>
          </a:ln>
        </p:spPr>
        <p:txBody>
          <a:bodyPr/>
          <a:lstStyle/>
          <a:p>
            <a:endParaRPr lang="it-IT"/>
          </a:p>
        </p:txBody>
      </p:sp>
      <p:pic>
        <p:nvPicPr>
          <p:cNvPr id="30" name="Immagine 29"/>
          <p:cNvPicPr>
            <a:picLocks noChangeAspect="1" noChangeArrowheads="1"/>
          </p:cNvPicPr>
          <p:nvPr/>
        </p:nvPicPr>
        <p:blipFill>
          <a:blip r:embed="rId3" cstate="print"/>
          <a:srcRect l="32816" t="8955" r="33437" b="14677"/>
          <a:stretch>
            <a:fillRect/>
          </a:stretch>
        </p:blipFill>
        <p:spPr bwMode="auto">
          <a:xfrm>
            <a:off x="1547813" y="2565400"/>
            <a:ext cx="2808287" cy="3887788"/>
          </a:xfrm>
          <a:prstGeom prst="rect">
            <a:avLst/>
          </a:prstGeom>
          <a:noFill/>
          <a:ln w="9525">
            <a:noFill/>
            <a:miter lim="800000"/>
            <a:headEnd/>
            <a:tailEnd/>
          </a:ln>
        </p:spPr>
      </p:pic>
      <p:pic>
        <p:nvPicPr>
          <p:cNvPr id="26" name="Immagine 25">
            <a:hlinkClick r:id="rId4"/>
          </p:cNvPr>
          <p:cNvPicPr/>
          <p:nvPr/>
        </p:nvPicPr>
        <p:blipFill>
          <a:blip r:embed="rId5" cstate="print"/>
          <a:srcRect l="24727" t="9453" r="26906" b="34328"/>
          <a:stretch>
            <a:fillRect/>
          </a:stretch>
        </p:blipFill>
        <p:spPr bwMode="auto">
          <a:xfrm>
            <a:off x="3923928" y="332656"/>
            <a:ext cx="3312368" cy="2736304"/>
          </a:xfrm>
          <a:prstGeom prst="rect">
            <a:avLst/>
          </a:prstGeom>
          <a:noFill/>
          <a:ln w="19050">
            <a:solidFill>
              <a:srgbClr val="006699"/>
            </a:solidFill>
            <a:miter lim="800000"/>
            <a:headEnd/>
            <a:tailEnd/>
          </a:ln>
          <a:effectLst>
            <a:glow rad="101600">
              <a:schemeClr val="accent1">
                <a:satMod val="175000"/>
                <a:alpha val="40000"/>
              </a:schemeClr>
            </a:glow>
          </a:effectLst>
        </p:spPr>
      </p:pic>
      <p:pic>
        <p:nvPicPr>
          <p:cNvPr id="27" name="Immagine 26">
            <a:hlinkClick r:id="rId6"/>
          </p:cNvPr>
          <p:cNvPicPr/>
          <p:nvPr/>
        </p:nvPicPr>
        <p:blipFill>
          <a:blip r:embed="rId7" cstate="print"/>
          <a:srcRect l="25350" t="11443" r="26905" b="18905"/>
          <a:stretch>
            <a:fillRect/>
          </a:stretch>
        </p:blipFill>
        <p:spPr bwMode="auto">
          <a:xfrm>
            <a:off x="3995936" y="2348880"/>
            <a:ext cx="2952328" cy="3456384"/>
          </a:xfrm>
          <a:prstGeom prst="rect">
            <a:avLst/>
          </a:prstGeom>
          <a:noFill/>
          <a:ln w="19050">
            <a:solidFill>
              <a:srgbClr val="006699"/>
            </a:solidFill>
            <a:miter lim="800000"/>
            <a:headEnd/>
            <a:tailEnd/>
          </a:ln>
          <a:effectLst>
            <a:glow rad="101600">
              <a:schemeClr val="accent1">
                <a:satMod val="175000"/>
                <a:alpha val="40000"/>
              </a:schemeClr>
            </a:glow>
          </a:effectLst>
        </p:spPr>
      </p:pic>
      <p:pic>
        <p:nvPicPr>
          <p:cNvPr id="28" name="Immagine 27">
            <a:hlinkClick r:id="rId8"/>
          </p:cNvPr>
          <p:cNvPicPr>
            <a:picLocks noChangeAspect="1" noChangeArrowheads="1"/>
          </p:cNvPicPr>
          <p:nvPr/>
        </p:nvPicPr>
        <p:blipFill>
          <a:blip r:embed="rId9" cstate="print"/>
          <a:srcRect/>
          <a:stretch>
            <a:fillRect/>
          </a:stretch>
        </p:blipFill>
        <p:spPr bwMode="auto">
          <a:xfrm>
            <a:off x="6443663" y="1557338"/>
            <a:ext cx="2700337" cy="35766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6167"/>
                                        </p:tgtEl>
                                        <p:attrNameLst>
                                          <p:attrName>style.visibility</p:attrName>
                                        </p:attrNameLst>
                                      </p:cBhvr>
                                      <p:to>
                                        <p:strVal val="visible"/>
                                      </p:to>
                                    </p:set>
                                    <p:animEffect transition="in" filter="strips(downRight)">
                                      <p:cBhvr>
                                        <p:cTn id="7" dur="500"/>
                                        <p:tgtEl>
                                          <p:spTgt spid="61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170"/>
                                        </p:tgtEl>
                                        <p:attrNameLst>
                                          <p:attrName>style.visibility</p:attrName>
                                        </p:attrNameLst>
                                      </p:cBhvr>
                                      <p:to>
                                        <p:strVal val="visible"/>
                                      </p:to>
                                    </p:set>
                                    <p:animEffect transition="in" filter="strips(downRight)">
                                      <p:cBhvr>
                                        <p:cTn id="12" dur="500"/>
                                        <p:tgtEl>
                                          <p:spTgt spid="61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right)">
                                      <p:cBhvr>
                                        <p:cTn id="22" dur="500"/>
                                        <p:tgtEl>
                                          <p:spTgt spid="2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strips(downRight)">
                                      <p:cBhvr>
                                        <p:cTn id="27" dur="500"/>
                                        <p:tgtEl>
                                          <p:spTgt spid="2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downRight)">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23850" y="549275"/>
            <a:ext cx="8353425" cy="5632450"/>
          </a:xfrm>
          <a:prstGeom prst="rect">
            <a:avLst/>
          </a:prstGeom>
          <a:solidFill>
            <a:schemeClr val="bg1"/>
          </a:solidFill>
          <a:ln w="76200" cmpd="tri">
            <a:solidFill>
              <a:srgbClr val="CC0000"/>
            </a:solidFill>
            <a:miter lim="800000"/>
            <a:headEnd/>
            <a:tailEnd/>
          </a:ln>
        </p:spPr>
        <p:txBody>
          <a:bodyPr>
            <a:spAutoFit/>
          </a:bodyPr>
          <a:lstStyle/>
          <a:p>
            <a:pPr marL="342900" indent="-342900" algn="ctr"/>
            <a:r>
              <a:rPr lang="it-IT" sz="2400" b="1"/>
              <a:t>LEGGE 35 del 7 aprile 2012 </a:t>
            </a:r>
            <a:r>
              <a:rPr lang="it-IT" sz="2400" b="1" i="1"/>
              <a:t>(decreto semplificazioni)</a:t>
            </a:r>
          </a:p>
          <a:p>
            <a:pPr marL="342900" indent="-342900" algn="ctr"/>
            <a:endParaRPr lang="it-IT" sz="2400"/>
          </a:p>
          <a:p>
            <a:pPr marL="342900" indent="-342900"/>
            <a:r>
              <a:rPr lang="it-IT" sz="2400" i="1"/>
              <a:t>Nelle more della definizione di un sistema organico e integrato di valutazione delle istituzioni scolastiche, dell’università, della ricerca e dell’alta formazione artistica, musicale e coreutica, </a:t>
            </a:r>
            <a:r>
              <a:rPr lang="it-IT" sz="2400" b="1" i="1"/>
              <a:t>l’INVALSI assicura</a:t>
            </a:r>
            <a:r>
              <a:rPr lang="it-IT" sz="2400" i="1"/>
              <a:t>, oltre allo svolgimento dei compiti di cui all’articolo 17 del decreto legislativo 31 dicembre 2009, n. 213, e </a:t>
            </a:r>
            <a:r>
              <a:rPr lang="it-IT" sz="2400" b="1" i="1"/>
              <a:t>all’articolo 1, comma 613, della legge 27 dicembre 2006, n. 296, </a:t>
            </a:r>
          </a:p>
          <a:p>
            <a:pPr marL="342900" indent="-342900"/>
            <a:endParaRPr lang="it-IT" sz="2400" b="1" i="1"/>
          </a:p>
          <a:p>
            <a:pPr marL="342900" indent="-342900"/>
            <a:r>
              <a:rPr lang="it-IT" sz="2400" b="1" i="1"/>
              <a:t>il coordinamento funzionale del sistema nazionale di valutazione</a:t>
            </a:r>
            <a:r>
              <a:rPr lang="it-IT" sz="2400" i="1"/>
              <a:t> di cui all’articolo 2, comma 4-undevicies, del decreto-legge 29 dicembre 2010, n. 225, convertito, con modificazioni, dalla legge 26 febbraio 2011, n. 10.</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700808"/>
            <a:ext cx="8229600" cy="3096344"/>
          </a:xfrm>
          <a:solidFill>
            <a:schemeClr val="accent1">
              <a:lumMod val="40000"/>
              <a:lumOff val="60000"/>
            </a:schemeClr>
          </a:solidFill>
          <a:ln>
            <a:solidFill>
              <a:schemeClr val="accent1"/>
            </a:solidFill>
          </a:ln>
        </p:spPr>
        <p:txBody>
          <a:bodyPr rtlCol="0">
            <a:normAutofit/>
          </a:bodyPr>
          <a:lstStyle/>
          <a:p>
            <a:pPr eaLnBrk="1" fontAlgn="auto" hangingPunct="1">
              <a:spcAft>
                <a:spcPts val="0"/>
              </a:spcAft>
              <a:defRPr/>
            </a:pPr>
            <a:r>
              <a:rPr lang="it-IT" sz="3200" dirty="0" smtClean="0">
                <a:latin typeface="Arial" pitchFamily="34" charset="0"/>
                <a:cs typeface="Arial" pitchFamily="34" charset="0"/>
              </a:rPr>
              <a:t>UNA LETTURA </a:t>
            </a:r>
            <a:br>
              <a:rPr lang="it-IT" sz="3200" dirty="0" smtClean="0">
                <a:latin typeface="Arial" pitchFamily="34" charset="0"/>
                <a:cs typeface="Arial" pitchFamily="34" charset="0"/>
              </a:rPr>
            </a:br>
            <a:r>
              <a:rPr lang="it-IT" sz="3200" dirty="0" smtClean="0">
                <a:latin typeface="Arial" pitchFamily="34" charset="0"/>
                <a:cs typeface="Arial" pitchFamily="34" charset="0"/>
              </a:rPr>
              <a:t>CON VALORE PEDAGOGICO</a:t>
            </a:r>
            <a:endParaRPr lang="it-IT" sz="32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900"/>
          </a:xfrm>
          <a:solidFill>
            <a:schemeClr val="accent1">
              <a:lumMod val="40000"/>
              <a:lumOff val="60000"/>
            </a:schemeClr>
          </a:solidFill>
          <a:ln>
            <a:solidFill>
              <a:schemeClr val="accent1"/>
            </a:solidFill>
          </a:ln>
        </p:spPr>
        <p:txBody>
          <a:bodyPr rtlCol="0">
            <a:normAutofit/>
          </a:bodyPr>
          <a:lstStyle/>
          <a:p>
            <a:pPr eaLnBrk="1" fontAlgn="auto" hangingPunct="1">
              <a:spcAft>
                <a:spcPts val="0"/>
              </a:spcAft>
              <a:defRPr/>
            </a:pPr>
            <a:r>
              <a:rPr lang="it-IT" sz="3200" dirty="0" smtClean="0"/>
              <a:t>Studio Università di </a:t>
            </a:r>
            <a:r>
              <a:rPr lang="it-IT" sz="3200" i="1" dirty="0" err="1" smtClean="0"/>
              <a:t>Berkeley</a:t>
            </a:r>
            <a:endParaRPr lang="it-IT" sz="3200" i="1" dirty="0"/>
          </a:p>
        </p:txBody>
      </p:sp>
      <p:sp>
        <p:nvSpPr>
          <p:cNvPr id="3" name="Segnaposto contenuto 2"/>
          <p:cNvSpPr>
            <a:spLocks noGrp="1"/>
          </p:cNvSpPr>
          <p:nvPr>
            <p:ph idx="1"/>
          </p:nvPr>
        </p:nvSpPr>
        <p:spPr>
          <a:xfrm>
            <a:off x="457200" y="1412875"/>
            <a:ext cx="8229600" cy="4713288"/>
          </a:xfrm>
        </p:spPr>
        <p:txBody>
          <a:bodyPr rtlCol="0">
            <a:normAutofit fontScale="85000" lnSpcReduction="20000"/>
          </a:bodyPr>
          <a:lstStyle/>
          <a:p>
            <a:pPr eaLnBrk="1" fontAlgn="auto" hangingPunct="1">
              <a:spcAft>
                <a:spcPts val="0"/>
              </a:spcAft>
              <a:buFontTx/>
              <a:buChar char="-"/>
              <a:defRPr/>
            </a:pPr>
            <a:endParaRPr lang="it-IT" dirty="0" smtClean="0"/>
          </a:p>
          <a:p>
            <a:pPr eaLnBrk="1" fontAlgn="auto" hangingPunct="1">
              <a:spcAft>
                <a:spcPts val="0"/>
              </a:spcAft>
              <a:buFontTx/>
              <a:buChar char="-"/>
              <a:defRPr/>
            </a:pPr>
            <a:r>
              <a:rPr lang="it-IT" b="1" dirty="0" smtClean="0"/>
              <a:t>Dal 1970 al 2000 </a:t>
            </a:r>
            <a:r>
              <a:rPr lang="it-IT" dirty="0" smtClean="0"/>
              <a:t>(30 a.) abbiamo prodotto una quantità di informazioni equivalente a quelle prodotte da tutta l’umanità da quando è nata la scrittura.</a:t>
            </a:r>
          </a:p>
          <a:p>
            <a:pPr eaLnBrk="1" fontAlgn="auto" hangingPunct="1">
              <a:spcAft>
                <a:spcPts val="0"/>
              </a:spcAft>
              <a:buFontTx/>
              <a:buChar char="-"/>
              <a:defRPr/>
            </a:pPr>
            <a:r>
              <a:rPr lang="it-IT" b="1" dirty="0" smtClean="0"/>
              <a:t>Dal 2001 al 2004 </a:t>
            </a:r>
            <a:r>
              <a:rPr lang="it-IT" dirty="0" smtClean="0"/>
              <a:t>abbiamo prodotto una quantità di informazioni equivalente al periodo che va dal 1970 al 2000.</a:t>
            </a:r>
          </a:p>
          <a:p>
            <a:pPr eaLnBrk="1" fontAlgn="auto" hangingPunct="1">
              <a:spcAft>
                <a:spcPts val="0"/>
              </a:spcAft>
              <a:buFontTx/>
              <a:buChar char="-"/>
              <a:defRPr/>
            </a:pPr>
            <a:r>
              <a:rPr lang="it-IT" b="1" dirty="0" smtClean="0"/>
              <a:t>Dal 2004 al 2006 </a:t>
            </a:r>
            <a:r>
              <a:rPr lang="it-IT" dirty="0" smtClean="0"/>
              <a:t>(3 a.) abbiamo prodotto una quantità di informazioni equivalente a quelle prodotte da tutta l’umanità da quando è nata la scrittura.</a:t>
            </a:r>
          </a:p>
          <a:p>
            <a:pPr eaLnBrk="1" fontAlgn="auto" hangingPunct="1">
              <a:spcAft>
                <a:spcPts val="0"/>
              </a:spcAft>
              <a:buFontTx/>
              <a:buChar char="-"/>
              <a:defRPr/>
            </a:pPr>
            <a:endParaRPr lang="it-IT" dirty="0" smtClean="0"/>
          </a:p>
          <a:p>
            <a:pPr eaLnBrk="1" fontAlgn="auto" hangingPunct="1">
              <a:spcAft>
                <a:spcPts val="0"/>
              </a:spcAft>
              <a:buFontTx/>
              <a:buChar char="-"/>
              <a:defRPr/>
            </a:pPr>
            <a:r>
              <a:rPr lang="it-IT" b="1" dirty="0" smtClean="0"/>
              <a:t>Dal 2006 ad oggi?</a:t>
            </a:r>
            <a:endParaRPr lang="it-IT" b="1"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288" y="692150"/>
            <a:ext cx="8280400" cy="5616575"/>
          </a:xfrm>
          <a:solidFill>
            <a:schemeClr val="accent1">
              <a:lumMod val="40000"/>
              <a:lumOff val="60000"/>
            </a:schemeClr>
          </a:solidFill>
          <a:ln>
            <a:solidFill>
              <a:schemeClr val="accent1"/>
            </a:solidFill>
          </a:ln>
        </p:spPr>
        <p:txBody>
          <a:bodyPr rtlCol="0">
            <a:normAutofit lnSpcReduction="10000"/>
          </a:bodyPr>
          <a:lstStyle/>
          <a:p>
            <a:pPr eaLnBrk="1" fontAlgn="auto" hangingPunct="1">
              <a:spcAft>
                <a:spcPts val="0"/>
              </a:spcAft>
              <a:buFont typeface="Arial" pitchFamily="34" charset="0"/>
              <a:buNone/>
              <a:defRPr/>
            </a:pPr>
            <a:endParaRPr lang="it-IT" dirty="0" smtClean="0"/>
          </a:p>
          <a:p>
            <a:pPr eaLnBrk="1" fontAlgn="auto" hangingPunct="1">
              <a:spcAft>
                <a:spcPts val="0"/>
              </a:spcAft>
              <a:buFont typeface="Arial" pitchFamily="34" charset="0"/>
              <a:buNone/>
              <a:defRPr/>
            </a:pPr>
            <a:r>
              <a:rPr lang="it-IT" dirty="0" smtClean="0"/>
              <a:t>Dov’è la vita che abbiamo perso vivendo?</a:t>
            </a:r>
          </a:p>
          <a:p>
            <a:pPr eaLnBrk="1" fontAlgn="auto" hangingPunct="1">
              <a:spcAft>
                <a:spcPts val="0"/>
              </a:spcAft>
              <a:buFont typeface="Arial" pitchFamily="34" charset="0"/>
              <a:buNone/>
              <a:defRPr/>
            </a:pPr>
            <a:endParaRPr lang="it-IT" dirty="0" smtClean="0"/>
          </a:p>
          <a:p>
            <a:pPr eaLnBrk="1" fontAlgn="auto" hangingPunct="1">
              <a:spcAft>
                <a:spcPts val="0"/>
              </a:spcAft>
              <a:buFont typeface="Arial" pitchFamily="34" charset="0"/>
              <a:buNone/>
              <a:defRPr/>
            </a:pPr>
            <a:r>
              <a:rPr lang="it-IT" dirty="0" smtClean="0"/>
              <a:t>Dov’è la saggezza che abbiamo perso nella conoscenza?</a:t>
            </a:r>
          </a:p>
          <a:p>
            <a:pPr eaLnBrk="1" fontAlgn="auto" hangingPunct="1">
              <a:spcAft>
                <a:spcPts val="0"/>
              </a:spcAft>
              <a:buFont typeface="Arial" pitchFamily="34" charset="0"/>
              <a:buNone/>
              <a:defRPr/>
            </a:pPr>
            <a:endParaRPr lang="it-IT" dirty="0" smtClean="0"/>
          </a:p>
          <a:p>
            <a:pPr algn="ctr" eaLnBrk="1" fontAlgn="auto" hangingPunct="1">
              <a:spcAft>
                <a:spcPts val="0"/>
              </a:spcAft>
              <a:buFont typeface="Arial" pitchFamily="34" charset="0"/>
              <a:buNone/>
              <a:defRPr/>
            </a:pPr>
            <a:r>
              <a:rPr lang="it-IT" b="1" dirty="0" smtClean="0"/>
              <a:t>Dov’è la conoscenza che abbiamo perso nell’informazione?</a:t>
            </a:r>
          </a:p>
          <a:p>
            <a:pPr eaLnBrk="1" fontAlgn="auto" hangingPunct="1">
              <a:spcAft>
                <a:spcPts val="0"/>
              </a:spcAft>
              <a:buFont typeface="Arial" pitchFamily="34" charset="0"/>
              <a:buNone/>
              <a:defRPr/>
            </a:pPr>
            <a:endParaRPr lang="it-IT" dirty="0" smtClean="0"/>
          </a:p>
          <a:p>
            <a:pPr algn="r" eaLnBrk="1" fontAlgn="auto" hangingPunct="1">
              <a:spcAft>
                <a:spcPts val="0"/>
              </a:spcAft>
              <a:buFont typeface="Arial" pitchFamily="34" charset="0"/>
              <a:buNone/>
              <a:defRPr/>
            </a:pPr>
            <a:endParaRPr lang="it-IT" sz="2400" dirty="0" smtClean="0"/>
          </a:p>
          <a:p>
            <a:pPr algn="r" eaLnBrk="1" fontAlgn="auto" hangingPunct="1">
              <a:spcAft>
                <a:spcPts val="0"/>
              </a:spcAft>
              <a:buFont typeface="Arial" pitchFamily="34" charset="0"/>
              <a:buNone/>
              <a:defRPr/>
            </a:pPr>
            <a:r>
              <a:rPr lang="it-IT" sz="2400" dirty="0" smtClean="0"/>
              <a:t>Thomas </a:t>
            </a:r>
            <a:r>
              <a:rPr lang="it-IT" sz="2400" dirty="0" err="1" smtClean="0"/>
              <a:t>Stearn</a:t>
            </a:r>
            <a:r>
              <a:rPr lang="it-IT" sz="2400" dirty="0" smtClean="0"/>
              <a:t> Eliot, </a:t>
            </a:r>
            <a:r>
              <a:rPr lang="it-IT" sz="2400" i="1" dirty="0" smtClean="0"/>
              <a:t>The Rock </a:t>
            </a:r>
          </a:p>
          <a:p>
            <a:pPr eaLnBrk="1" fontAlgn="auto" hangingPunct="1">
              <a:spcAft>
                <a:spcPts val="0"/>
              </a:spcAft>
              <a:buFont typeface="Arial" pitchFamily="34" charset="0"/>
              <a:buNone/>
              <a:defRPr/>
            </a:pPr>
            <a:endParaRPr lang="it-IT" dirty="0" smtClean="0"/>
          </a:p>
          <a:p>
            <a:pPr eaLnBrk="1" fontAlgn="auto" hangingPunct="1">
              <a:spcAft>
                <a:spcPts val="0"/>
              </a:spcAft>
              <a:buFont typeface="Arial" pitchFamily="34" charset="0"/>
              <a:buNone/>
              <a:defRPr/>
            </a:pPr>
            <a:endParaRPr lang="it-IT"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l_fi" descr="http://www.artearti.net/assets/images/uploads/strumenti_chirurgici.jpg"/>
          <p:cNvPicPr>
            <a:picLocks noChangeAspect="1" noChangeArrowheads="1"/>
          </p:cNvPicPr>
          <p:nvPr/>
        </p:nvPicPr>
        <p:blipFill>
          <a:blip r:embed="rId2" cstate="print"/>
          <a:srcRect/>
          <a:stretch>
            <a:fillRect/>
          </a:stretch>
        </p:blipFill>
        <p:spPr bwMode="auto">
          <a:xfrm>
            <a:off x="971550" y="765175"/>
            <a:ext cx="7272338" cy="554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l_fi" descr="http://www.cilibertoribera.it/foto_sito/MACALUSO%20spazio%20%20sala%20operatoria.jpg"/>
          <p:cNvPicPr>
            <a:picLocks noChangeAspect="1" noChangeArrowheads="1"/>
          </p:cNvPicPr>
          <p:nvPr/>
        </p:nvPicPr>
        <p:blipFill>
          <a:blip r:embed="rId2" cstate="print"/>
          <a:srcRect/>
          <a:stretch>
            <a:fillRect/>
          </a:stretch>
        </p:blipFill>
        <p:spPr bwMode="auto">
          <a:xfrm>
            <a:off x="827088" y="765175"/>
            <a:ext cx="7489825" cy="532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l_fi" descr="http://www.iclevico.eu/img/storia_scuola_primaria_levico_clip_image004.jpg"/>
          <p:cNvPicPr>
            <a:picLocks noChangeAspect="1" noChangeArrowheads="1"/>
          </p:cNvPicPr>
          <p:nvPr/>
        </p:nvPicPr>
        <p:blipFill>
          <a:blip r:embed="rId2" cstate="print"/>
          <a:srcRect/>
          <a:stretch>
            <a:fillRect/>
          </a:stretch>
        </p:blipFill>
        <p:spPr bwMode="auto">
          <a:xfrm>
            <a:off x="684213" y="692150"/>
            <a:ext cx="7704137" cy="5545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l_fi" descr="http://www.spazioeuropa.it/binary/spazioeuropa/er_europa/perc_form.1225897630.jpg"/>
          <p:cNvPicPr>
            <a:picLocks noChangeAspect="1" noChangeArrowheads="1"/>
          </p:cNvPicPr>
          <p:nvPr/>
        </p:nvPicPr>
        <p:blipFill>
          <a:blip r:embed="rId2" cstate="print"/>
          <a:srcRect/>
          <a:stretch>
            <a:fillRect/>
          </a:stretch>
        </p:blipFill>
        <p:spPr bwMode="auto">
          <a:xfrm>
            <a:off x="611188" y="549275"/>
            <a:ext cx="7993062" cy="583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5">
              <a:lumMod val="60000"/>
              <a:lumOff val="40000"/>
            </a:schemeClr>
          </a:solidFill>
          <a:ln>
            <a:solidFill>
              <a:schemeClr val="accent1"/>
            </a:solidFill>
          </a:ln>
        </p:spPr>
        <p:txBody>
          <a:bodyPr rtlCol="0">
            <a:normAutofit fontScale="90000"/>
          </a:bodyPr>
          <a:lstStyle/>
          <a:p>
            <a:pPr eaLnBrk="1" fontAlgn="auto" hangingPunct="1">
              <a:spcAft>
                <a:spcPts val="0"/>
              </a:spcAft>
              <a:defRPr/>
            </a:pPr>
            <a:r>
              <a:rPr lang="it-IT" sz="2800" dirty="0" smtClean="0"/>
              <a:t>In educazione non si raggiungono risultati </a:t>
            </a:r>
            <a:br>
              <a:rPr lang="it-IT" sz="2800" dirty="0" smtClean="0"/>
            </a:br>
            <a:r>
              <a:rPr lang="it-IT" sz="2800" dirty="0" smtClean="0"/>
              <a:t>quando la velocità e la tecnica </a:t>
            </a:r>
            <a:br>
              <a:rPr lang="it-IT" sz="2800" dirty="0" smtClean="0"/>
            </a:br>
            <a:r>
              <a:rPr lang="it-IT" sz="2800" dirty="0" smtClean="0"/>
              <a:t>contano più del tempo necessario e della sostanza</a:t>
            </a:r>
            <a:endParaRPr lang="it-IT" sz="2800" dirty="0"/>
          </a:p>
        </p:txBody>
      </p:sp>
      <p:sp>
        <p:nvSpPr>
          <p:cNvPr id="13315" name="Segnaposto contenuto 2"/>
          <p:cNvSpPr>
            <a:spLocks noGrp="1"/>
          </p:cNvSpPr>
          <p:nvPr>
            <p:ph idx="1"/>
          </p:nvPr>
        </p:nvSpPr>
        <p:spPr>
          <a:xfrm>
            <a:off x="457200" y="1989138"/>
            <a:ext cx="8229600" cy="3240087"/>
          </a:xfrm>
        </p:spPr>
        <p:txBody>
          <a:bodyPr/>
          <a:lstStyle/>
          <a:p>
            <a:pPr eaLnBrk="1" hangingPunct="1">
              <a:buFontTx/>
              <a:buChar char="-"/>
            </a:pPr>
            <a:r>
              <a:rPr lang="it-IT" sz="2800" smtClean="0"/>
              <a:t>L’apprendimento è un’attività lenta</a:t>
            </a:r>
          </a:p>
          <a:p>
            <a:pPr eaLnBrk="1" hangingPunct="1">
              <a:buFontTx/>
              <a:buChar char="-"/>
            </a:pPr>
            <a:r>
              <a:rPr lang="it-IT" sz="2800" smtClean="0"/>
              <a:t>Spesso in educazione meno significa di più</a:t>
            </a:r>
          </a:p>
          <a:p>
            <a:pPr eaLnBrk="1" hangingPunct="1">
              <a:buFontTx/>
              <a:buChar char="-"/>
            </a:pPr>
            <a:r>
              <a:rPr lang="it-IT" sz="2800" smtClean="0"/>
              <a:t>Ogni persona ha bisogno del proprio tempo</a:t>
            </a:r>
          </a:p>
          <a:p>
            <a:pPr eaLnBrk="1" hangingPunct="1">
              <a:buFontTx/>
              <a:buChar char="-"/>
            </a:pPr>
            <a:r>
              <a:rPr lang="it-IT" sz="2800" smtClean="0"/>
              <a:t>Ogni apprendimento ha il momento giusto</a:t>
            </a:r>
          </a:p>
          <a:p>
            <a:pPr eaLnBrk="1" hangingPunct="1">
              <a:buFontTx/>
              <a:buChar char="-"/>
            </a:pPr>
            <a:r>
              <a:rPr lang="it-IT" sz="2800" smtClean="0"/>
              <a:t>Per valorizzare al meglio il tempo è necessario porsi </a:t>
            </a:r>
            <a:r>
              <a:rPr lang="it-IT" sz="2800" b="1" smtClean="0"/>
              <a:t>finalità e priorità</a:t>
            </a:r>
          </a:p>
        </p:txBody>
      </p:sp>
      <p:sp>
        <p:nvSpPr>
          <p:cNvPr id="4" name="Titolo 1"/>
          <p:cNvSpPr txBox="1">
            <a:spLocks/>
          </p:cNvSpPr>
          <p:nvPr/>
        </p:nvSpPr>
        <p:spPr>
          <a:xfrm>
            <a:off x="611188" y="5445125"/>
            <a:ext cx="8229600" cy="1143000"/>
          </a:xfrm>
          <a:prstGeom prst="rect">
            <a:avLst/>
          </a:prstGeom>
          <a:solidFill>
            <a:schemeClr val="accent5">
              <a:lumMod val="60000"/>
              <a:lumOff val="40000"/>
            </a:schemeClr>
          </a:solidFill>
          <a:ln>
            <a:solidFill>
              <a:schemeClr val="accent1"/>
            </a:solidFill>
          </a:ln>
        </p:spPr>
        <p:txBody>
          <a:bodyPr anchor="ctr">
            <a:normAutofit fontScale="90000" lnSpcReduction="10000"/>
          </a:bodyPr>
          <a:lstStyle/>
          <a:p>
            <a:pPr algn="ctr" fontAlgn="auto">
              <a:spcAft>
                <a:spcPts val="0"/>
              </a:spcAft>
              <a:defRPr/>
            </a:pPr>
            <a:r>
              <a:rPr lang="it-IT" sz="2800" dirty="0">
                <a:latin typeface="+mj-lt"/>
                <a:ea typeface="+mj-ea"/>
                <a:cs typeface="+mj-cs"/>
              </a:rPr>
              <a:t>La stessa democrazia ha bisogno del tempo necessario per il confronto di opinioni, per il dibattito, per la formazione del consenso … la sua qualità è incompatibile con la fretta.</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http://it.dreamstime.com/genio-del-ragazzo-thumb4244596.jpg"/>
          <p:cNvPicPr>
            <a:picLocks noChangeAspect="1" noChangeArrowheads="1"/>
          </p:cNvPicPr>
          <p:nvPr/>
        </p:nvPicPr>
        <p:blipFill>
          <a:blip r:embed="rId2" cstate="print"/>
          <a:srcRect/>
          <a:stretch>
            <a:fillRect/>
          </a:stretch>
        </p:blipFill>
        <p:spPr bwMode="auto">
          <a:xfrm>
            <a:off x="4762528" y="1668450"/>
            <a:ext cx="3810000" cy="2533651"/>
          </a:xfrm>
          <a:prstGeom prst="rect">
            <a:avLst/>
          </a:prstGeom>
          <a:ln>
            <a:noFill/>
          </a:ln>
          <a:effectLst>
            <a:reflection blurRad="12700" stA="30000" endPos="30000" dist="5000" dir="5400000" sy="-100000" algn="bl" rotWithShape="0"/>
          </a:effectLst>
          <a:scene3d>
            <a:camera prst="perspectiveHeroicExtremeLeftFacing">
              <a:rot lat="346247" lon="863612" rev="21564599"/>
            </a:camera>
            <a:lightRig rig="threePt" dir="t">
              <a:rot lat="0" lon="0" rev="2700000"/>
            </a:lightRig>
          </a:scene3d>
          <a:sp3d>
            <a:bevelT w="63500" h="50800"/>
          </a:sp3d>
        </p:spPr>
      </p:pic>
      <p:pic>
        <p:nvPicPr>
          <p:cNvPr id="10246" name="Picture 6"/>
          <p:cNvPicPr>
            <a:picLocks noChangeAspect="1" noChangeArrowheads="1"/>
          </p:cNvPicPr>
          <p:nvPr/>
        </p:nvPicPr>
        <p:blipFill>
          <a:blip r:embed="rId3" cstate="print"/>
          <a:srcRect/>
          <a:stretch>
            <a:fillRect/>
          </a:stretch>
        </p:blipFill>
        <p:spPr bwMode="auto">
          <a:xfrm>
            <a:off x="500034" y="1643050"/>
            <a:ext cx="4181260" cy="25667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5364" name="Titolo 1"/>
          <p:cNvSpPr txBox="1">
            <a:spLocks/>
          </p:cNvSpPr>
          <p:nvPr/>
        </p:nvSpPr>
        <p:spPr bwMode="auto">
          <a:xfrm>
            <a:off x="0" y="274638"/>
            <a:ext cx="9144000" cy="1143000"/>
          </a:xfrm>
          <a:prstGeom prst="rect">
            <a:avLst/>
          </a:prstGeom>
          <a:solidFill>
            <a:schemeClr val="accent1"/>
          </a:solidFill>
          <a:ln w="9525">
            <a:noFill/>
            <a:miter lim="800000"/>
            <a:headEnd/>
            <a:tailEnd/>
          </a:ln>
        </p:spPr>
        <p:txBody>
          <a:bodyPr anchor="ctr"/>
          <a:lstStyle/>
          <a:p>
            <a:pPr algn="ctr"/>
            <a:r>
              <a:rPr lang="it-IT" sz="4000">
                <a:solidFill>
                  <a:srgbClr val="FFFFFF"/>
                </a:solidFill>
                <a:latin typeface="Calibri" pitchFamily="34" charset="0"/>
              </a:rPr>
              <a:t>La trasformazione: </a:t>
            </a:r>
          </a:p>
          <a:p>
            <a:pPr algn="ctr"/>
            <a:r>
              <a:rPr lang="it-IT" sz="4000">
                <a:solidFill>
                  <a:srgbClr val="FFFFFF"/>
                </a:solidFill>
                <a:latin typeface="Calibri" pitchFamily="34" charset="0"/>
              </a:rPr>
              <a:t>da </a:t>
            </a:r>
            <a:r>
              <a:rPr lang="it-IT" sz="4000" i="1">
                <a:solidFill>
                  <a:srgbClr val="FFFFFF"/>
                </a:solidFill>
                <a:latin typeface="Calibri" pitchFamily="34" charset="0"/>
              </a:rPr>
              <a:t>quantità </a:t>
            </a:r>
            <a:r>
              <a:rPr lang="it-IT" sz="4000">
                <a:solidFill>
                  <a:srgbClr val="FFFFFF"/>
                </a:solidFill>
                <a:latin typeface="Calibri" pitchFamily="34" charset="0"/>
              </a:rPr>
              <a:t>a </a:t>
            </a:r>
            <a:r>
              <a:rPr lang="it-IT" sz="4000" i="1">
                <a:solidFill>
                  <a:srgbClr val="FFFFFF"/>
                </a:solidFill>
                <a:latin typeface="Calibri" pitchFamily="34" charset="0"/>
              </a:rPr>
              <a:t>qualità</a:t>
            </a:r>
          </a:p>
        </p:txBody>
      </p:sp>
      <p:sp>
        <p:nvSpPr>
          <p:cNvPr id="10" name="Segnaposto contenuto 2"/>
          <p:cNvSpPr txBox="1">
            <a:spLocks/>
          </p:cNvSpPr>
          <p:nvPr/>
        </p:nvSpPr>
        <p:spPr>
          <a:xfrm>
            <a:off x="357188" y="4572000"/>
            <a:ext cx="4143375" cy="2286000"/>
          </a:xfrm>
          <a:prstGeom prst="rect">
            <a:avLst/>
          </a:prstGeom>
        </p:spPr>
        <p:txBody>
          <a:bodyPr>
            <a:normAutofit/>
          </a:bodyPr>
          <a:lstStyle/>
          <a:p>
            <a:pPr marL="342900" fontAlgn="auto">
              <a:spcBef>
                <a:spcPct val="20000"/>
              </a:spcBef>
              <a:spcAft>
                <a:spcPts val="0"/>
              </a:spcAft>
              <a:buFont typeface="Arial" pitchFamily="34" charset="0"/>
              <a:buNone/>
              <a:defRPr/>
            </a:pPr>
            <a:r>
              <a:rPr lang="it-IT" sz="3200" b="1" dirty="0">
                <a:solidFill>
                  <a:srgbClr val="FF0000"/>
                </a:solidFill>
                <a:effectLst>
                  <a:outerShdw blurRad="50800" dist="38100" dir="8100000" algn="tr" rotWithShape="0">
                    <a:prstClr val="black">
                      <a:alpha val="40000"/>
                    </a:prstClr>
                  </a:outerShdw>
                </a:effectLst>
                <a:latin typeface="Calibri"/>
                <a:cs typeface="+mn-cs"/>
              </a:rPr>
              <a:t>opportunità</a:t>
            </a:r>
            <a:r>
              <a:rPr lang="it-IT" sz="3200" dirty="0">
                <a:solidFill>
                  <a:prstClr val="black"/>
                </a:solidFill>
                <a:latin typeface="Calibri"/>
                <a:cs typeface="+mn-cs"/>
              </a:rPr>
              <a:t> </a:t>
            </a:r>
            <a:r>
              <a:rPr lang="it-IT" sz="3200" b="1" dirty="0">
                <a:solidFill>
                  <a:srgbClr val="FF0000"/>
                </a:solidFill>
                <a:effectLst>
                  <a:outerShdw blurRad="50800" dist="38100" dir="8100000" algn="tr" rotWithShape="0">
                    <a:prstClr val="black">
                      <a:alpha val="40000"/>
                    </a:prstClr>
                  </a:outerShdw>
                </a:effectLst>
                <a:latin typeface="Calibri"/>
                <a:cs typeface="+mn-cs"/>
              </a:rPr>
              <a:t>di</a:t>
            </a:r>
            <a:r>
              <a:rPr lang="it-IT" sz="3200" dirty="0">
                <a:solidFill>
                  <a:prstClr val="black"/>
                </a:solidFill>
                <a:latin typeface="Calibri"/>
                <a:cs typeface="+mn-cs"/>
              </a:rPr>
              <a:t> </a:t>
            </a:r>
            <a:r>
              <a:rPr lang="it-IT" sz="3200" b="1" dirty="0">
                <a:solidFill>
                  <a:srgbClr val="FF0000"/>
                </a:solidFill>
                <a:effectLst>
                  <a:outerShdw blurRad="50800" dist="38100" dir="8100000" algn="tr" rotWithShape="0">
                    <a:prstClr val="black">
                      <a:alpha val="40000"/>
                    </a:prstClr>
                  </a:outerShdw>
                </a:effectLst>
                <a:latin typeface="Calibri"/>
                <a:cs typeface="+mn-cs"/>
              </a:rPr>
              <a:t>accesso</a:t>
            </a:r>
            <a:r>
              <a:rPr lang="it-IT" sz="3200" dirty="0">
                <a:solidFill>
                  <a:prstClr val="black"/>
                </a:solidFill>
                <a:latin typeface="Calibri"/>
                <a:cs typeface="+mn-cs"/>
              </a:rPr>
              <a:t> a scuola </a:t>
            </a:r>
          </a:p>
          <a:p>
            <a:pPr marL="342900" fontAlgn="auto">
              <a:spcBef>
                <a:spcPct val="20000"/>
              </a:spcBef>
              <a:spcAft>
                <a:spcPts val="0"/>
              </a:spcAft>
              <a:buFont typeface="Arial" pitchFamily="34" charset="0"/>
              <a:buNone/>
              <a:defRPr/>
            </a:pPr>
            <a:r>
              <a:rPr lang="it-IT" sz="2600" dirty="0">
                <a:solidFill>
                  <a:prstClr val="black"/>
                </a:solidFill>
                <a:latin typeface="Calibri"/>
                <a:cs typeface="+mn-cs"/>
              </a:rPr>
              <a:t>(anni di scolarità, titoli di studio)</a:t>
            </a:r>
          </a:p>
        </p:txBody>
      </p:sp>
      <p:sp>
        <p:nvSpPr>
          <p:cNvPr id="11" name="Rettangolo 10"/>
          <p:cNvSpPr/>
          <p:nvPr/>
        </p:nvSpPr>
        <p:spPr>
          <a:xfrm>
            <a:off x="785786" y="1643050"/>
            <a:ext cx="1005403" cy="830997"/>
          </a:xfrm>
          <a:prstGeom prst="rect">
            <a:avLst/>
          </a:prstGeom>
        </p:spPr>
        <p:txBody>
          <a:bodyPr wrap="none">
            <a:spAutoFit/>
          </a:bodyPr>
          <a:lstStyle/>
          <a:p>
            <a:pPr algn="r" fontAlgn="auto">
              <a:spcBef>
                <a:spcPts val="0"/>
              </a:spcBef>
              <a:spcAft>
                <a:spcPts val="0"/>
              </a:spcAft>
              <a:defRPr/>
            </a:pPr>
            <a:r>
              <a:rPr lang="it-IT" sz="4800" b="1" i="1" dirty="0">
                <a:ln w="12700">
                  <a:solidFill>
                    <a:srgbClr val="1F497D">
                      <a:satMod val="155000"/>
                    </a:srgbClr>
                  </a:solidFill>
                  <a:prstDash val="solid"/>
                </a:ln>
                <a:solidFill>
                  <a:srgbClr val="FFFF00"/>
                </a:solidFill>
                <a:effectLst>
                  <a:outerShdw blurRad="41275" dist="20320" dir="1800000" algn="tl" rotWithShape="0">
                    <a:srgbClr val="000000">
                      <a:alpha val="40000"/>
                    </a:srgbClr>
                  </a:outerShdw>
                </a:effectLst>
                <a:latin typeface="Calibri"/>
                <a:cs typeface="+mn-cs"/>
              </a:rPr>
              <a:t>ieri</a:t>
            </a:r>
          </a:p>
        </p:txBody>
      </p:sp>
      <p:sp>
        <p:nvSpPr>
          <p:cNvPr id="12" name="Segnaposto contenuto 2"/>
          <p:cNvSpPr txBox="1">
            <a:spLocks/>
          </p:cNvSpPr>
          <p:nvPr/>
        </p:nvSpPr>
        <p:spPr>
          <a:xfrm>
            <a:off x="4429125" y="4572000"/>
            <a:ext cx="4357688" cy="2286000"/>
          </a:xfrm>
          <a:prstGeom prst="rect">
            <a:avLst/>
          </a:prstGeom>
        </p:spPr>
        <p:txBody>
          <a:bodyPr>
            <a:normAutofit/>
          </a:bodyPr>
          <a:lstStyle/>
          <a:p>
            <a:pPr marL="342900" algn="r" fontAlgn="auto">
              <a:spcBef>
                <a:spcPct val="20000"/>
              </a:spcBef>
              <a:spcAft>
                <a:spcPts val="0"/>
              </a:spcAft>
              <a:defRPr/>
            </a:pPr>
            <a:r>
              <a:rPr lang="it-IT" sz="3200" b="1" dirty="0">
                <a:solidFill>
                  <a:srgbClr val="FF0000"/>
                </a:solidFill>
                <a:effectLst>
                  <a:outerShdw blurRad="50800" dist="38100" dir="8100000" algn="tr" rotWithShape="0">
                    <a:prstClr val="black">
                      <a:alpha val="40000"/>
                    </a:prstClr>
                  </a:outerShdw>
                </a:effectLst>
                <a:latin typeface="Calibri"/>
                <a:cs typeface="+mn-cs"/>
              </a:rPr>
              <a:t>opportunità di </a:t>
            </a:r>
          </a:p>
          <a:p>
            <a:pPr marL="342900" algn="r" fontAlgn="auto">
              <a:spcBef>
                <a:spcPct val="20000"/>
              </a:spcBef>
              <a:spcAft>
                <a:spcPts val="0"/>
              </a:spcAft>
              <a:defRPr/>
            </a:pPr>
            <a:r>
              <a:rPr lang="it-IT" sz="3200" b="1" dirty="0">
                <a:solidFill>
                  <a:srgbClr val="FF0000"/>
                </a:solidFill>
                <a:effectLst>
                  <a:outerShdw blurRad="50800" dist="38100" dir="8100000" algn="tr" rotWithShape="0">
                    <a:prstClr val="black">
                      <a:alpha val="40000"/>
                    </a:prstClr>
                  </a:outerShdw>
                </a:effectLst>
                <a:latin typeface="Calibri"/>
                <a:cs typeface="+mn-cs"/>
              </a:rPr>
              <a:t>successo </a:t>
            </a:r>
          </a:p>
          <a:p>
            <a:pPr marL="342900" algn="r" fontAlgn="auto">
              <a:spcBef>
                <a:spcPct val="20000"/>
              </a:spcBef>
              <a:spcAft>
                <a:spcPts val="0"/>
              </a:spcAft>
              <a:defRPr/>
            </a:pPr>
            <a:r>
              <a:rPr lang="it-IT" sz="2600" dirty="0">
                <a:solidFill>
                  <a:prstClr val="black"/>
                </a:solidFill>
                <a:latin typeface="Calibri"/>
                <a:cs typeface="+mn-cs"/>
              </a:rPr>
              <a:t>(qualità dell’insegnamento, livelli di apprendimento)</a:t>
            </a:r>
          </a:p>
          <a:p>
            <a:pPr marL="342900" algn="r" fontAlgn="auto">
              <a:spcBef>
                <a:spcPct val="20000"/>
              </a:spcBef>
              <a:spcAft>
                <a:spcPts val="0"/>
              </a:spcAft>
              <a:defRPr/>
            </a:pPr>
            <a:endParaRPr lang="it-IT" sz="3200" dirty="0">
              <a:solidFill>
                <a:prstClr val="black"/>
              </a:solidFill>
              <a:latin typeface="Calibri"/>
              <a:cs typeface="+mn-cs"/>
            </a:endParaRPr>
          </a:p>
        </p:txBody>
      </p:sp>
      <p:sp>
        <p:nvSpPr>
          <p:cNvPr id="16" name="Rettangolo 15"/>
          <p:cNvSpPr/>
          <p:nvPr/>
        </p:nvSpPr>
        <p:spPr>
          <a:xfrm>
            <a:off x="7118075" y="1643050"/>
            <a:ext cx="1311578" cy="830997"/>
          </a:xfrm>
          <a:prstGeom prst="rect">
            <a:avLst/>
          </a:prstGeom>
        </p:spPr>
        <p:txBody>
          <a:bodyPr wrap="none">
            <a:spAutoFit/>
          </a:bodyPr>
          <a:lstStyle/>
          <a:p>
            <a:pPr algn="r" fontAlgn="auto">
              <a:spcBef>
                <a:spcPts val="0"/>
              </a:spcBef>
              <a:spcAft>
                <a:spcPts val="0"/>
              </a:spcAft>
              <a:defRPr/>
            </a:pPr>
            <a:r>
              <a:rPr lang="it-IT" sz="4800" b="1" i="1" dirty="0">
                <a:ln w="12700">
                  <a:solidFill>
                    <a:srgbClr val="1F497D">
                      <a:satMod val="155000"/>
                    </a:srgbClr>
                  </a:solidFill>
                  <a:prstDash val="solid"/>
                </a:ln>
                <a:solidFill>
                  <a:srgbClr val="FFFF00"/>
                </a:solidFill>
                <a:effectLst>
                  <a:outerShdw blurRad="41275" dist="20320" dir="1800000" algn="tl" rotWithShape="0">
                    <a:srgbClr val="000000">
                      <a:alpha val="40000"/>
                    </a:srgbClr>
                  </a:outerShdw>
                </a:effectLst>
                <a:latin typeface="Calibri"/>
                <a:cs typeface="+mn-cs"/>
              </a:rPr>
              <a:t>oggi</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p:txBody>
          <a:bodyPr/>
          <a:lstStyle/>
          <a:p>
            <a:pPr eaLnBrk="1" hangingPunct="1"/>
            <a:r>
              <a:rPr lang="it-IT" smtClean="0">
                <a:solidFill>
                  <a:srgbClr val="003399"/>
                </a:solidFill>
              </a:rPr>
              <a:t>I problemi da assumere</a:t>
            </a:r>
          </a:p>
        </p:txBody>
      </p:sp>
      <p:sp>
        <p:nvSpPr>
          <p:cNvPr id="19459" name="Rectangle 3"/>
          <p:cNvSpPr>
            <a:spLocks noGrp="1" noChangeArrowheads="1"/>
          </p:cNvSpPr>
          <p:nvPr>
            <p:ph type="body" idx="1"/>
          </p:nvPr>
        </p:nvSpPr>
        <p:spPr>
          <a:xfrm>
            <a:off x="827088" y="2060575"/>
            <a:ext cx="7704137" cy="4235450"/>
          </a:xfrm>
        </p:spPr>
        <p:txBody>
          <a:bodyPr/>
          <a:lstStyle/>
          <a:p>
            <a:pPr eaLnBrk="1" hangingPunct="1">
              <a:buFontTx/>
              <a:buNone/>
            </a:pPr>
            <a:r>
              <a:rPr lang="it-IT" smtClean="0"/>
              <a:t>- La conoscenza è in continuo cambiamento</a:t>
            </a:r>
          </a:p>
          <a:p>
            <a:pPr eaLnBrk="1" hangingPunct="1">
              <a:buFontTx/>
              <a:buNone/>
            </a:pPr>
            <a:endParaRPr lang="it-IT" sz="900" smtClean="0"/>
          </a:p>
          <a:p>
            <a:pPr eaLnBrk="1" hangingPunct="1">
              <a:buFontTx/>
              <a:buChar char="-"/>
            </a:pPr>
            <a:r>
              <a:rPr lang="it-IT" smtClean="0"/>
              <a:t>La conoscenza è ovunque</a:t>
            </a:r>
          </a:p>
          <a:p>
            <a:pPr eaLnBrk="1" hangingPunct="1">
              <a:buFontTx/>
              <a:buNone/>
            </a:pPr>
            <a:endParaRPr lang="it-IT" sz="900" smtClean="0"/>
          </a:p>
          <a:p>
            <a:pPr eaLnBrk="1" hangingPunct="1">
              <a:buFontTx/>
              <a:buChar char="-"/>
            </a:pPr>
            <a:r>
              <a:rPr lang="it-IT" smtClean="0"/>
              <a:t>Gli alunni sono cambiati</a:t>
            </a:r>
          </a:p>
          <a:p>
            <a:pPr eaLnBrk="1" hangingPunct="1">
              <a:buFontTx/>
              <a:buNone/>
            </a:pPr>
            <a:endParaRPr lang="it-IT" sz="900" smtClean="0"/>
          </a:p>
          <a:p>
            <a:pPr eaLnBrk="1" hangingPunct="1">
              <a:buFontTx/>
              <a:buChar char="-"/>
            </a:pPr>
            <a:r>
              <a:rPr lang="it-IT" smtClean="0"/>
              <a:t>Le famiglie, la comunità, il lavoro … sono cambiati</a:t>
            </a:r>
          </a:p>
          <a:p>
            <a:pPr eaLnBrk="1" hangingPunct="1">
              <a:buFontTx/>
              <a:buNone/>
            </a:pPr>
            <a:endParaRPr lang="it-IT" sz="900" smtClean="0"/>
          </a:p>
          <a:p>
            <a:pPr eaLnBrk="1" hangingPunct="1">
              <a:buFontTx/>
              <a:buChar char="-"/>
            </a:pPr>
            <a:r>
              <a:rPr lang="it-IT" smtClean="0"/>
              <a:t>La scuola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900113" y="2565400"/>
            <a:ext cx="7632700" cy="3970338"/>
          </a:xfrm>
          <a:prstGeom prst="rect">
            <a:avLst/>
          </a:prstGeom>
          <a:solidFill>
            <a:schemeClr val="bg1"/>
          </a:solidFill>
          <a:ln w="76200" cmpd="tri">
            <a:solidFill>
              <a:srgbClr val="CC0000"/>
            </a:solidFill>
            <a:miter lim="800000"/>
            <a:headEnd/>
            <a:tailEnd/>
          </a:ln>
        </p:spPr>
        <p:txBody>
          <a:bodyPr>
            <a:spAutoFit/>
          </a:bodyPr>
          <a:lstStyle/>
          <a:p>
            <a:pPr marL="342900" indent="-342900" algn="just"/>
            <a:r>
              <a:rPr lang="it-IT" sz="2800" b="1"/>
              <a:t>c. 1 Ai fini del miglioramento </a:t>
            </a:r>
          </a:p>
          <a:p>
            <a:pPr marL="342900" indent="-342900" algn="just"/>
            <a:endParaRPr lang="it-IT" sz="2800" b="1"/>
          </a:p>
          <a:p>
            <a:pPr marL="342900" indent="-342900" algn="just"/>
            <a:r>
              <a:rPr lang="it-IT" sz="2800"/>
              <a:t>della qualità dell’offerta formativa e degli apprendimenti, l’S.N.V. valuta l’efficienza e l’efficacia del sistema educativo di istruzione e formazione …. Esso si compone dell’Invalsi, che ne assume il coordinamento funzionale, dell’Indire e del contingente ispettivo.</a:t>
            </a:r>
            <a:endParaRPr lang="it-IT" sz="2800">
              <a:solidFill>
                <a:srgbClr val="003399"/>
              </a:solidFill>
            </a:endParaRPr>
          </a:p>
        </p:txBody>
      </p:sp>
      <p:sp>
        <p:nvSpPr>
          <p:cNvPr id="28675" name="Text Box 3"/>
          <p:cNvSpPr txBox="1">
            <a:spLocks noChangeArrowheads="1"/>
          </p:cNvSpPr>
          <p:nvPr/>
        </p:nvSpPr>
        <p:spPr bwMode="auto">
          <a:xfrm>
            <a:off x="755650" y="692150"/>
            <a:ext cx="7416800" cy="2555875"/>
          </a:xfrm>
          <a:prstGeom prst="rect">
            <a:avLst/>
          </a:prstGeom>
          <a:noFill/>
          <a:ln w="9525">
            <a:noFill/>
            <a:miter lim="800000"/>
            <a:headEnd/>
            <a:tailEnd/>
          </a:ln>
        </p:spPr>
        <p:txBody>
          <a:bodyPr>
            <a:spAutoFit/>
          </a:bodyPr>
          <a:lstStyle/>
          <a:p>
            <a:pPr algn="ctr"/>
            <a:r>
              <a:rPr lang="it-IT" sz="3200">
                <a:solidFill>
                  <a:srgbClr val="0033CC"/>
                </a:solidFill>
              </a:rPr>
              <a:t>ART. 2 </a:t>
            </a:r>
          </a:p>
          <a:p>
            <a:pPr algn="ctr"/>
            <a:r>
              <a:rPr lang="it-IT" sz="3200" i="1">
                <a:solidFill>
                  <a:srgbClr val="0033CC"/>
                </a:solidFill>
              </a:rPr>
              <a:t>(Obiettivi e organizzazione dell’S.N.V.)</a:t>
            </a:r>
            <a:endParaRPr lang="it-IT" sz="3200">
              <a:solidFill>
                <a:srgbClr val="0033CC"/>
              </a:solidFill>
            </a:endParaRPr>
          </a:p>
          <a:p>
            <a:pPr algn="ctr">
              <a:spcBef>
                <a:spcPct val="50000"/>
              </a:spcBef>
            </a:pPr>
            <a:endParaRPr lang="it-IT" sz="3200" b="1">
              <a:solidFill>
                <a:srgbClr val="0033CC"/>
              </a:solidFill>
            </a:endParaRPr>
          </a:p>
          <a:p>
            <a:pPr algn="ctr">
              <a:spcBef>
                <a:spcPct val="50000"/>
              </a:spcBef>
            </a:pPr>
            <a:endParaRPr lang="it-IT" sz="3200" b="1">
              <a:solidFill>
                <a:srgbClr val="0033CC"/>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741363" y="1665288"/>
            <a:ext cx="7718425" cy="1262062"/>
          </a:xfrm>
          <a:prstGeom prst="rect">
            <a:avLst/>
          </a:prstGeom>
          <a:noFill/>
          <a:ln w="9525">
            <a:noFill/>
            <a:round/>
            <a:headEnd/>
            <a:tailEnd/>
          </a:ln>
          <a:effectLst/>
        </p:spPr>
        <p:txBody>
          <a:bodyPr wrap="none" anchor="ctr"/>
          <a:lstStyle/>
          <a:p>
            <a:endParaRPr lang="it-IT"/>
          </a:p>
        </p:txBody>
      </p:sp>
      <p:sp>
        <p:nvSpPr>
          <p:cNvPr id="38914" name="Oval 2"/>
          <p:cNvSpPr>
            <a:spLocks noChangeArrowheads="1"/>
          </p:cNvSpPr>
          <p:nvPr/>
        </p:nvSpPr>
        <p:spPr bwMode="auto">
          <a:xfrm>
            <a:off x="539552" y="980728"/>
            <a:ext cx="8136904" cy="4896544"/>
          </a:xfrm>
          <a:prstGeom prst="ellipse">
            <a:avLst/>
          </a:prstGeom>
          <a:gradFill rotWithShape="0">
            <a:gsLst>
              <a:gs pos="0">
                <a:srgbClr val="90FFDA"/>
              </a:gs>
              <a:gs pos="100000">
                <a:srgbClr val="E0FFF4"/>
              </a:gs>
            </a:gsLst>
            <a:lin ang="16200000" scaled="1"/>
          </a:gradFill>
          <a:ln w="9360">
            <a:solidFill>
              <a:srgbClr val="00CC98"/>
            </a:solidFill>
            <a:miter lim="800000"/>
            <a:headEnd/>
            <a:tailEnd/>
          </a:ln>
          <a:effectLst>
            <a:outerShdw dist="109865" dir="634411" algn="ctr" rotWithShape="0">
              <a:srgbClr val="000000">
                <a:alpha val="38034"/>
              </a:srgbClr>
            </a:outerShdw>
          </a:effectLst>
        </p:spPr>
        <p:txBody>
          <a:bodyPr lIns="90000" tIns="45000" rIns="90000" bIns="45000" anchor="ctr" anchorCtr="1"/>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dirty="0">
                <a:solidFill>
                  <a:srgbClr val="000000"/>
                </a:solidFill>
                <a:latin typeface="Candara" pitchFamily="32" charset="0"/>
              </a:rPr>
              <a:t>La preoccupazione non deve essere</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i="1" dirty="0">
                <a:solidFill>
                  <a:srgbClr val="000000"/>
                </a:solidFill>
                <a:latin typeface="Candara" pitchFamily="32" charset="0"/>
              </a:rPr>
              <a:t>c</a:t>
            </a:r>
            <a:r>
              <a:rPr lang="it-IT" sz="2800" i="1" dirty="0" smtClean="0">
                <a:solidFill>
                  <a:srgbClr val="000000"/>
                </a:solidFill>
                <a:latin typeface="Candara" pitchFamily="32" charset="0"/>
              </a:rPr>
              <a:t>ome </a:t>
            </a:r>
            <a:r>
              <a:rPr lang="it-IT" sz="2800" i="1" dirty="0">
                <a:solidFill>
                  <a:srgbClr val="000000"/>
                </a:solidFill>
                <a:latin typeface="Candara" pitchFamily="32" charset="0"/>
              </a:rPr>
              <a:t>preparare i ragazzi alle prove Invalsi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dirty="0" smtClean="0">
                <a:solidFill>
                  <a:srgbClr val="000000"/>
                </a:solidFill>
                <a:latin typeface="Candara" pitchFamily="32" charset="0"/>
              </a:rPr>
              <a:t>bensì</a:t>
            </a:r>
            <a:endParaRPr lang="it-IT" sz="2800" dirty="0">
              <a:solidFill>
                <a:srgbClr val="000000"/>
              </a:solidFill>
              <a:latin typeface="Candara" pitchFamily="32"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i="1" dirty="0">
                <a:solidFill>
                  <a:srgbClr val="000000"/>
                </a:solidFill>
                <a:latin typeface="Candara" pitchFamily="32" charset="0"/>
              </a:rPr>
              <a:t>c</a:t>
            </a:r>
            <a:r>
              <a:rPr lang="it-IT" sz="2800" i="1" dirty="0" smtClean="0">
                <a:solidFill>
                  <a:srgbClr val="000000"/>
                </a:solidFill>
                <a:latin typeface="Candara" pitchFamily="32" charset="0"/>
              </a:rPr>
              <a:t>ome </a:t>
            </a:r>
            <a:r>
              <a:rPr lang="it-IT" sz="2800" i="1" dirty="0">
                <a:solidFill>
                  <a:srgbClr val="000000"/>
                </a:solidFill>
                <a:latin typeface="Candara" pitchFamily="32" charset="0"/>
              </a:rPr>
              <a:t>usare le prove Invalsi per migliorare i risultati del nostro </a:t>
            </a:r>
            <a:r>
              <a:rPr lang="it-IT" sz="2800" i="1" dirty="0" smtClean="0">
                <a:solidFill>
                  <a:srgbClr val="000000"/>
                </a:solidFill>
                <a:latin typeface="Candara" pitchFamily="32" charset="0"/>
              </a:rPr>
              <a:t>lavoro</a:t>
            </a:r>
            <a:endParaRPr lang="it-IT" sz="2800" i="1" dirty="0">
              <a:solidFill>
                <a:srgbClr val="000000"/>
              </a:solidFill>
              <a:latin typeface="Candara" pitchFamily="32"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p:cNvPicPr>
            <a:picLocks noChangeAspect="1" noChangeArrowheads="1"/>
          </p:cNvPicPr>
          <p:nvPr/>
        </p:nvPicPr>
        <p:blipFill>
          <a:blip r:embed="rId3" cstate="print"/>
          <a:srcRect/>
          <a:stretch>
            <a:fillRect/>
          </a:stretch>
        </p:blipFill>
        <p:spPr bwMode="auto">
          <a:xfrm>
            <a:off x="444500" y="1439863"/>
            <a:ext cx="6396038" cy="2379662"/>
          </a:xfrm>
          <a:prstGeom prst="rect">
            <a:avLst/>
          </a:prstGeom>
          <a:noFill/>
          <a:ln w="9525">
            <a:noFill/>
            <a:round/>
            <a:headEnd/>
            <a:tailEnd/>
          </a:ln>
          <a:effectLst/>
        </p:spPr>
      </p:pic>
      <p:sp>
        <p:nvSpPr>
          <p:cNvPr id="52226" name="Oval 2"/>
          <p:cNvSpPr>
            <a:spLocks noChangeArrowheads="1"/>
          </p:cNvSpPr>
          <p:nvPr/>
        </p:nvSpPr>
        <p:spPr bwMode="auto">
          <a:xfrm>
            <a:off x="3959225" y="2339975"/>
            <a:ext cx="3959225" cy="1619250"/>
          </a:xfrm>
          <a:prstGeom prst="ellipse">
            <a:avLst/>
          </a:prstGeom>
          <a:solidFill>
            <a:srgbClr val="FFFFCC"/>
          </a:solidFill>
          <a:ln w="9360">
            <a:solidFill>
              <a:srgbClr val="000000"/>
            </a:solidFill>
            <a:round/>
            <a:headEnd/>
            <a:tailEnd/>
          </a:ln>
          <a:effectLst/>
        </p:spPr>
        <p:txBody>
          <a:bodyPr lIns="90000" tIns="45000" rIns="90000" bIns="45000" anchor="ctr" anchorCtr="1"/>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a:solidFill>
                  <a:srgbClr val="000000"/>
                </a:solidFill>
              </a:rPr>
              <a:t>II primaria</a:t>
            </a:r>
          </a:p>
        </p:txBody>
      </p:sp>
      <p:pic>
        <p:nvPicPr>
          <p:cNvPr id="52227" name="Picture 3"/>
          <p:cNvPicPr>
            <a:picLocks noChangeAspect="1" noChangeArrowheads="1"/>
          </p:cNvPicPr>
          <p:nvPr/>
        </p:nvPicPr>
        <p:blipFill>
          <a:blip r:embed="rId4" cstate="print"/>
          <a:srcRect/>
          <a:stretch>
            <a:fillRect/>
          </a:stretch>
        </p:blipFill>
        <p:spPr bwMode="auto">
          <a:xfrm>
            <a:off x="1570038" y="280988"/>
            <a:ext cx="7429500" cy="798512"/>
          </a:xfrm>
          <a:prstGeom prst="rect">
            <a:avLst/>
          </a:prstGeom>
          <a:noFill/>
          <a:ln w="9525">
            <a:noFill/>
            <a:round/>
            <a:headEnd/>
            <a:tailEnd/>
          </a:ln>
          <a:effectLst/>
        </p:spPr>
      </p:pic>
      <p:pic>
        <p:nvPicPr>
          <p:cNvPr id="52228" name="Picture 4"/>
          <p:cNvPicPr>
            <a:picLocks noChangeAspect="1" noChangeArrowheads="1"/>
          </p:cNvPicPr>
          <p:nvPr/>
        </p:nvPicPr>
        <p:blipFill>
          <a:blip r:embed="rId5" cstate="print"/>
          <a:srcRect/>
          <a:stretch>
            <a:fillRect/>
          </a:stretch>
        </p:blipFill>
        <p:spPr bwMode="auto">
          <a:xfrm>
            <a:off x="2879725" y="4679950"/>
            <a:ext cx="5751513" cy="539750"/>
          </a:xfrm>
          <a:prstGeom prst="rect">
            <a:avLst/>
          </a:prstGeom>
          <a:noFill/>
          <a:ln w="9525">
            <a:noFill/>
            <a:round/>
            <a:headEnd/>
            <a:tailEnd/>
          </a:ln>
          <a:effectLst/>
        </p:spPr>
      </p:pic>
      <p:sp>
        <p:nvSpPr>
          <p:cNvPr id="6" name="Oval 12"/>
          <p:cNvSpPr/>
          <p:nvPr/>
        </p:nvSpPr>
        <p:spPr>
          <a:xfrm>
            <a:off x="1691680" y="3284984"/>
            <a:ext cx="1223963" cy="714375"/>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CasellaDiTesto 6"/>
          <p:cNvSpPr txBox="1"/>
          <p:nvPr/>
        </p:nvSpPr>
        <p:spPr>
          <a:xfrm>
            <a:off x="467544" y="5805264"/>
            <a:ext cx="2448272" cy="369332"/>
          </a:xfrm>
          <a:prstGeom prst="rect">
            <a:avLst/>
          </a:prstGeom>
          <a:noFill/>
        </p:spPr>
        <p:txBody>
          <a:bodyPr wrap="square" rtlCol="0">
            <a:spAutoFit/>
          </a:bodyPr>
          <a:lstStyle/>
          <a:p>
            <a:r>
              <a:rPr lang="it-IT" dirty="0" err="1" smtClean="0">
                <a:ln>
                  <a:solidFill>
                    <a:srgbClr val="FF0000"/>
                  </a:solidFill>
                </a:ln>
              </a:rPr>
              <a:t>Distrattore</a:t>
            </a:r>
            <a:endParaRPr lang="it-IT" dirty="0">
              <a:ln>
                <a:solidFill>
                  <a:srgbClr val="FF0000"/>
                </a:solidFill>
              </a:ln>
            </a:endParaRPr>
          </a:p>
        </p:txBody>
      </p:sp>
      <p:cxnSp>
        <p:nvCxnSpPr>
          <p:cNvPr id="9" name="Connettore 2 8"/>
          <p:cNvCxnSpPr/>
          <p:nvPr/>
        </p:nvCxnSpPr>
        <p:spPr>
          <a:xfrm flipV="1">
            <a:off x="1043608" y="3933056"/>
            <a:ext cx="720081" cy="1944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Oval 12"/>
          <p:cNvSpPr/>
          <p:nvPr/>
        </p:nvSpPr>
        <p:spPr>
          <a:xfrm>
            <a:off x="7596336" y="4581128"/>
            <a:ext cx="1223963" cy="714375"/>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Connettore 2 11"/>
          <p:cNvCxnSpPr/>
          <p:nvPr/>
        </p:nvCxnSpPr>
        <p:spPr>
          <a:xfrm flipV="1">
            <a:off x="1835696" y="5229200"/>
            <a:ext cx="5904656" cy="872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fill="hold" nodeType="clickEffect">
                                  <p:stCondLst>
                                    <p:cond delay="0"/>
                                  </p:stCondLst>
                                  <p:childTnLst>
                                    <p:set>
                                      <p:cBhvr additive="repl">
                                        <p:cTn id="6" dur="1" fill="hold">
                                          <p:stCondLst>
                                            <p:cond delay="0"/>
                                          </p:stCondLst>
                                        </p:cTn>
                                        <p:tgtEl>
                                          <p:spTgt spid="52228"/>
                                        </p:tgtEl>
                                        <p:attrNameLst>
                                          <p:attrName>style.visibility</p:attrName>
                                        </p:attrNameLst>
                                      </p:cBhvr>
                                      <p:to>
                                        <p:strVal val="visible"/>
                                      </p:to>
                                    </p:set>
                                    <p:animEffect transition="in" filter="wedge">
                                      <p:cBhvr additive="repl">
                                        <p:cTn id="7" dur="2000"/>
                                        <p:tgtEl>
                                          <p:spTgt spid="522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p:cNvPicPr>
            <a:picLocks noChangeAspect="1" noChangeArrowheads="1"/>
          </p:cNvPicPr>
          <p:nvPr/>
        </p:nvPicPr>
        <p:blipFill>
          <a:blip r:embed="rId3" cstate="print"/>
          <a:srcRect/>
          <a:stretch>
            <a:fillRect/>
          </a:stretch>
        </p:blipFill>
        <p:spPr bwMode="auto">
          <a:xfrm>
            <a:off x="628650" y="1770063"/>
            <a:ext cx="7470775" cy="2368550"/>
          </a:xfrm>
          <a:prstGeom prst="rect">
            <a:avLst/>
          </a:prstGeom>
          <a:noFill/>
          <a:ln w="9525">
            <a:noFill/>
            <a:round/>
            <a:headEnd/>
            <a:tailEnd/>
          </a:ln>
          <a:effectLst/>
        </p:spPr>
      </p:pic>
      <p:pic>
        <p:nvPicPr>
          <p:cNvPr id="55298" name="Picture 2"/>
          <p:cNvPicPr>
            <a:picLocks noChangeAspect="1" noChangeArrowheads="1"/>
          </p:cNvPicPr>
          <p:nvPr/>
        </p:nvPicPr>
        <p:blipFill>
          <a:blip r:embed="rId4" cstate="print"/>
          <a:srcRect/>
          <a:stretch>
            <a:fillRect/>
          </a:stretch>
        </p:blipFill>
        <p:spPr bwMode="auto">
          <a:xfrm>
            <a:off x="1571625" y="280988"/>
            <a:ext cx="7429500" cy="798512"/>
          </a:xfrm>
          <a:prstGeom prst="rect">
            <a:avLst/>
          </a:prstGeom>
          <a:noFill/>
          <a:ln w="9525">
            <a:noFill/>
            <a:round/>
            <a:headEnd/>
            <a:tailEnd/>
          </a:ln>
          <a:effectLst/>
        </p:spPr>
      </p:pic>
      <p:sp>
        <p:nvSpPr>
          <p:cNvPr id="55299" name="Oval 3"/>
          <p:cNvSpPr>
            <a:spLocks noChangeArrowheads="1"/>
          </p:cNvSpPr>
          <p:nvPr/>
        </p:nvSpPr>
        <p:spPr bwMode="auto">
          <a:xfrm>
            <a:off x="3959225" y="2339975"/>
            <a:ext cx="3959225" cy="1619250"/>
          </a:xfrm>
          <a:prstGeom prst="ellipse">
            <a:avLst/>
          </a:prstGeom>
          <a:solidFill>
            <a:srgbClr val="FFFFCC"/>
          </a:solidFill>
          <a:ln w="9360">
            <a:solidFill>
              <a:srgbClr val="000000"/>
            </a:solidFill>
            <a:round/>
            <a:headEnd/>
            <a:tailEnd/>
          </a:ln>
          <a:effectLst/>
        </p:spPr>
        <p:txBody>
          <a:bodyPr lIns="90000" tIns="45000" rIns="90000" bIns="45000" anchor="ctr" anchorCtr="1"/>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a:solidFill>
                  <a:srgbClr val="000000"/>
                </a:solidFill>
              </a:rPr>
              <a:t>V primaria</a:t>
            </a:r>
          </a:p>
        </p:txBody>
      </p:sp>
      <p:pic>
        <p:nvPicPr>
          <p:cNvPr id="55300" name="Picture 4"/>
          <p:cNvPicPr>
            <a:picLocks noChangeAspect="1" noChangeArrowheads="1"/>
          </p:cNvPicPr>
          <p:nvPr/>
        </p:nvPicPr>
        <p:blipFill>
          <a:blip r:embed="rId5" cstate="print"/>
          <a:srcRect/>
          <a:stretch>
            <a:fillRect/>
          </a:stretch>
        </p:blipFill>
        <p:spPr bwMode="auto">
          <a:xfrm>
            <a:off x="4319588" y="4792663"/>
            <a:ext cx="3835400" cy="608012"/>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additive="repl">
                                        <p:cTn id="6" dur="1" fill="hold">
                                          <p:stCondLst>
                                            <p:cond delay="0"/>
                                          </p:stCondLst>
                                        </p:cTn>
                                        <p:tgtEl>
                                          <p:spTgt spid="55300"/>
                                        </p:tgtEl>
                                        <p:attrNameLst>
                                          <p:attrName>style.visibility</p:attrName>
                                        </p:attrNameLst>
                                      </p:cBhvr>
                                      <p:to>
                                        <p:strVal val="visible"/>
                                      </p:to>
                                    </p:set>
                                    <p:animEffect transition="in" filter="circle(in)">
                                      <p:cBhvr additive="repl">
                                        <p:cTn id="7" dur="20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p:cNvPicPr>
            <a:picLocks noChangeAspect="1" noChangeArrowheads="1"/>
          </p:cNvPicPr>
          <p:nvPr/>
        </p:nvPicPr>
        <p:blipFill>
          <a:blip r:embed="rId3" cstate="print"/>
          <a:srcRect/>
          <a:stretch>
            <a:fillRect/>
          </a:stretch>
        </p:blipFill>
        <p:spPr bwMode="auto">
          <a:xfrm>
            <a:off x="539552" y="1417638"/>
            <a:ext cx="8208913" cy="4883150"/>
          </a:xfrm>
          <a:prstGeom prst="rect">
            <a:avLst/>
          </a:prstGeom>
          <a:noFill/>
          <a:ln w="9525">
            <a:noFill/>
            <a:round/>
            <a:headEnd/>
            <a:tailEnd/>
          </a:ln>
          <a:effectLst/>
        </p:spPr>
      </p:pic>
      <p:pic>
        <p:nvPicPr>
          <p:cNvPr id="57346" name="Picture 2"/>
          <p:cNvPicPr>
            <a:picLocks noChangeAspect="1" noChangeArrowheads="1"/>
          </p:cNvPicPr>
          <p:nvPr/>
        </p:nvPicPr>
        <p:blipFill>
          <a:blip r:embed="rId4" cstate="print"/>
          <a:srcRect/>
          <a:stretch>
            <a:fillRect/>
          </a:stretch>
        </p:blipFill>
        <p:spPr bwMode="auto">
          <a:xfrm>
            <a:off x="3024188" y="0"/>
            <a:ext cx="6119812" cy="955675"/>
          </a:xfrm>
          <a:prstGeom prst="rect">
            <a:avLst/>
          </a:prstGeom>
          <a:noFill/>
          <a:ln w="9525">
            <a:noFill/>
            <a:round/>
            <a:headEnd/>
            <a:tailEnd/>
          </a:ln>
          <a:effectLst/>
        </p:spPr>
      </p:pic>
      <p:sp>
        <p:nvSpPr>
          <p:cNvPr id="57347" name="Oval 3"/>
          <p:cNvSpPr>
            <a:spLocks noChangeArrowheads="1"/>
          </p:cNvSpPr>
          <p:nvPr/>
        </p:nvSpPr>
        <p:spPr bwMode="auto">
          <a:xfrm>
            <a:off x="0" y="0"/>
            <a:ext cx="3562673" cy="1375842"/>
          </a:xfrm>
          <a:prstGeom prst="ellipse">
            <a:avLst/>
          </a:prstGeom>
          <a:solidFill>
            <a:srgbClr val="FFFFCC"/>
          </a:solidFill>
          <a:ln w="9360">
            <a:solidFill>
              <a:srgbClr val="000000"/>
            </a:solidFill>
            <a:round/>
            <a:headEnd/>
            <a:tailEnd/>
          </a:ln>
          <a:effectLst/>
        </p:spPr>
        <p:txBody>
          <a:bodyPr lIns="90000" tIns="45000" rIns="90000" bIns="45000" anchor="ctr" anchorCtr="1"/>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a:solidFill>
                  <a:srgbClr val="000000"/>
                </a:solidFill>
              </a:rPr>
              <a:t>V primaria e I media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fill="hold" nodeType="clickEffect">
                                  <p:stCondLst>
                                    <p:cond delay="0"/>
                                  </p:stCondLst>
                                  <p:childTnLst>
                                    <p:set>
                                      <p:cBhvr additive="repl">
                                        <p:cTn id="6" dur="1" fill="hold">
                                          <p:stCondLst>
                                            <p:cond delay="0"/>
                                          </p:stCondLst>
                                        </p:cTn>
                                        <p:tgtEl>
                                          <p:spTgt spid="57347"/>
                                        </p:tgtEl>
                                        <p:attrNameLst>
                                          <p:attrName>style.visibility</p:attrName>
                                        </p:attrNameLst>
                                      </p:cBhvr>
                                      <p:to>
                                        <p:strVal val="visible"/>
                                      </p:to>
                                    </p:set>
                                    <p:animEffect transition="in" filter="wedge">
                                      <p:cBhvr additive="repl">
                                        <p:cTn id="7" dur="2000"/>
                                        <p:tgtEl>
                                          <p:spTgt spid="57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Oval 1"/>
          <p:cNvSpPr>
            <a:spLocks noChangeArrowheads="1"/>
          </p:cNvSpPr>
          <p:nvPr/>
        </p:nvSpPr>
        <p:spPr bwMode="auto">
          <a:xfrm>
            <a:off x="2627784" y="3140968"/>
            <a:ext cx="2339975" cy="900112"/>
          </a:xfrm>
          <a:prstGeom prst="ellipse">
            <a:avLst/>
          </a:prstGeom>
          <a:solidFill>
            <a:srgbClr val="FFFFCC"/>
          </a:solidFill>
          <a:ln w="9360">
            <a:solidFill>
              <a:srgbClr val="000000"/>
            </a:solidFill>
            <a:round/>
            <a:headEnd/>
            <a:tailEnd/>
          </a:ln>
          <a:effectLst/>
        </p:spPr>
        <p:txBody>
          <a:bodyPr lIns="90000" tIns="45000" rIns="90000" bIns="45000" anchor="ctr" anchorCtr="1"/>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solidFill>
                  <a:srgbClr val="000000"/>
                </a:solidFill>
              </a:rPr>
              <a:t>Non risposte</a:t>
            </a:r>
          </a:p>
        </p:txBody>
      </p:sp>
      <p:sp>
        <p:nvSpPr>
          <p:cNvPr id="58370" name="Oval 2"/>
          <p:cNvSpPr>
            <a:spLocks noChangeArrowheads="1"/>
          </p:cNvSpPr>
          <p:nvPr/>
        </p:nvSpPr>
        <p:spPr bwMode="auto">
          <a:xfrm>
            <a:off x="4679950" y="3060700"/>
            <a:ext cx="2339975" cy="900113"/>
          </a:xfrm>
          <a:prstGeom prst="ellipse">
            <a:avLst/>
          </a:prstGeom>
          <a:solidFill>
            <a:srgbClr val="FFFFCC"/>
          </a:solidFill>
          <a:ln w="9360">
            <a:solidFill>
              <a:srgbClr val="000000"/>
            </a:solidFill>
            <a:round/>
            <a:headEnd/>
            <a:tailEnd/>
          </a:ln>
          <a:effectLst/>
        </p:spPr>
        <p:txBody>
          <a:bodyPr lIns="90000" tIns="45000" rIns="90000" bIns="45000" anchor="ctr" anchorCtr="1"/>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solidFill>
                  <a:srgbClr val="000000"/>
                </a:solidFill>
              </a:rPr>
              <a:t>sbagliate</a:t>
            </a:r>
          </a:p>
        </p:txBody>
      </p:sp>
      <p:sp>
        <p:nvSpPr>
          <p:cNvPr id="58371" name="Oval 3"/>
          <p:cNvSpPr>
            <a:spLocks noChangeArrowheads="1"/>
          </p:cNvSpPr>
          <p:nvPr/>
        </p:nvSpPr>
        <p:spPr bwMode="auto">
          <a:xfrm>
            <a:off x="6804025" y="3068960"/>
            <a:ext cx="2339975" cy="900112"/>
          </a:xfrm>
          <a:prstGeom prst="ellipse">
            <a:avLst/>
          </a:prstGeom>
          <a:solidFill>
            <a:srgbClr val="FFFFCC"/>
          </a:solidFill>
          <a:ln w="9360">
            <a:solidFill>
              <a:srgbClr val="000000"/>
            </a:solidFill>
            <a:round/>
            <a:headEnd/>
            <a:tailEnd/>
          </a:ln>
          <a:effectLst/>
        </p:spPr>
        <p:txBody>
          <a:bodyPr lIns="90000" tIns="45000" rIns="90000" bIns="45000" anchor="ctr" anchorCtr="1"/>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solidFill>
                  <a:srgbClr val="000000"/>
                </a:solidFill>
              </a:rPr>
              <a:t>corrette</a:t>
            </a:r>
          </a:p>
        </p:txBody>
      </p:sp>
      <p:graphicFrame>
        <p:nvGraphicFramePr>
          <p:cNvPr id="58372" name="Group 4"/>
          <p:cNvGraphicFramePr>
            <a:graphicFrameLocks noGrp="1"/>
          </p:cNvGraphicFramePr>
          <p:nvPr/>
        </p:nvGraphicFramePr>
        <p:xfrm>
          <a:off x="520700" y="1354138"/>
          <a:ext cx="8371780" cy="1626708"/>
        </p:xfrm>
        <a:graphic>
          <a:graphicData uri="http://schemas.openxmlformats.org/drawingml/2006/table">
            <a:tbl>
              <a:tblPr/>
              <a:tblGrid>
                <a:gridCol w="1396115"/>
                <a:gridCol w="3525477"/>
                <a:gridCol w="1536872"/>
                <a:gridCol w="1913316"/>
              </a:tblGrid>
              <a:tr h="720725">
                <a:tc>
                  <a:txBody>
                    <a:bodyPr/>
                    <a:lstStyle/>
                    <a:p>
                      <a:pPr marL="0" marR="0" lvl="0" indent="0" algn="ctr" defTabSz="449263" rtl="0" eaLnBrk="1" fontAlgn="base" latinLnBrk="0" hangingPunct="1">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800" b="0" i="0" u="none" strike="noStrike" cap="none" normalizeH="0" baseline="0" dirty="0" smtClean="0">
                          <a:ln>
                            <a:noFill/>
                          </a:ln>
                          <a:solidFill>
                            <a:srgbClr val="000000"/>
                          </a:solidFill>
                          <a:effectLst/>
                          <a:latin typeface="Arial" charset="0"/>
                          <a:ea typeface="Microsoft YaHei" charset="-122"/>
                        </a:rPr>
                        <a:t>D23_a</a:t>
                      </a:r>
                    </a:p>
                  </a:txBody>
                  <a:tcPr marL="90000" marR="90000" marT="618408" marB="46800"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449263" rtl="0" eaLnBrk="1" fontAlgn="base" latinLnBrk="0" hangingPunct="1">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800" b="0" i="0" u="none" strike="noStrike" cap="none" normalizeH="0" baseline="0" smtClean="0">
                          <a:ln>
                            <a:noFill/>
                          </a:ln>
                          <a:solidFill>
                            <a:srgbClr val="000000"/>
                          </a:solidFill>
                          <a:effectLst/>
                          <a:latin typeface="Arial" charset="0"/>
                          <a:ea typeface="Microsoft YaHei" charset="-122"/>
                        </a:rPr>
                        <a:t>1,5</a:t>
                      </a:r>
                    </a:p>
                  </a:txBody>
                  <a:tcPr marL="90000" marR="90000" marT="618408" marB="46800"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449263" rtl="0" eaLnBrk="1" fontAlgn="base" latinLnBrk="0" hangingPunct="1">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800" b="0" i="0" u="none" strike="noStrike" cap="none" normalizeH="0" baseline="0" smtClean="0">
                          <a:ln>
                            <a:noFill/>
                          </a:ln>
                          <a:solidFill>
                            <a:srgbClr val="000000"/>
                          </a:solidFill>
                          <a:effectLst/>
                          <a:latin typeface="Arial" charset="0"/>
                          <a:ea typeface="Microsoft YaHei" charset="-122"/>
                        </a:rPr>
                        <a:t>21,9</a:t>
                      </a:r>
                    </a:p>
                  </a:txBody>
                  <a:tcPr marL="90000" marR="90000" marT="618408" marB="46800"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449263" rtl="0" eaLnBrk="1" fontAlgn="base" latinLnBrk="0" hangingPunct="1">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800" b="0" i="0" u="none" strike="noStrike" cap="none" normalizeH="0" baseline="0" smtClean="0">
                          <a:ln>
                            <a:noFill/>
                          </a:ln>
                          <a:solidFill>
                            <a:srgbClr val="000000"/>
                          </a:solidFill>
                          <a:effectLst/>
                          <a:latin typeface="Arial" charset="0"/>
                          <a:ea typeface="Microsoft YaHei" charset="-122"/>
                        </a:rPr>
                        <a:t>76,6</a:t>
                      </a:r>
                    </a:p>
                  </a:txBody>
                  <a:tcPr marL="90000" marR="90000" marT="618408" marB="46800" horzOverflow="overflow">
                    <a:lnL>
                      <a:noFill/>
                    </a:lnL>
                    <a:lnR>
                      <a:noFill/>
                    </a:lnR>
                    <a:lnT>
                      <a:noFill/>
                    </a:lnT>
                    <a:lnB>
                      <a:noFill/>
                    </a:lnB>
                    <a:lnTlToBr>
                      <a:noFill/>
                    </a:lnTlToBr>
                    <a:lnBlToTr>
                      <a:noFill/>
                    </a:lnBlToTr>
                    <a:solidFill>
                      <a:schemeClr val="bg1">
                        <a:lumMod val="95000"/>
                      </a:schemeClr>
                    </a:solidFill>
                  </a:tcPr>
                </a:tc>
              </a:tr>
              <a:tr h="720725">
                <a:tc>
                  <a:txBody>
                    <a:bodyPr/>
                    <a:lstStyle/>
                    <a:p>
                      <a:pPr marL="0" marR="0" lvl="0" indent="0" algn="ctr" defTabSz="449263" rtl="0" eaLnBrk="1" fontAlgn="base" latinLnBrk="0" hangingPunct="1">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800" b="0" i="0" u="none" strike="noStrike" cap="none" normalizeH="0" baseline="0" smtClean="0">
                          <a:ln>
                            <a:noFill/>
                          </a:ln>
                          <a:solidFill>
                            <a:srgbClr val="000000"/>
                          </a:solidFill>
                          <a:effectLst/>
                          <a:latin typeface="Arial" charset="0"/>
                          <a:ea typeface="Microsoft YaHei" charset="-122"/>
                        </a:rPr>
                        <a:t>D23_b</a:t>
                      </a:r>
                    </a:p>
                  </a:txBody>
                  <a:tcPr marL="90000" marR="90000" marT="618408" marB="46800"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449263" rtl="0" eaLnBrk="1" fontAlgn="base" latinLnBrk="0" hangingPunct="1">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800" b="0" i="0" u="none" strike="noStrike" cap="none" normalizeH="0" baseline="0" dirty="0" smtClean="0">
                          <a:ln>
                            <a:noFill/>
                          </a:ln>
                          <a:solidFill>
                            <a:srgbClr val="000000"/>
                          </a:solidFill>
                          <a:effectLst/>
                          <a:latin typeface="Arial" charset="0"/>
                          <a:ea typeface="Microsoft YaHei" charset="-122"/>
                        </a:rPr>
                        <a:t>5,3</a:t>
                      </a:r>
                    </a:p>
                  </a:txBody>
                  <a:tcPr marL="90000" marR="90000" marT="618408" marB="46800"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449263" rtl="0" eaLnBrk="1" fontAlgn="base" latinLnBrk="0" hangingPunct="1">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800" b="0" i="0" u="none" strike="noStrike" cap="none" normalizeH="0" baseline="0" smtClean="0">
                          <a:ln>
                            <a:noFill/>
                          </a:ln>
                          <a:solidFill>
                            <a:srgbClr val="000000"/>
                          </a:solidFill>
                          <a:effectLst/>
                          <a:latin typeface="Arial" charset="0"/>
                          <a:ea typeface="Microsoft YaHei" charset="-122"/>
                        </a:rPr>
                        <a:t>53,1</a:t>
                      </a:r>
                    </a:p>
                  </a:txBody>
                  <a:tcPr marL="90000" marR="90000" marT="618408" marB="46800"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449263" rtl="0" eaLnBrk="1" fontAlgn="base" latinLnBrk="0" hangingPunct="1">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800" b="0" i="0" u="none" strike="noStrike" cap="none" normalizeH="0" baseline="0" dirty="0" smtClean="0">
                          <a:ln>
                            <a:noFill/>
                          </a:ln>
                          <a:solidFill>
                            <a:srgbClr val="000000"/>
                          </a:solidFill>
                          <a:effectLst/>
                          <a:latin typeface="Arial" charset="0"/>
                          <a:ea typeface="Microsoft YaHei" charset="-122"/>
                        </a:rPr>
                        <a:t>41,5</a:t>
                      </a:r>
                    </a:p>
                  </a:txBody>
                  <a:tcPr marL="90000" marR="90000" marT="618408" marB="46800" horzOverflow="overflow">
                    <a:lnL>
                      <a:noFill/>
                    </a:lnL>
                    <a:lnR>
                      <a:noFill/>
                    </a:lnR>
                    <a:lnT>
                      <a:noFill/>
                    </a:lnT>
                    <a:lnB>
                      <a:noFill/>
                    </a:lnB>
                    <a:lnTlToBr>
                      <a:noFill/>
                    </a:lnTlToBr>
                    <a:lnBlToTr>
                      <a:noFill/>
                    </a:lnBlToTr>
                    <a:solidFill>
                      <a:schemeClr val="bg1">
                        <a:lumMod val="95000"/>
                      </a:schemeClr>
                    </a:solidFill>
                  </a:tcPr>
                </a:tc>
              </a:tr>
            </a:tbl>
          </a:graphicData>
        </a:graphic>
      </p:graphicFrame>
      <p:sp>
        <p:nvSpPr>
          <p:cNvPr id="58381" name="Oval 13"/>
          <p:cNvSpPr>
            <a:spLocks noChangeArrowheads="1"/>
          </p:cNvSpPr>
          <p:nvPr/>
        </p:nvSpPr>
        <p:spPr bwMode="auto">
          <a:xfrm>
            <a:off x="3779838" y="179388"/>
            <a:ext cx="2339975" cy="900112"/>
          </a:xfrm>
          <a:prstGeom prst="ellipse">
            <a:avLst/>
          </a:prstGeom>
          <a:solidFill>
            <a:srgbClr val="CCFFFF"/>
          </a:solidFill>
          <a:ln w="9360">
            <a:solidFill>
              <a:srgbClr val="000000"/>
            </a:solidFill>
            <a:round/>
            <a:headEnd/>
            <a:tailEnd/>
          </a:ln>
          <a:effectLst/>
        </p:spPr>
        <p:txBody>
          <a:bodyPr lIns="90000" tIns="45000" rIns="90000" bIns="45000" anchor="ctr" anchorCtr="1"/>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solidFill>
                  <a:srgbClr val="000000"/>
                </a:solidFill>
              </a:rPr>
              <a:t>V primaria</a:t>
            </a:r>
          </a:p>
        </p:txBody>
      </p:sp>
      <p:sp>
        <p:nvSpPr>
          <p:cNvPr id="58385" name="Oval 17"/>
          <p:cNvSpPr>
            <a:spLocks noChangeArrowheads="1"/>
          </p:cNvSpPr>
          <p:nvPr/>
        </p:nvSpPr>
        <p:spPr bwMode="auto">
          <a:xfrm>
            <a:off x="3347864" y="5733256"/>
            <a:ext cx="2339975" cy="900113"/>
          </a:xfrm>
          <a:prstGeom prst="ellipse">
            <a:avLst/>
          </a:prstGeom>
          <a:solidFill>
            <a:srgbClr val="CCFFFF"/>
          </a:solidFill>
          <a:ln w="9360">
            <a:solidFill>
              <a:srgbClr val="000000"/>
            </a:solidFill>
            <a:round/>
            <a:headEnd/>
            <a:tailEnd/>
          </a:ln>
          <a:effectLst/>
        </p:spPr>
        <p:txBody>
          <a:bodyPr lIns="90000" tIns="45000" rIns="90000" bIns="45000" anchor="ctr" anchorCtr="1"/>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solidFill>
                  <a:srgbClr val="000000"/>
                </a:solidFill>
              </a:rPr>
              <a:t>I media</a:t>
            </a:r>
          </a:p>
        </p:txBody>
      </p:sp>
      <p:graphicFrame>
        <p:nvGraphicFramePr>
          <p:cNvPr id="58386" name="Group 18"/>
          <p:cNvGraphicFramePr>
            <a:graphicFrameLocks noGrp="1"/>
          </p:cNvGraphicFramePr>
          <p:nvPr/>
        </p:nvGraphicFramePr>
        <p:xfrm>
          <a:off x="467544" y="4077071"/>
          <a:ext cx="8424936" cy="1584176"/>
        </p:xfrm>
        <a:graphic>
          <a:graphicData uri="http://schemas.openxmlformats.org/drawingml/2006/table">
            <a:tbl>
              <a:tblPr/>
              <a:tblGrid>
                <a:gridCol w="1211417"/>
                <a:gridCol w="3645918"/>
                <a:gridCol w="1589673"/>
                <a:gridCol w="1977928"/>
              </a:tblGrid>
              <a:tr h="792088">
                <a:tc>
                  <a:txBody>
                    <a:bodyPr/>
                    <a:lstStyle/>
                    <a:p>
                      <a:pPr marL="0" marR="0" lvl="0" indent="0" algn="ctr" defTabSz="449263" rtl="0" eaLnBrk="1" fontAlgn="base" latinLnBrk="0" hangingPunct="1">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800" b="0" i="0" u="none" strike="noStrike" cap="none" normalizeH="0" baseline="0" dirty="0" smtClean="0">
                          <a:ln>
                            <a:noFill/>
                          </a:ln>
                          <a:solidFill>
                            <a:srgbClr val="000000"/>
                          </a:solidFill>
                          <a:effectLst/>
                          <a:latin typeface="Arial" charset="0"/>
                          <a:ea typeface="Microsoft YaHei" charset="-122"/>
                        </a:rPr>
                        <a:t>D16a</a:t>
                      </a:r>
                    </a:p>
                  </a:txBody>
                  <a:tcPr marL="90000" marR="90000" marT="396036" marB="46800"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449263" rtl="0" eaLnBrk="1" fontAlgn="base" latinLnBrk="0" hangingPunct="1">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800" b="0" i="0" u="none" strike="noStrike" cap="none" normalizeH="0" baseline="0" dirty="0" smtClean="0">
                          <a:ln>
                            <a:noFill/>
                          </a:ln>
                          <a:solidFill>
                            <a:srgbClr val="000000"/>
                          </a:solidFill>
                          <a:effectLst/>
                          <a:latin typeface="Arial" charset="0"/>
                          <a:ea typeface="Microsoft YaHei" charset="-122"/>
                        </a:rPr>
                        <a:t>2,5</a:t>
                      </a:r>
                    </a:p>
                  </a:txBody>
                  <a:tcPr marL="90000" marR="90000" marT="396036" marB="46800"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449263" rtl="0" eaLnBrk="1" fontAlgn="base" latinLnBrk="0" hangingPunct="1">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800" b="0" i="0" u="none" strike="noStrike" cap="none" normalizeH="0" baseline="0" smtClean="0">
                          <a:ln>
                            <a:noFill/>
                          </a:ln>
                          <a:solidFill>
                            <a:srgbClr val="000000"/>
                          </a:solidFill>
                          <a:effectLst/>
                          <a:latin typeface="Arial" charset="0"/>
                          <a:ea typeface="Microsoft YaHei" charset="-122"/>
                        </a:rPr>
                        <a:t>19,0</a:t>
                      </a:r>
                    </a:p>
                  </a:txBody>
                  <a:tcPr marL="90000" marR="90000" marT="396036" marB="46800"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449263" rtl="0" eaLnBrk="1" fontAlgn="base" latinLnBrk="0" hangingPunct="1">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800" b="0" i="0" u="none" strike="noStrike" cap="none" normalizeH="0" baseline="0" smtClean="0">
                          <a:ln>
                            <a:noFill/>
                          </a:ln>
                          <a:solidFill>
                            <a:srgbClr val="000000"/>
                          </a:solidFill>
                          <a:effectLst/>
                          <a:latin typeface="Arial" charset="0"/>
                          <a:ea typeface="Microsoft YaHei" charset="-122"/>
                        </a:rPr>
                        <a:t>78,5</a:t>
                      </a:r>
                    </a:p>
                  </a:txBody>
                  <a:tcPr marL="90000" marR="90000" marT="396036" marB="46800" horzOverflow="overflow">
                    <a:lnL>
                      <a:noFill/>
                    </a:lnL>
                    <a:lnR>
                      <a:noFill/>
                    </a:lnR>
                    <a:lnT>
                      <a:noFill/>
                    </a:lnT>
                    <a:lnB>
                      <a:noFill/>
                    </a:lnB>
                    <a:lnTlToBr>
                      <a:noFill/>
                    </a:lnTlToBr>
                    <a:lnBlToTr>
                      <a:noFill/>
                    </a:lnBlToTr>
                    <a:solidFill>
                      <a:schemeClr val="bg1">
                        <a:lumMod val="95000"/>
                      </a:schemeClr>
                    </a:solidFill>
                  </a:tcPr>
                </a:tc>
              </a:tr>
              <a:tr h="792088">
                <a:tc>
                  <a:txBody>
                    <a:bodyPr/>
                    <a:lstStyle/>
                    <a:p>
                      <a:pPr marL="0" marR="0" lvl="0" indent="0" algn="ctr" defTabSz="449263" rtl="0" eaLnBrk="1" fontAlgn="base" latinLnBrk="0" hangingPunct="1">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800" b="0" i="0" u="none" strike="noStrike" cap="none" normalizeH="0" baseline="0" smtClean="0">
                          <a:ln>
                            <a:noFill/>
                          </a:ln>
                          <a:solidFill>
                            <a:srgbClr val="000000"/>
                          </a:solidFill>
                          <a:effectLst/>
                          <a:latin typeface="Arial" charset="0"/>
                          <a:ea typeface="Microsoft YaHei" charset="-122"/>
                        </a:rPr>
                        <a:t>D16b</a:t>
                      </a:r>
                    </a:p>
                  </a:txBody>
                  <a:tcPr marL="90000" marR="90000" marT="396036" marB="46800"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449263" rtl="0" eaLnBrk="1" fontAlgn="base" latinLnBrk="0" hangingPunct="1">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800" b="0" i="0" u="none" strike="noStrike" cap="none" normalizeH="0" baseline="0" smtClean="0">
                          <a:ln>
                            <a:noFill/>
                          </a:ln>
                          <a:solidFill>
                            <a:srgbClr val="000000"/>
                          </a:solidFill>
                          <a:effectLst/>
                          <a:latin typeface="Arial" charset="0"/>
                          <a:ea typeface="Microsoft YaHei" charset="-122"/>
                        </a:rPr>
                        <a:t>8,2</a:t>
                      </a:r>
                    </a:p>
                  </a:txBody>
                  <a:tcPr marL="90000" marR="90000" marT="396036" marB="46800"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449263" rtl="0" eaLnBrk="1" fontAlgn="base" latinLnBrk="0" hangingPunct="1">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800" b="0" i="0" u="none" strike="noStrike" cap="none" normalizeH="0" baseline="0" dirty="0" smtClean="0">
                          <a:ln>
                            <a:noFill/>
                          </a:ln>
                          <a:solidFill>
                            <a:srgbClr val="000000"/>
                          </a:solidFill>
                          <a:effectLst/>
                          <a:latin typeface="Arial" charset="0"/>
                          <a:ea typeface="Microsoft YaHei" charset="-122"/>
                        </a:rPr>
                        <a:t>46,4</a:t>
                      </a:r>
                    </a:p>
                  </a:txBody>
                  <a:tcPr marL="90000" marR="90000" marT="396036" marB="46800"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449263" rtl="0" eaLnBrk="1" fontAlgn="base" latinLnBrk="0" hangingPunct="1">
                        <a:lnSpc>
                          <a:spcPct val="5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sz="1800" b="0" i="0" u="none" strike="noStrike" cap="none" normalizeH="0" baseline="0" dirty="0" smtClean="0">
                          <a:ln>
                            <a:noFill/>
                          </a:ln>
                          <a:solidFill>
                            <a:srgbClr val="000000"/>
                          </a:solidFill>
                          <a:effectLst/>
                          <a:latin typeface="Arial" charset="0"/>
                          <a:ea typeface="Microsoft YaHei" charset="-122"/>
                        </a:rPr>
                        <a:t>45,4</a:t>
                      </a:r>
                    </a:p>
                  </a:txBody>
                  <a:tcPr marL="90000" marR="90000" marT="396036" marB="46800" horzOverflow="overflow">
                    <a:lnL>
                      <a:noFill/>
                    </a:lnL>
                    <a:lnR>
                      <a:noFill/>
                    </a:lnR>
                    <a:lnT>
                      <a:noFill/>
                    </a:lnT>
                    <a:lnB>
                      <a:noFill/>
                    </a:lnB>
                    <a:lnTlToBr>
                      <a:noFill/>
                    </a:lnTlToBr>
                    <a:lnBlToTr>
                      <a:noFill/>
                    </a:lnBlToTr>
                    <a:solidFill>
                      <a:schemeClr val="bg1">
                        <a:lumMod val="95000"/>
                      </a:schemeClr>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additive="repl">
                                        <p:cTn id="6" dur="1" fill="hold">
                                          <p:stCondLst>
                                            <p:cond delay="0"/>
                                          </p:stCondLst>
                                        </p:cTn>
                                        <p:tgtEl>
                                          <p:spTgt spid="58385"/>
                                        </p:tgtEl>
                                        <p:attrNameLst>
                                          <p:attrName>style.visibility</p:attrName>
                                        </p:attrNameLst>
                                      </p:cBhvr>
                                      <p:to>
                                        <p:strVal val="visible"/>
                                      </p:to>
                                    </p:set>
                                    <p:animEffect transition="in" filter="circle(in)">
                                      <p:cBhvr additive="repl">
                                        <p:cTn id="7" dur="2000"/>
                                        <p:tgtEl>
                                          <p:spTgt spid="5838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fill="hold" nodeType="clickEffect">
                                  <p:stCondLst>
                                    <p:cond delay="0"/>
                                  </p:stCondLst>
                                  <p:childTnLst>
                                    <p:set>
                                      <p:cBhvr additive="repl">
                                        <p:cTn id="11" dur="1" fill="hold">
                                          <p:stCondLst>
                                            <p:cond delay="0"/>
                                          </p:stCondLst>
                                        </p:cTn>
                                        <p:tgtEl>
                                          <p:spTgt spid="58386"/>
                                        </p:tgtEl>
                                        <p:attrNameLst>
                                          <p:attrName>style.visibility</p:attrName>
                                        </p:attrNameLst>
                                      </p:cBhvr>
                                      <p:to>
                                        <p:strVal val="visible"/>
                                      </p:to>
                                    </p:set>
                                    <p:animEffect transition="in" filter="wedge">
                                      <p:cBhvr additive="repl">
                                        <p:cTn id="12" dur="2000"/>
                                        <p:tgtEl>
                                          <p:spTgt spid="58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1"/>
          <p:cNvPicPr>
            <a:picLocks noChangeAspect="1" noChangeArrowheads="1"/>
          </p:cNvPicPr>
          <p:nvPr/>
        </p:nvPicPr>
        <p:blipFill>
          <a:blip r:embed="rId3" cstate="print"/>
          <a:srcRect/>
          <a:stretch>
            <a:fillRect/>
          </a:stretch>
        </p:blipFill>
        <p:spPr bwMode="auto">
          <a:xfrm>
            <a:off x="50800" y="1268760"/>
            <a:ext cx="8948738" cy="4176464"/>
          </a:xfrm>
          <a:prstGeom prst="rect">
            <a:avLst/>
          </a:prstGeom>
          <a:noFill/>
          <a:ln w="9525">
            <a:noFill/>
            <a:round/>
            <a:headEnd/>
            <a:tailEnd/>
          </a:ln>
          <a:effectLst/>
        </p:spPr>
      </p:pic>
      <p:sp>
        <p:nvSpPr>
          <p:cNvPr id="3" name="Oval 2"/>
          <p:cNvSpPr>
            <a:spLocks noChangeArrowheads="1"/>
          </p:cNvSpPr>
          <p:nvPr/>
        </p:nvSpPr>
        <p:spPr bwMode="auto">
          <a:xfrm>
            <a:off x="2555776" y="0"/>
            <a:ext cx="3959225" cy="1268760"/>
          </a:xfrm>
          <a:prstGeom prst="ellipse">
            <a:avLst/>
          </a:prstGeom>
          <a:solidFill>
            <a:srgbClr val="FFFFCC"/>
          </a:solidFill>
          <a:ln w="9360">
            <a:solidFill>
              <a:srgbClr val="000000"/>
            </a:solidFill>
            <a:round/>
            <a:headEnd/>
            <a:tailEnd/>
          </a:ln>
          <a:effectLst/>
        </p:spPr>
        <p:txBody>
          <a:bodyPr lIns="90000" tIns="45000" rIns="90000" bIns="45000" anchor="ctr" anchorCtr="1"/>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dirty="0" smtClean="0">
                <a:solidFill>
                  <a:srgbClr val="000000"/>
                </a:solidFill>
              </a:rPr>
              <a:t>II </a:t>
            </a:r>
            <a:r>
              <a:rPr lang="it-IT" sz="2400" dirty="0">
                <a:solidFill>
                  <a:srgbClr val="000000"/>
                </a:solidFill>
              </a:rPr>
              <a:t>primaria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1"/>
          <p:cNvPicPr>
            <a:picLocks noChangeAspect="1" noChangeArrowheads="1"/>
          </p:cNvPicPr>
          <p:nvPr/>
        </p:nvPicPr>
        <p:blipFill>
          <a:blip r:embed="rId3" cstate="print"/>
          <a:srcRect/>
          <a:stretch>
            <a:fillRect/>
          </a:stretch>
        </p:blipFill>
        <p:spPr bwMode="auto">
          <a:xfrm>
            <a:off x="50800" y="980728"/>
            <a:ext cx="8769350" cy="5112567"/>
          </a:xfrm>
          <a:prstGeom prst="rect">
            <a:avLst/>
          </a:prstGeom>
          <a:noFill/>
          <a:ln w="9525">
            <a:noFill/>
            <a:round/>
            <a:headEnd/>
            <a:tailEnd/>
          </a:ln>
          <a:effectLst/>
        </p:spPr>
      </p:pic>
      <p:sp>
        <p:nvSpPr>
          <p:cNvPr id="3" name="Oval 2"/>
          <p:cNvSpPr>
            <a:spLocks noChangeArrowheads="1"/>
          </p:cNvSpPr>
          <p:nvPr/>
        </p:nvSpPr>
        <p:spPr bwMode="auto">
          <a:xfrm>
            <a:off x="2555776" y="0"/>
            <a:ext cx="3959225" cy="1268760"/>
          </a:xfrm>
          <a:prstGeom prst="ellipse">
            <a:avLst/>
          </a:prstGeom>
          <a:solidFill>
            <a:srgbClr val="FFFFCC"/>
          </a:solidFill>
          <a:ln w="9360">
            <a:solidFill>
              <a:srgbClr val="000000"/>
            </a:solidFill>
            <a:round/>
            <a:headEnd/>
            <a:tailEnd/>
          </a:ln>
          <a:effectLst/>
        </p:spPr>
        <p:txBody>
          <a:bodyPr lIns="90000" tIns="45000" rIns="90000" bIns="45000" anchor="ctr" anchorCtr="1"/>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dirty="0" smtClean="0">
                <a:solidFill>
                  <a:srgbClr val="000000"/>
                </a:solidFill>
              </a:rPr>
              <a:t>V </a:t>
            </a:r>
            <a:r>
              <a:rPr lang="it-IT" sz="2400" dirty="0">
                <a:solidFill>
                  <a:srgbClr val="000000"/>
                </a:solidFill>
              </a:rPr>
              <a:t>primaria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1"/>
          <p:cNvPicPr>
            <a:picLocks noChangeAspect="1" noChangeArrowheads="1"/>
          </p:cNvPicPr>
          <p:nvPr/>
        </p:nvPicPr>
        <p:blipFill>
          <a:blip r:embed="rId3" cstate="print"/>
          <a:srcRect/>
          <a:stretch>
            <a:fillRect/>
          </a:stretch>
        </p:blipFill>
        <p:spPr bwMode="auto">
          <a:xfrm>
            <a:off x="36513" y="282575"/>
            <a:ext cx="8999537" cy="6427788"/>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1"/>
          <p:cNvPicPr>
            <a:picLocks noChangeAspect="1" noChangeArrowheads="1"/>
          </p:cNvPicPr>
          <p:nvPr/>
        </p:nvPicPr>
        <p:blipFill>
          <a:blip r:embed="rId3" cstate="print"/>
          <a:srcRect/>
          <a:stretch>
            <a:fillRect/>
          </a:stretch>
        </p:blipFill>
        <p:spPr bwMode="auto">
          <a:xfrm>
            <a:off x="50800" y="1772816"/>
            <a:ext cx="8948738" cy="3168352"/>
          </a:xfrm>
          <a:prstGeom prst="rect">
            <a:avLst/>
          </a:prstGeom>
          <a:noFill/>
          <a:ln w="9525">
            <a:noFill/>
            <a:round/>
            <a:headEnd/>
            <a:tailEnd/>
          </a:ln>
          <a:effectLst/>
        </p:spPr>
      </p:pic>
      <p:sp>
        <p:nvSpPr>
          <p:cNvPr id="3" name="Oval 2"/>
          <p:cNvSpPr>
            <a:spLocks noChangeArrowheads="1"/>
          </p:cNvSpPr>
          <p:nvPr/>
        </p:nvSpPr>
        <p:spPr bwMode="auto">
          <a:xfrm>
            <a:off x="2555776" y="260648"/>
            <a:ext cx="3959225" cy="1268760"/>
          </a:xfrm>
          <a:prstGeom prst="ellipse">
            <a:avLst/>
          </a:prstGeom>
          <a:solidFill>
            <a:srgbClr val="FFFFCC"/>
          </a:solidFill>
          <a:ln w="9360">
            <a:solidFill>
              <a:srgbClr val="000000"/>
            </a:solidFill>
            <a:round/>
            <a:headEnd/>
            <a:tailEnd/>
          </a:ln>
          <a:effectLst/>
        </p:spPr>
        <p:txBody>
          <a:bodyPr lIns="90000" tIns="45000" rIns="90000" bIns="45000" anchor="ctr" anchorCtr="1"/>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smtClean="0">
                <a:solidFill>
                  <a:srgbClr val="000000"/>
                </a:solidFill>
              </a:rPr>
              <a:t>Classe I </a:t>
            </a:r>
            <a:r>
              <a:rPr lang="it-IT" sz="2400" dirty="0" smtClean="0">
                <a:solidFill>
                  <a:srgbClr val="000000"/>
                </a:solidFill>
              </a:rPr>
              <a:t>secondaria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dirty="0" smtClean="0">
                <a:solidFill>
                  <a:srgbClr val="000000"/>
                </a:solidFill>
              </a:rPr>
              <a:t>di I grado</a:t>
            </a:r>
            <a:endParaRPr lang="it-IT" sz="2400" dirty="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
          <p:cNvPicPr>
            <a:picLocks noChangeAspect="1" noChangeArrowheads="1"/>
          </p:cNvPicPr>
          <p:nvPr/>
        </p:nvPicPr>
        <p:blipFill>
          <a:blip r:embed="rId3" cstate="print"/>
          <a:srcRect/>
          <a:stretch>
            <a:fillRect/>
          </a:stretch>
        </p:blipFill>
        <p:spPr bwMode="auto">
          <a:xfrm>
            <a:off x="50800" y="1196752"/>
            <a:ext cx="9093200" cy="468052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ttangolo 1"/>
          <p:cNvSpPr>
            <a:spLocks noChangeArrowheads="1"/>
          </p:cNvSpPr>
          <p:nvPr/>
        </p:nvSpPr>
        <p:spPr bwMode="auto">
          <a:xfrm>
            <a:off x="971550" y="2492375"/>
            <a:ext cx="7561263" cy="3540125"/>
          </a:xfrm>
          <a:prstGeom prst="rect">
            <a:avLst/>
          </a:prstGeom>
          <a:noFill/>
          <a:ln w="9525">
            <a:noFill/>
            <a:miter lim="800000"/>
            <a:headEnd/>
            <a:tailEnd/>
          </a:ln>
        </p:spPr>
        <p:txBody>
          <a:bodyPr>
            <a:spAutoFit/>
          </a:bodyPr>
          <a:lstStyle/>
          <a:p>
            <a:r>
              <a:rPr lang="it-IT" sz="2800" b="1"/>
              <a:t>C. 3 </a:t>
            </a:r>
            <a:r>
              <a:rPr lang="it-IT" sz="2800"/>
              <a:t>Con </a:t>
            </a:r>
            <a:r>
              <a:rPr lang="it-IT" sz="2800" b="1"/>
              <a:t>la direttiva </a:t>
            </a:r>
            <a:r>
              <a:rPr lang="it-IT" sz="2800"/>
              <a:t>di cui all’articolo 2, comma 3, del decreto legislativo 19 novembre 2004, n. 286, </a:t>
            </a:r>
            <a:r>
              <a:rPr lang="it-IT" sz="2800" b="1"/>
              <a:t>il Ministro, con periodicità almeno triennale, individua le priorità strategiche della valutazione del sistema educativo di istruzione … </a:t>
            </a:r>
            <a:r>
              <a:rPr lang="it-IT" sz="2800"/>
              <a:t> per la valorizzazione del ruolo delle scuole nel processo di autovalutazione.</a:t>
            </a:r>
          </a:p>
        </p:txBody>
      </p:sp>
      <p:sp>
        <p:nvSpPr>
          <p:cNvPr id="29699" name="Text Box 3"/>
          <p:cNvSpPr txBox="1">
            <a:spLocks noChangeArrowheads="1"/>
          </p:cNvSpPr>
          <p:nvPr/>
        </p:nvSpPr>
        <p:spPr bwMode="auto">
          <a:xfrm>
            <a:off x="755650" y="692150"/>
            <a:ext cx="7416800" cy="2555875"/>
          </a:xfrm>
          <a:prstGeom prst="rect">
            <a:avLst/>
          </a:prstGeom>
          <a:noFill/>
          <a:ln w="9525">
            <a:noFill/>
            <a:miter lim="800000"/>
            <a:headEnd/>
            <a:tailEnd/>
          </a:ln>
        </p:spPr>
        <p:txBody>
          <a:bodyPr>
            <a:spAutoFit/>
          </a:bodyPr>
          <a:lstStyle/>
          <a:p>
            <a:pPr algn="ctr"/>
            <a:r>
              <a:rPr lang="it-IT" sz="3200">
                <a:solidFill>
                  <a:srgbClr val="0033CC"/>
                </a:solidFill>
              </a:rPr>
              <a:t>ART. 2 </a:t>
            </a:r>
          </a:p>
          <a:p>
            <a:pPr algn="ctr"/>
            <a:r>
              <a:rPr lang="it-IT" sz="3200" i="1">
                <a:solidFill>
                  <a:srgbClr val="0033CC"/>
                </a:solidFill>
              </a:rPr>
              <a:t>(Obiettivi e organizzazione dell’S.N.V.)</a:t>
            </a:r>
            <a:endParaRPr lang="it-IT" sz="3200">
              <a:solidFill>
                <a:srgbClr val="0033CC"/>
              </a:solidFill>
            </a:endParaRPr>
          </a:p>
          <a:p>
            <a:pPr algn="ctr">
              <a:spcBef>
                <a:spcPct val="50000"/>
              </a:spcBef>
            </a:pPr>
            <a:endParaRPr lang="it-IT" sz="3200" b="1">
              <a:solidFill>
                <a:srgbClr val="0033CC"/>
              </a:solidFill>
            </a:endParaRPr>
          </a:p>
          <a:p>
            <a:pPr algn="ctr">
              <a:spcBef>
                <a:spcPct val="50000"/>
              </a:spcBef>
            </a:pPr>
            <a:endParaRPr lang="it-IT" sz="3200" b="1">
              <a:solidFill>
                <a:srgbClr val="0033CC"/>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684213" y="1052513"/>
            <a:ext cx="7772400" cy="1368425"/>
          </a:xfrm>
        </p:spPr>
        <p:txBody>
          <a:bodyPr/>
          <a:lstStyle/>
          <a:p>
            <a:pPr eaLnBrk="1" hangingPunct="1"/>
            <a:endParaRPr lang="it-IT" smtClean="0"/>
          </a:p>
        </p:txBody>
      </p:sp>
      <p:sp>
        <p:nvSpPr>
          <p:cNvPr id="295939" name="Rectangle 3"/>
          <p:cNvSpPr>
            <a:spLocks noGrp="1" noChangeArrowheads="1"/>
          </p:cNvSpPr>
          <p:nvPr>
            <p:ph type="subTitle" idx="1"/>
          </p:nvPr>
        </p:nvSpPr>
        <p:spPr>
          <a:xfrm>
            <a:off x="1371600" y="2565400"/>
            <a:ext cx="6945313" cy="3073400"/>
          </a:xfrm>
        </p:spPr>
        <p:txBody>
          <a:bodyPr rtlCol="0">
            <a:normAutofit/>
          </a:bodyPr>
          <a:lstStyle/>
          <a:p>
            <a:pPr eaLnBrk="1" fontAlgn="auto" hangingPunct="1">
              <a:spcAft>
                <a:spcPts val="0"/>
              </a:spcAft>
              <a:defRPr/>
            </a:pPr>
            <a:endParaRPr lang="it-IT"/>
          </a:p>
        </p:txBody>
      </p:sp>
      <p:pic>
        <p:nvPicPr>
          <p:cNvPr id="48132" name="Picture 4" descr="logo_miur"/>
          <p:cNvPicPr>
            <a:picLocks noChangeAspect="1" noChangeArrowheads="1"/>
          </p:cNvPicPr>
          <p:nvPr/>
        </p:nvPicPr>
        <p:blipFill>
          <a:blip r:embed="rId2" cstate="print"/>
          <a:srcRect/>
          <a:stretch>
            <a:fillRect/>
          </a:stretch>
        </p:blipFill>
        <p:spPr bwMode="auto">
          <a:xfrm>
            <a:off x="4427538" y="1052513"/>
            <a:ext cx="3960812" cy="1152525"/>
          </a:xfrm>
          <a:prstGeom prst="rect">
            <a:avLst/>
          </a:prstGeom>
          <a:noFill/>
          <a:ln w="9525">
            <a:noFill/>
            <a:miter lim="800000"/>
            <a:headEnd/>
            <a:tailEnd/>
          </a:ln>
        </p:spPr>
      </p:pic>
      <p:pic>
        <p:nvPicPr>
          <p:cNvPr id="48133" name="Picture 5" descr="home_ragazzi"/>
          <p:cNvPicPr>
            <a:picLocks noChangeAspect="1" noChangeArrowheads="1"/>
          </p:cNvPicPr>
          <p:nvPr/>
        </p:nvPicPr>
        <p:blipFill>
          <a:blip r:embed="rId3" cstate="print"/>
          <a:srcRect/>
          <a:stretch>
            <a:fillRect/>
          </a:stretch>
        </p:blipFill>
        <p:spPr bwMode="auto">
          <a:xfrm>
            <a:off x="2484438" y="2349500"/>
            <a:ext cx="5903912" cy="431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endParaRPr lang="it-IT" smtClean="0"/>
          </a:p>
        </p:txBody>
      </p:sp>
      <p:sp>
        <p:nvSpPr>
          <p:cNvPr id="49155" name="Rectangle 3"/>
          <p:cNvSpPr>
            <a:spLocks noGrp="1" noChangeArrowheads="1"/>
          </p:cNvSpPr>
          <p:nvPr>
            <p:ph type="body" idx="1"/>
          </p:nvPr>
        </p:nvSpPr>
        <p:spPr/>
        <p:txBody>
          <a:bodyPr/>
          <a:lstStyle/>
          <a:p>
            <a:pPr eaLnBrk="1" hangingPunct="1">
              <a:buFont typeface="Wingdings" pitchFamily="2" charset="2"/>
              <a:buNone/>
            </a:pPr>
            <a:endParaRPr lang="it-IT" smtClean="0"/>
          </a:p>
        </p:txBody>
      </p:sp>
      <p:pic>
        <p:nvPicPr>
          <p:cNvPr id="49156" name="Picture 4" descr="istruzione inglese"/>
          <p:cNvPicPr>
            <a:picLocks noChangeAspect="1" noChangeArrowheads="1"/>
          </p:cNvPicPr>
          <p:nvPr/>
        </p:nvPicPr>
        <p:blipFill>
          <a:blip r:embed="rId2" cstate="print"/>
          <a:srcRect/>
          <a:stretch>
            <a:fillRect/>
          </a:stretch>
        </p:blipFill>
        <p:spPr bwMode="auto">
          <a:xfrm>
            <a:off x="1908175" y="2060575"/>
            <a:ext cx="6840538" cy="4365625"/>
          </a:xfrm>
          <a:prstGeom prst="rect">
            <a:avLst/>
          </a:prstGeom>
          <a:noFill/>
          <a:ln w="9525">
            <a:noFill/>
            <a:miter lim="800000"/>
            <a:headEnd/>
            <a:tailEnd/>
          </a:ln>
        </p:spPr>
      </p:pic>
      <p:pic>
        <p:nvPicPr>
          <p:cNvPr id="49157" name="Picture 5" descr="logo_inghilterra"/>
          <p:cNvPicPr>
            <a:picLocks noChangeAspect="1" noChangeArrowheads="1"/>
          </p:cNvPicPr>
          <p:nvPr/>
        </p:nvPicPr>
        <p:blipFill>
          <a:blip r:embed="rId3" cstate="print"/>
          <a:srcRect/>
          <a:stretch>
            <a:fillRect/>
          </a:stretch>
        </p:blipFill>
        <p:spPr bwMode="auto">
          <a:xfrm>
            <a:off x="611188" y="404813"/>
            <a:ext cx="6048375" cy="938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838200" y="2682875"/>
            <a:ext cx="7693025" cy="3986213"/>
          </a:xfrm>
        </p:spPr>
        <p:txBody>
          <a:bodyPr/>
          <a:lstStyle/>
          <a:p>
            <a:pPr eaLnBrk="1" hangingPunct="1"/>
            <a:endParaRPr lang="it-IT" smtClean="0"/>
          </a:p>
        </p:txBody>
      </p:sp>
      <p:pic>
        <p:nvPicPr>
          <p:cNvPr id="50179" name="Picture 3" descr="logo_Ministero educazione francia"/>
          <p:cNvPicPr>
            <a:picLocks noChangeAspect="1" noChangeArrowheads="1"/>
          </p:cNvPicPr>
          <p:nvPr/>
        </p:nvPicPr>
        <p:blipFill>
          <a:blip r:embed="rId2" cstate="print"/>
          <a:srcRect/>
          <a:stretch>
            <a:fillRect/>
          </a:stretch>
        </p:blipFill>
        <p:spPr bwMode="auto">
          <a:xfrm>
            <a:off x="4716463" y="404813"/>
            <a:ext cx="3959225" cy="3600450"/>
          </a:xfrm>
          <a:prstGeom prst="rect">
            <a:avLst/>
          </a:prstGeom>
          <a:noFill/>
          <a:ln w="9525">
            <a:noFill/>
            <a:miter lim="800000"/>
            <a:headEnd/>
            <a:tailEnd/>
          </a:ln>
        </p:spPr>
      </p:pic>
      <p:pic>
        <p:nvPicPr>
          <p:cNvPr id="50180" name="Picture 4" descr="Francia ragazzi1"/>
          <p:cNvPicPr>
            <a:picLocks noChangeAspect="1" noChangeArrowheads="1"/>
          </p:cNvPicPr>
          <p:nvPr/>
        </p:nvPicPr>
        <p:blipFill>
          <a:blip r:embed="rId3" cstate="print"/>
          <a:srcRect/>
          <a:stretch>
            <a:fillRect/>
          </a:stretch>
        </p:blipFill>
        <p:spPr bwMode="auto">
          <a:xfrm>
            <a:off x="900113" y="476250"/>
            <a:ext cx="3384550" cy="3529013"/>
          </a:xfrm>
          <a:prstGeom prst="rect">
            <a:avLst/>
          </a:prstGeom>
          <a:noFill/>
          <a:ln w="9525">
            <a:noFill/>
            <a:miter lim="800000"/>
            <a:headEnd/>
            <a:tailEnd/>
          </a:ln>
        </p:spPr>
      </p:pic>
      <p:pic>
        <p:nvPicPr>
          <p:cNvPr id="50181" name="Picture 5" descr="Francia ragazzi e adulti"/>
          <p:cNvPicPr>
            <a:picLocks noChangeAspect="1" noChangeArrowheads="1"/>
          </p:cNvPicPr>
          <p:nvPr/>
        </p:nvPicPr>
        <p:blipFill>
          <a:blip r:embed="rId4" cstate="print"/>
          <a:srcRect/>
          <a:stretch>
            <a:fillRect/>
          </a:stretch>
        </p:blipFill>
        <p:spPr bwMode="auto">
          <a:xfrm>
            <a:off x="4787900" y="4365625"/>
            <a:ext cx="3600450" cy="2016125"/>
          </a:xfrm>
          <a:prstGeom prst="rect">
            <a:avLst/>
          </a:prstGeom>
          <a:noFill/>
          <a:ln w="9525">
            <a:noFill/>
            <a:miter lim="800000"/>
            <a:headEnd/>
            <a:tailEnd/>
          </a:ln>
        </p:spPr>
      </p:pic>
      <p:pic>
        <p:nvPicPr>
          <p:cNvPr id="50182" name="Picture 6" descr="Francia genitori"/>
          <p:cNvPicPr>
            <a:picLocks noChangeAspect="1" noChangeArrowheads="1"/>
          </p:cNvPicPr>
          <p:nvPr/>
        </p:nvPicPr>
        <p:blipFill>
          <a:blip r:embed="rId5" cstate="print"/>
          <a:srcRect/>
          <a:stretch>
            <a:fillRect/>
          </a:stretch>
        </p:blipFill>
        <p:spPr bwMode="auto">
          <a:xfrm>
            <a:off x="971550" y="4365625"/>
            <a:ext cx="3313113" cy="208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endParaRPr lang="it-IT" smtClean="0"/>
          </a:p>
        </p:txBody>
      </p:sp>
      <p:pic>
        <p:nvPicPr>
          <p:cNvPr id="51203" name="Picture 3" descr="Germania3_d"/>
          <p:cNvPicPr>
            <a:picLocks noChangeAspect="1" noChangeArrowheads="1"/>
          </p:cNvPicPr>
          <p:nvPr/>
        </p:nvPicPr>
        <p:blipFill>
          <a:blip r:embed="rId2" cstate="print"/>
          <a:srcRect/>
          <a:stretch>
            <a:fillRect/>
          </a:stretch>
        </p:blipFill>
        <p:spPr bwMode="auto">
          <a:xfrm>
            <a:off x="755650" y="260350"/>
            <a:ext cx="8388350" cy="1490663"/>
          </a:xfrm>
          <a:prstGeom prst="rect">
            <a:avLst/>
          </a:prstGeom>
          <a:noFill/>
          <a:ln w="9525">
            <a:noFill/>
            <a:miter lim="800000"/>
            <a:headEnd/>
            <a:tailEnd/>
          </a:ln>
        </p:spPr>
      </p:pic>
      <p:pic>
        <p:nvPicPr>
          <p:cNvPr id="51204" name="Picture 4" descr="Germania 2_d"/>
          <p:cNvPicPr>
            <a:picLocks noGrp="1" noChangeAspect="1" noChangeArrowheads="1"/>
          </p:cNvPicPr>
          <p:nvPr>
            <p:ph type="body" idx="1"/>
          </p:nvPr>
        </p:nvPicPr>
        <p:blipFill>
          <a:blip r:embed="rId3" cstate="print"/>
          <a:srcRect/>
          <a:stretch>
            <a:fillRect/>
          </a:stretch>
        </p:blipFill>
        <p:spPr>
          <a:xfrm>
            <a:off x="755650" y="1773238"/>
            <a:ext cx="8388350" cy="1397000"/>
          </a:xfrm>
        </p:spPr>
      </p:pic>
      <p:pic>
        <p:nvPicPr>
          <p:cNvPr id="51205" name="Picture 5" descr="Germania 4_d"/>
          <p:cNvPicPr>
            <a:picLocks noChangeAspect="1" noChangeArrowheads="1"/>
          </p:cNvPicPr>
          <p:nvPr/>
        </p:nvPicPr>
        <p:blipFill>
          <a:blip r:embed="rId4" cstate="print"/>
          <a:srcRect/>
          <a:stretch>
            <a:fillRect/>
          </a:stretch>
        </p:blipFill>
        <p:spPr bwMode="auto">
          <a:xfrm>
            <a:off x="755650" y="3213100"/>
            <a:ext cx="8388350" cy="1201738"/>
          </a:xfrm>
          <a:prstGeom prst="rect">
            <a:avLst/>
          </a:prstGeom>
          <a:noFill/>
          <a:ln w="9525">
            <a:noFill/>
            <a:miter lim="800000"/>
            <a:headEnd/>
            <a:tailEnd/>
          </a:ln>
        </p:spPr>
      </p:pic>
      <p:pic>
        <p:nvPicPr>
          <p:cNvPr id="51206" name="Picture 6" descr="Germania 1_d"/>
          <p:cNvPicPr>
            <a:picLocks noChangeAspect="1" noChangeArrowheads="1"/>
          </p:cNvPicPr>
          <p:nvPr/>
        </p:nvPicPr>
        <p:blipFill>
          <a:blip r:embed="rId5" cstate="print"/>
          <a:srcRect/>
          <a:stretch>
            <a:fillRect/>
          </a:stretch>
        </p:blipFill>
        <p:spPr bwMode="auto">
          <a:xfrm>
            <a:off x="755650" y="4437063"/>
            <a:ext cx="8388350" cy="1201737"/>
          </a:xfrm>
          <a:prstGeom prst="rect">
            <a:avLst/>
          </a:prstGeom>
          <a:noFill/>
          <a:ln w="9525">
            <a:noFill/>
            <a:miter lim="800000"/>
            <a:headEnd/>
            <a:tailEnd/>
          </a:ln>
        </p:spPr>
      </p:pic>
      <p:pic>
        <p:nvPicPr>
          <p:cNvPr id="51207" name="Picture 7" descr="Germania 5_d"/>
          <p:cNvPicPr>
            <a:picLocks noChangeAspect="1" noChangeArrowheads="1"/>
          </p:cNvPicPr>
          <p:nvPr/>
        </p:nvPicPr>
        <p:blipFill>
          <a:blip r:embed="rId6" cstate="print"/>
          <a:srcRect/>
          <a:stretch>
            <a:fillRect/>
          </a:stretch>
        </p:blipFill>
        <p:spPr bwMode="auto">
          <a:xfrm>
            <a:off x="755650" y="5661025"/>
            <a:ext cx="8388350" cy="119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endParaRPr lang="it-IT" smtClean="0"/>
          </a:p>
        </p:txBody>
      </p:sp>
      <p:sp>
        <p:nvSpPr>
          <p:cNvPr id="52227" name="Rectangle 3"/>
          <p:cNvSpPr>
            <a:spLocks noGrp="1" noChangeArrowheads="1"/>
          </p:cNvSpPr>
          <p:nvPr>
            <p:ph type="body" idx="1"/>
          </p:nvPr>
        </p:nvSpPr>
        <p:spPr/>
        <p:txBody>
          <a:bodyPr/>
          <a:lstStyle/>
          <a:p>
            <a:pPr eaLnBrk="1" hangingPunct="1">
              <a:buFont typeface="Wingdings" pitchFamily="2" charset="2"/>
              <a:buNone/>
            </a:pPr>
            <a:endParaRPr lang="it-IT" smtClean="0"/>
          </a:p>
        </p:txBody>
      </p:sp>
      <p:pic>
        <p:nvPicPr>
          <p:cNvPr id="52228" name="Picture 4" descr="Corea"/>
          <p:cNvPicPr>
            <a:picLocks noChangeAspect="1" noChangeArrowheads="1"/>
          </p:cNvPicPr>
          <p:nvPr/>
        </p:nvPicPr>
        <p:blipFill>
          <a:blip r:embed="rId2" cstate="print"/>
          <a:srcRect/>
          <a:stretch>
            <a:fillRect/>
          </a:stretch>
        </p:blipFill>
        <p:spPr bwMode="auto">
          <a:xfrm>
            <a:off x="611188" y="1916113"/>
            <a:ext cx="7921625" cy="4508500"/>
          </a:xfrm>
          <a:prstGeom prst="rect">
            <a:avLst/>
          </a:prstGeom>
          <a:noFill/>
          <a:ln w="9525">
            <a:noFill/>
            <a:miter lim="800000"/>
            <a:headEnd/>
            <a:tailEnd/>
          </a:ln>
        </p:spPr>
      </p:pic>
      <p:pic>
        <p:nvPicPr>
          <p:cNvPr id="52229" name="Picture 5" descr="top_logo Korea"/>
          <p:cNvPicPr>
            <a:picLocks noChangeAspect="1" noChangeArrowheads="1"/>
          </p:cNvPicPr>
          <p:nvPr/>
        </p:nvPicPr>
        <p:blipFill>
          <a:blip r:embed="rId3" cstate="print"/>
          <a:srcRect/>
          <a:stretch>
            <a:fillRect/>
          </a:stretch>
        </p:blipFill>
        <p:spPr bwMode="auto">
          <a:xfrm>
            <a:off x="4716463" y="260350"/>
            <a:ext cx="3816350" cy="1223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18.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8.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8.jpeg"/></Relationships>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ersonalizzato 1">
    <a:majorFont>
      <a:latin typeface="Tahoma"/>
      <a:ea typeface=""/>
      <a:cs typeface=""/>
    </a:majorFont>
    <a:minorFont>
      <a:latin typeface="Tahoma"/>
      <a:ea typeface=""/>
      <a:cs typeface=""/>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2.xml><?xml version="1.0" encoding="utf-8"?>
<a:themeOverride xmlns:a="http://schemas.openxmlformats.org/drawingml/2006/main">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ersonalizzato 1">
    <a:majorFont>
      <a:latin typeface="Tahoma"/>
      <a:ea typeface=""/>
      <a:cs typeface=""/>
    </a:majorFont>
    <a:minorFont>
      <a:latin typeface="Tahoma"/>
      <a:ea typeface=""/>
      <a:cs typeface=""/>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3.xml><?xml version="1.0" encoding="utf-8"?>
<a:themeOverride xmlns:a="http://schemas.openxmlformats.org/drawingml/2006/main">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ersonalizzato 1">
    <a:majorFont>
      <a:latin typeface="Tahoma"/>
      <a:ea typeface=""/>
      <a:cs typeface=""/>
    </a:majorFont>
    <a:minorFont>
      <a:latin typeface="Tahoma"/>
      <a:ea typeface=""/>
      <a:cs typeface=""/>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4.xml><?xml version="1.0" encoding="utf-8"?>
<a:themeOverride xmlns:a="http://schemas.openxmlformats.org/drawingml/2006/main">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548</TotalTime>
  <Words>3837</Words>
  <Application>Microsoft Office PowerPoint</Application>
  <PresentationFormat>Presentazione su schermo (4:3)</PresentationFormat>
  <Paragraphs>603</Paragraphs>
  <Slides>94</Slides>
  <Notes>38</Notes>
  <HiddenSlides>0</HiddenSlides>
  <MMClips>0</MMClips>
  <ScaleCrop>false</ScaleCrop>
  <HeadingPairs>
    <vt:vector size="4" baseType="variant">
      <vt:variant>
        <vt:lpstr>Tema</vt:lpstr>
      </vt:variant>
      <vt:variant>
        <vt:i4>1</vt:i4>
      </vt:variant>
      <vt:variant>
        <vt:lpstr>Titoli diapositive</vt:lpstr>
      </vt:variant>
      <vt:variant>
        <vt:i4>94</vt:i4>
      </vt:variant>
    </vt:vector>
  </HeadingPairs>
  <TitlesOfParts>
    <vt:vector size="95" baseType="lpstr">
      <vt:lpstr>Tema di Office</vt:lpstr>
      <vt:lpstr>Diapositiva 1</vt:lpstr>
      <vt:lpstr>Diapositiva 2</vt:lpstr>
      <vt:lpstr>Diapositiva 3</vt:lpstr>
      <vt:lpstr>  2013  IL REGOLAMENTO SUL SISTEMA NAZIONALE DI VALUTAZIONE   </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Strumenti di lavoro</vt:lpstr>
      <vt:lpstr>In prospettiva</vt:lpstr>
      <vt:lpstr>Diapositiva 18</vt:lpstr>
      <vt:lpstr>Diapositiva 19</vt:lpstr>
      <vt:lpstr>Diapositiva 20</vt:lpstr>
      <vt:lpstr>Diapositiva 21</vt:lpstr>
      <vt:lpstr>Diapositiva 22</vt:lpstr>
      <vt:lpstr>Diapositiva 23</vt:lpstr>
      <vt:lpstr>Diapositiva 24</vt:lpstr>
      <vt:lpstr>Scuola in Chiaro: studenti</vt:lpstr>
      <vt:lpstr>Scuola in Chiaro: esiti</vt:lpstr>
      <vt:lpstr>Diapositiva 27</vt:lpstr>
      <vt:lpstr>LA CORNICE DI RIFERIMENTO</vt:lpstr>
      <vt:lpstr>Diapositiva 29</vt:lpstr>
      <vt:lpstr>Diapositiva 30</vt:lpstr>
      <vt:lpstr>Diapositiva 31</vt:lpstr>
      <vt:lpstr>Diapositiva 32</vt:lpstr>
      <vt:lpstr>Dall’accountability  al Bilancio sociale</vt:lpstr>
      <vt:lpstr>Diapositiva 34</vt:lpstr>
      <vt:lpstr>Diapositiva 35</vt:lpstr>
      <vt:lpstr>Diapositiva 36</vt:lpstr>
      <vt:lpstr>Diapositiva 37</vt:lpstr>
      <vt:lpstr>Diapositiva 38</vt:lpstr>
      <vt:lpstr>Diapositiva 39</vt:lpstr>
      <vt:lpstr>Diapositiva 40</vt:lpstr>
      <vt:lpstr>Diapositiva 41</vt:lpstr>
      <vt:lpstr>Diapositiva 42</vt:lpstr>
      <vt:lpstr>Percorre 200 metri di via Bertola e all’incrocio con via 20 Settembre svolta a sinistra; dopo aver camminato per 150 metri, raggiunge l’incrocio con via Pietro Micca. Da lì decide di tornare al punto di partenza per via Pietro Micca. Quanti metri all’incirca percorre al ritorno? □ A. 200 m □ B. 250 m □ C. 350 m  □ D. 600 m</vt:lpstr>
      <vt:lpstr>L’allievo</vt:lpstr>
      <vt:lpstr>“Le capacità non-cognitive”</vt:lpstr>
      <vt:lpstr>Diapositiva 46</vt:lpstr>
      <vt:lpstr>Perché misurare</vt:lpstr>
      <vt:lpstr>Organizzazione delle rilevazioni</vt:lpstr>
      <vt:lpstr>Diapositiva 49</vt:lpstr>
      <vt:lpstr>Diapositiva 50</vt:lpstr>
      <vt:lpstr>Diapositiva 51</vt:lpstr>
      <vt:lpstr>  Utilizzare i risultati delle prove per l’autovalutazione</vt:lpstr>
      <vt:lpstr>I dati complessivi di scuola</vt:lpstr>
      <vt:lpstr>Diapositiva 54</vt:lpstr>
      <vt:lpstr>Diapositiva 55</vt:lpstr>
      <vt:lpstr>Diapositiva 56</vt:lpstr>
      <vt:lpstr>Diapositiva 57</vt:lpstr>
      <vt:lpstr>Diapositiva 58</vt:lpstr>
      <vt:lpstr>Diapositiva 59</vt:lpstr>
      <vt:lpstr>Diapositiva 60</vt:lpstr>
      <vt:lpstr>Diapositiva 61</vt:lpstr>
      <vt:lpstr>  Utilizzare i risultati delle prove per migliorare la didattica</vt:lpstr>
      <vt:lpstr>Diapositiva 63</vt:lpstr>
      <vt:lpstr>Diapositiva 64</vt:lpstr>
      <vt:lpstr>Diapositiva 65</vt:lpstr>
      <vt:lpstr>Diapositiva 66</vt:lpstr>
      <vt:lpstr>Diapositiva 67</vt:lpstr>
      <vt:lpstr>Diapositiva 68</vt:lpstr>
      <vt:lpstr>Diapositiva 69</vt:lpstr>
      <vt:lpstr>UNA LETTURA  CON VALORE PEDAGOGICO</vt:lpstr>
      <vt:lpstr>Studio Università di Berkeley</vt:lpstr>
      <vt:lpstr>Diapositiva 72</vt:lpstr>
      <vt:lpstr>Diapositiva 73</vt:lpstr>
      <vt:lpstr>Diapositiva 74</vt:lpstr>
      <vt:lpstr>Diapositiva 75</vt:lpstr>
      <vt:lpstr>Diapositiva 76</vt:lpstr>
      <vt:lpstr>In educazione non si raggiungono risultati  quando la velocità e la tecnica  contano più del tempo necessario e della sostanza</vt:lpstr>
      <vt:lpstr>Diapositiva 78</vt:lpstr>
      <vt:lpstr>I problemi da assumere</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Damiano Previtali</dc:creator>
  <cp:lastModifiedBy>Renato</cp:lastModifiedBy>
  <cp:revision>75</cp:revision>
  <dcterms:created xsi:type="dcterms:W3CDTF">2012-09-01T10:25:36Z</dcterms:created>
  <dcterms:modified xsi:type="dcterms:W3CDTF">2013-05-08T16:12:57Z</dcterms:modified>
</cp:coreProperties>
</file>